
<file path=[Content_Types].xml><?xml version="1.0" encoding="utf-8"?>
<Types xmlns="http://schemas.openxmlformats.org/package/2006/content-types">
  <Default Extension="crdownload"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2.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74"/>
  </p:notesMasterIdLst>
  <p:handoutMasterIdLst>
    <p:handoutMasterId r:id="rId75"/>
  </p:handoutMasterIdLst>
  <p:sldIdLst>
    <p:sldId id="594" r:id="rId4"/>
    <p:sldId id="4129" r:id="rId5"/>
    <p:sldId id="4162" r:id="rId6"/>
    <p:sldId id="4157" r:id="rId7"/>
    <p:sldId id="4161" r:id="rId8"/>
    <p:sldId id="4159" r:id="rId9"/>
    <p:sldId id="4053" r:id="rId10"/>
    <p:sldId id="267" r:id="rId11"/>
    <p:sldId id="4081" r:id="rId12"/>
    <p:sldId id="4124" r:id="rId13"/>
    <p:sldId id="4138" r:id="rId14"/>
    <p:sldId id="4095" r:id="rId15"/>
    <p:sldId id="4088" r:id="rId16"/>
    <p:sldId id="4082" r:id="rId17"/>
    <p:sldId id="4037" r:id="rId18"/>
    <p:sldId id="4032" r:id="rId19"/>
    <p:sldId id="4104" r:id="rId20"/>
    <p:sldId id="4097" r:id="rId21"/>
    <p:sldId id="4149" r:id="rId22"/>
    <p:sldId id="4150" r:id="rId23"/>
    <p:sldId id="4080" r:id="rId24"/>
    <p:sldId id="4154" r:id="rId25"/>
    <p:sldId id="4019" r:id="rId26"/>
    <p:sldId id="4070" r:id="rId27"/>
    <p:sldId id="4023" r:id="rId28"/>
    <p:sldId id="4015" r:id="rId29"/>
    <p:sldId id="4093" r:id="rId30"/>
    <p:sldId id="4098" r:id="rId31"/>
    <p:sldId id="4100" r:id="rId32"/>
    <p:sldId id="4101" r:id="rId33"/>
    <p:sldId id="4103" r:id="rId34"/>
    <p:sldId id="4043" r:id="rId35"/>
    <p:sldId id="4090" r:id="rId36"/>
    <p:sldId id="4091" r:id="rId37"/>
    <p:sldId id="4038" r:id="rId38"/>
    <p:sldId id="4020" r:id="rId39"/>
    <p:sldId id="4021" r:id="rId40"/>
    <p:sldId id="4039" r:id="rId41"/>
    <p:sldId id="969" r:id="rId42"/>
    <p:sldId id="4040" r:id="rId43"/>
    <p:sldId id="4072" r:id="rId44"/>
    <p:sldId id="4125" r:id="rId45"/>
    <p:sldId id="4126" r:id="rId46"/>
    <p:sldId id="4127" r:id="rId47"/>
    <p:sldId id="4140" r:id="rId48"/>
    <p:sldId id="4141" r:id="rId49"/>
    <p:sldId id="4142" r:id="rId50"/>
    <p:sldId id="4059" r:id="rId51"/>
    <p:sldId id="4060" r:id="rId52"/>
    <p:sldId id="4135" r:id="rId53"/>
    <p:sldId id="4134" r:id="rId54"/>
    <p:sldId id="4136" r:id="rId55"/>
    <p:sldId id="4137" r:id="rId56"/>
    <p:sldId id="4087" r:id="rId57"/>
    <p:sldId id="4069" r:id="rId58"/>
    <p:sldId id="4147" r:id="rId59"/>
    <p:sldId id="4065" r:id="rId60"/>
    <p:sldId id="4139" r:id="rId61"/>
    <p:sldId id="4025" r:id="rId62"/>
    <p:sldId id="4075" r:id="rId63"/>
    <p:sldId id="4066" r:id="rId64"/>
    <p:sldId id="4086" r:id="rId65"/>
    <p:sldId id="4089" r:id="rId66"/>
    <p:sldId id="4085" r:id="rId67"/>
    <p:sldId id="4029" r:id="rId68"/>
    <p:sldId id="4084" r:id="rId69"/>
    <p:sldId id="285" r:id="rId70"/>
    <p:sldId id="287" r:id="rId71"/>
    <p:sldId id="288" r:id="rId72"/>
    <p:sldId id="4094" r:id="rId73"/>
  </p:sldIdLst>
  <p:sldSz cx="12192000" cy="6858000"/>
  <p:notesSz cx="9312275" cy="7026275"/>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uglas Haught" initials="DH" lastIdx="64" clrIdx="0">
    <p:extLst>
      <p:ext uri="{19B8F6BF-5375-455C-9EA6-DF929625EA0E}">
        <p15:presenceInfo xmlns:p15="http://schemas.microsoft.com/office/powerpoint/2012/main" userId="S::dhaught@sequoia-financial.com::781b5ff2-616e-4444-95cc-e7accd638e53" providerId="AD"/>
      </p:ext>
    </p:extLst>
  </p:cmAuthor>
  <p:cmAuthor id="2" name="Linda Litner" initials="LL" lastIdx="12" clrIdx="1">
    <p:extLst>
      <p:ext uri="{19B8F6BF-5375-455C-9EA6-DF929625EA0E}">
        <p15:presenceInfo xmlns:p15="http://schemas.microsoft.com/office/powerpoint/2012/main" userId="S::llitner@sequoia-financial.com::ff21aa9e-f43f-4e8f-ad7a-61a536c57cb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475B"/>
    <a:srgbClr val="48A942"/>
    <a:srgbClr val="E4E3E9"/>
    <a:srgbClr val="EFF0F1"/>
    <a:srgbClr val="E9EAEC"/>
    <a:srgbClr val="B5AD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2" autoAdjust="0"/>
    <p:restoredTop sz="96357" autoAdjust="0"/>
  </p:normalViewPr>
  <p:slideViewPr>
    <p:cSldViewPr snapToGrid="0">
      <p:cViewPr varScale="1">
        <p:scale>
          <a:sx n="153" d="100"/>
          <a:sy n="153" d="100"/>
        </p:scale>
        <p:origin x="342" y="14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Lst>
  </p:outlineViewPr>
  <p:notesTextViewPr>
    <p:cViewPr>
      <p:scale>
        <a:sx n="1" d="1"/>
        <a:sy n="1" d="1"/>
      </p:scale>
      <p:origin x="0" y="0"/>
    </p:cViewPr>
  </p:notesTextViewPr>
  <p:notesViewPr>
    <p:cSldViewPr snapToGrid="0">
      <p:cViewPr varScale="1">
        <p:scale>
          <a:sx n="86" d="100"/>
          <a:sy n="86"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notesMaster" Target="notesMasters/notesMaster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3.xml"/><Relationship Id="rId68" Type="http://schemas.openxmlformats.org/officeDocument/2006/relationships/slide" Target="slides/slide68.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66" Type="http://schemas.openxmlformats.org/officeDocument/2006/relationships/slide" Target="slides/slide66.xml"/><Relationship Id="rId5" Type="http://schemas.openxmlformats.org/officeDocument/2006/relationships/slide" Target="slides/slide5.xml"/><Relationship Id="rId61" Type="http://schemas.openxmlformats.org/officeDocument/2006/relationships/slide" Target="slides/slide61.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64" Type="http://schemas.openxmlformats.org/officeDocument/2006/relationships/slide" Target="slides/slide64.xml"/><Relationship Id="rId69" Type="http://schemas.openxmlformats.org/officeDocument/2006/relationships/slide" Target="slides/slide69.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67" Type="http://schemas.openxmlformats.org/officeDocument/2006/relationships/slide" Target="slides/slide67.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70" Type="http://schemas.openxmlformats.org/officeDocument/2006/relationships/slide" Target="slides/slide70.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0.xml"/><Relationship Id="rId55" Type="http://schemas.openxmlformats.org/officeDocument/2006/relationships/slide" Target="slides/slide5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4T16:27:44.922" idx="43">
    <p:pos x="106" y="106"/>
    <p:text>Angela is working on updated discriptions for this slide.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6-15T10:15:55.865" idx="60">
    <p:pos x="10" y="10"/>
    <p:text>Get updated</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A24E6-4883-4521-BCB8-69EEE2395EF1}" type="doc">
      <dgm:prSet loTypeId="urn:microsoft.com/office/officeart/2005/8/layout/chart3" loCatId="cycle" qsTypeId="urn:microsoft.com/office/officeart/2005/8/quickstyle/3d2" qsCatId="3D" csTypeId="urn:microsoft.com/office/officeart/2005/8/colors/accent1_2" csCatId="accent1" phldr="1"/>
      <dgm:spPr/>
      <dgm:t>
        <a:bodyPr/>
        <a:lstStyle/>
        <a:p>
          <a:endParaRPr lang="en-US"/>
        </a:p>
      </dgm:t>
    </dgm:pt>
    <dgm:pt modelId="{0FB29858-D6D6-4AFC-974A-CE771B27C7BE}">
      <dgm:prSet phldrT="[Text]"/>
      <dgm:spPr>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r>
            <a:rPr lang="en-US" dirty="0"/>
            <a:t>Resource Groups</a:t>
          </a:r>
        </a:p>
      </dgm:t>
    </dgm:pt>
    <dgm:pt modelId="{F19A78CC-A8D7-4F06-94FB-291C5539B8CD}" type="parTrans" cxnId="{C7952705-93DA-401C-A21E-385F5DD45FBB}">
      <dgm:prSet/>
      <dgm:spPr/>
      <dgm:t>
        <a:bodyPr/>
        <a:lstStyle/>
        <a:p>
          <a:endParaRPr lang="en-US"/>
        </a:p>
      </dgm:t>
    </dgm:pt>
    <dgm:pt modelId="{6B589781-EAAA-4FE5-BE51-3B5B98951D4B}" type="sibTrans" cxnId="{C7952705-93DA-401C-A21E-385F5DD45FBB}">
      <dgm:prSet/>
      <dgm:spPr/>
      <dgm:t>
        <a:bodyPr/>
        <a:lstStyle/>
        <a:p>
          <a:endParaRPr lang="en-US"/>
        </a:p>
      </dgm:t>
    </dgm:pt>
    <dgm:pt modelId="{F94A88DD-E113-4EDD-B5A1-3127B3582662}">
      <dgm:prSet phldrT="[Text]"/>
      <dgm:spPr>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r>
            <a:rPr lang="en-US" dirty="0"/>
            <a:t>Service Offering &amp; Standards</a:t>
          </a:r>
        </a:p>
      </dgm:t>
    </dgm:pt>
    <dgm:pt modelId="{583C05C5-2451-44EE-8623-49E01A7AE615}" type="parTrans" cxnId="{E4CFA7D0-6E7C-4A55-B40C-CFE08C5F1FDD}">
      <dgm:prSet/>
      <dgm:spPr/>
      <dgm:t>
        <a:bodyPr/>
        <a:lstStyle/>
        <a:p>
          <a:endParaRPr lang="en-US"/>
        </a:p>
      </dgm:t>
    </dgm:pt>
    <dgm:pt modelId="{9DDE7E70-B45B-48F9-8D25-878F9504595E}" type="sibTrans" cxnId="{E4CFA7D0-6E7C-4A55-B40C-CFE08C5F1FDD}">
      <dgm:prSet/>
      <dgm:spPr/>
      <dgm:t>
        <a:bodyPr/>
        <a:lstStyle/>
        <a:p>
          <a:endParaRPr lang="en-US"/>
        </a:p>
      </dgm:t>
    </dgm:pt>
    <dgm:pt modelId="{AB4B04A0-C05E-4E7A-B816-C6C07C0C0CA4}">
      <dgm:prSet phldrT="[Text]"/>
      <dgm:spPr>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r>
            <a:rPr lang="en-US" dirty="0"/>
            <a:t>Brand Strategy &amp; Materials</a:t>
          </a:r>
        </a:p>
      </dgm:t>
    </dgm:pt>
    <dgm:pt modelId="{A4CE2DB6-1F02-4CDB-A3D9-C062395E83EF}" type="parTrans" cxnId="{102CDC2A-0BDA-4C06-8575-06E2DDCF7352}">
      <dgm:prSet/>
      <dgm:spPr/>
      <dgm:t>
        <a:bodyPr/>
        <a:lstStyle/>
        <a:p>
          <a:endParaRPr lang="en-US"/>
        </a:p>
      </dgm:t>
    </dgm:pt>
    <dgm:pt modelId="{EB1803C2-BF1F-4A0E-8D60-B7CC94528080}" type="sibTrans" cxnId="{102CDC2A-0BDA-4C06-8575-06E2DDCF7352}">
      <dgm:prSet/>
      <dgm:spPr/>
      <dgm:t>
        <a:bodyPr/>
        <a:lstStyle/>
        <a:p>
          <a:endParaRPr lang="en-US"/>
        </a:p>
      </dgm:t>
    </dgm:pt>
    <dgm:pt modelId="{0EC2D8FA-D0AB-496E-9697-D91F6AA6391D}">
      <dgm:prSet/>
      <dgm:spPr>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r>
            <a:rPr lang="en-US" dirty="0"/>
            <a:t>Organic &amp; Inorganic Growth Strategy</a:t>
          </a:r>
        </a:p>
      </dgm:t>
    </dgm:pt>
    <dgm:pt modelId="{161208C2-999C-492F-8432-6B01EDD12CD0}" type="parTrans" cxnId="{0EDE130F-412B-4491-A0DD-B60DB18D1A53}">
      <dgm:prSet/>
      <dgm:spPr/>
      <dgm:t>
        <a:bodyPr/>
        <a:lstStyle/>
        <a:p>
          <a:endParaRPr lang="en-US"/>
        </a:p>
      </dgm:t>
    </dgm:pt>
    <dgm:pt modelId="{4ECE8355-B932-45CB-97F3-D8B2B8797672}" type="sibTrans" cxnId="{0EDE130F-412B-4491-A0DD-B60DB18D1A53}">
      <dgm:prSet/>
      <dgm:spPr/>
      <dgm:t>
        <a:bodyPr/>
        <a:lstStyle/>
        <a:p>
          <a:endParaRPr lang="en-US"/>
        </a:p>
      </dgm:t>
    </dgm:pt>
    <dgm:pt modelId="{6A016D41-D35A-4A2F-912B-82D54CD8B7C5}">
      <dgm:prSet/>
      <dgm:spPr>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t>
        <a:bodyPr/>
        <a:lstStyle/>
        <a:p>
          <a:r>
            <a:rPr lang="en-US" dirty="0"/>
            <a:t>Resources &amp; Analytics</a:t>
          </a:r>
        </a:p>
      </dgm:t>
    </dgm:pt>
    <dgm:pt modelId="{48B7AD7E-EEBF-4602-819B-53AA899D8007}" type="parTrans" cxnId="{9182BC6B-25E4-4B17-AB70-D026E7459202}">
      <dgm:prSet/>
      <dgm:spPr/>
      <dgm:t>
        <a:bodyPr/>
        <a:lstStyle/>
        <a:p>
          <a:endParaRPr lang="en-US"/>
        </a:p>
      </dgm:t>
    </dgm:pt>
    <dgm:pt modelId="{2D49B9BF-D30A-4A54-BC85-18C8D2B8221E}" type="sibTrans" cxnId="{9182BC6B-25E4-4B17-AB70-D026E7459202}">
      <dgm:prSet/>
      <dgm:spPr/>
      <dgm:t>
        <a:bodyPr/>
        <a:lstStyle/>
        <a:p>
          <a:endParaRPr lang="en-US"/>
        </a:p>
      </dgm:t>
    </dgm:pt>
    <dgm:pt modelId="{EF7A53A5-8999-4F47-BFC4-68A7F1ED670D}" type="pres">
      <dgm:prSet presAssocID="{D18A24E6-4883-4521-BCB8-69EEE2395EF1}" presName="compositeShape" presStyleCnt="0">
        <dgm:presLayoutVars>
          <dgm:chMax val="7"/>
          <dgm:dir/>
          <dgm:resizeHandles val="exact"/>
        </dgm:presLayoutVars>
      </dgm:prSet>
      <dgm:spPr/>
    </dgm:pt>
    <dgm:pt modelId="{C736FB39-9E01-4804-B4B9-D6425B61AABE}" type="pres">
      <dgm:prSet presAssocID="{D18A24E6-4883-4521-BCB8-69EEE2395EF1}" presName="wedge1" presStyleLbl="node1" presStyleIdx="0" presStyleCnt="5"/>
      <dgm:spPr/>
    </dgm:pt>
    <dgm:pt modelId="{7E0C28C0-F73C-4BB2-B949-A904693EACFC}" type="pres">
      <dgm:prSet presAssocID="{D18A24E6-4883-4521-BCB8-69EEE2395EF1}" presName="wedge1Tx" presStyleLbl="node1" presStyleIdx="0" presStyleCnt="5">
        <dgm:presLayoutVars>
          <dgm:chMax val="0"/>
          <dgm:chPref val="0"/>
          <dgm:bulletEnabled val="1"/>
        </dgm:presLayoutVars>
      </dgm:prSet>
      <dgm:spPr/>
    </dgm:pt>
    <dgm:pt modelId="{68839A3B-E75E-4219-A3A0-2D5BAFB86BA7}" type="pres">
      <dgm:prSet presAssocID="{D18A24E6-4883-4521-BCB8-69EEE2395EF1}" presName="wedge2" presStyleLbl="node1" presStyleIdx="1" presStyleCnt="5"/>
      <dgm:spPr/>
    </dgm:pt>
    <dgm:pt modelId="{027E162F-6DB8-441C-9585-0A8A8A1DB297}" type="pres">
      <dgm:prSet presAssocID="{D18A24E6-4883-4521-BCB8-69EEE2395EF1}" presName="wedge2Tx" presStyleLbl="node1" presStyleIdx="1" presStyleCnt="5">
        <dgm:presLayoutVars>
          <dgm:chMax val="0"/>
          <dgm:chPref val="0"/>
          <dgm:bulletEnabled val="1"/>
        </dgm:presLayoutVars>
      </dgm:prSet>
      <dgm:spPr/>
    </dgm:pt>
    <dgm:pt modelId="{4A23C7F1-AFBE-4885-A06E-66A8A631D6EA}" type="pres">
      <dgm:prSet presAssocID="{D18A24E6-4883-4521-BCB8-69EEE2395EF1}" presName="wedge3" presStyleLbl="node1" presStyleIdx="2" presStyleCnt="5"/>
      <dgm:spPr/>
    </dgm:pt>
    <dgm:pt modelId="{79912B0A-9C3A-477F-A3A5-B4CF8776A334}" type="pres">
      <dgm:prSet presAssocID="{D18A24E6-4883-4521-BCB8-69EEE2395EF1}" presName="wedge3Tx" presStyleLbl="node1" presStyleIdx="2" presStyleCnt="5">
        <dgm:presLayoutVars>
          <dgm:chMax val="0"/>
          <dgm:chPref val="0"/>
          <dgm:bulletEnabled val="1"/>
        </dgm:presLayoutVars>
      </dgm:prSet>
      <dgm:spPr/>
    </dgm:pt>
    <dgm:pt modelId="{D7450479-17BA-4B1B-9A41-E1E42EC134E9}" type="pres">
      <dgm:prSet presAssocID="{D18A24E6-4883-4521-BCB8-69EEE2395EF1}" presName="wedge4" presStyleLbl="node1" presStyleIdx="3" presStyleCnt="5"/>
      <dgm:spPr/>
    </dgm:pt>
    <dgm:pt modelId="{EA529A33-64EC-44EC-926D-DE9854FA7B91}" type="pres">
      <dgm:prSet presAssocID="{D18A24E6-4883-4521-BCB8-69EEE2395EF1}" presName="wedge4Tx" presStyleLbl="node1" presStyleIdx="3" presStyleCnt="5">
        <dgm:presLayoutVars>
          <dgm:chMax val="0"/>
          <dgm:chPref val="0"/>
          <dgm:bulletEnabled val="1"/>
        </dgm:presLayoutVars>
      </dgm:prSet>
      <dgm:spPr/>
    </dgm:pt>
    <dgm:pt modelId="{EB97769D-C167-4873-822A-EAED7D9444E6}" type="pres">
      <dgm:prSet presAssocID="{D18A24E6-4883-4521-BCB8-69EEE2395EF1}" presName="wedge5" presStyleLbl="node1" presStyleIdx="4" presStyleCnt="5"/>
      <dgm:spPr/>
    </dgm:pt>
    <dgm:pt modelId="{673FC8F1-623F-49BC-B718-72A2BED3AEA1}" type="pres">
      <dgm:prSet presAssocID="{D18A24E6-4883-4521-BCB8-69EEE2395EF1}" presName="wedge5Tx" presStyleLbl="node1" presStyleIdx="4" presStyleCnt="5">
        <dgm:presLayoutVars>
          <dgm:chMax val="0"/>
          <dgm:chPref val="0"/>
          <dgm:bulletEnabled val="1"/>
        </dgm:presLayoutVars>
      </dgm:prSet>
      <dgm:spPr/>
    </dgm:pt>
  </dgm:ptLst>
  <dgm:cxnLst>
    <dgm:cxn modelId="{C7952705-93DA-401C-A21E-385F5DD45FBB}" srcId="{D18A24E6-4883-4521-BCB8-69EEE2395EF1}" destId="{0FB29858-D6D6-4AFC-974A-CE771B27C7BE}" srcOrd="0" destOrd="0" parTransId="{F19A78CC-A8D7-4F06-94FB-291C5539B8CD}" sibTransId="{6B589781-EAAA-4FE5-BE51-3B5B98951D4B}"/>
    <dgm:cxn modelId="{0EDE130F-412B-4491-A0DD-B60DB18D1A53}" srcId="{D18A24E6-4883-4521-BCB8-69EEE2395EF1}" destId="{0EC2D8FA-D0AB-496E-9697-D91F6AA6391D}" srcOrd="3" destOrd="0" parTransId="{161208C2-999C-492F-8432-6B01EDD12CD0}" sibTransId="{4ECE8355-B932-45CB-97F3-D8B2B8797672}"/>
    <dgm:cxn modelId="{102CDC2A-0BDA-4C06-8575-06E2DDCF7352}" srcId="{D18A24E6-4883-4521-BCB8-69EEE2395EF1}" destId="{AB4B04A0-C05E-4E7A-B816-C6C07C0C0CA4}" srcOrd="2" destOrd="0" parTransId="{A4CE2DB6-1F02-4CDB-A3D9-C062395E83EF}" sibTransId="{EB1803C2-BF1F-4A0E-8D60-B7CC94528080}"/>
    <dgm:cxn modelId="{151DFE2A-10B3-4991-B6C0-E5E549BD24C0}" type="presOf" srcId="{0FB29858-D6D6-4AFC-974A-CE771B27C7BE}" destId="{7E0C28C0-F73C-4BB2-B949-A904693EACFC}" srcOrd="1" destOrd="0" presId="urn:microsoft.com/office/officeart/2005/8/layout/chart3"/>
    <dgm:cxn modelId="{F90B882C-0203-43CF-82F2-8BEF6702087C}" type="presOf" srcId="{0EC2D8FA-D0AB-496E-9697-D91F6AA6391D}" destId="{D7450479-17BA-4B1B-9A41-E1E42EC134E9}" srcOrd="0" destOrd="0" presId="urn:microsoft.com/office/officeart/2005/8/layout/chart3"/>
    <dgm:cxn modelId="{9A0B4640-FCF0-4505-972A-7F6F1F96E62B}" type="presOf" srcId="{D18A24E6-4883-4521-BCB8-69EEE2395EF1}" destId="{EF7A53A5-8999-4F47-BFC4-68A7F1ED670D}" srcOrd="0" destOrd="0" presId="urn:microsoft.com/office/officeart/2005/8/layout/chart3"/>
    <dgm:cxn modelId="{9182BC6B-25E4-4B17-AB70-D026E7459202}" srcId="{D18A24E6-4883-4521-BCB8-69EEE2395EF1}" destId="{6A016D41-D35A-4A2F-912B-82D54CD8B7C5}" srcOrd="4" destOrd="0" parTransId="{48B7AD7E-EEBF-4602-819B-53AA899D8007}" sibTransId="{2D49B9BF-D30A-4A54-BC85-18C8D2B8221E}"/>
    <dgm:cxn modelId="{F9DDDC6D-C368-46FA-99C0-B0C30CA594C6}" type="presOf" srcId="{6A016D41-D35A-4A2F-912B-82D54CD8B7C5}" destId="{EB97769D-C167-4873-822A-EAED7D9444E6}" srcOrd="0" destOrd="0" presId="urn:microsoft.com/office/officeart/2005/8/layout/chart3"/>
    <dgm:cxn modelId="{7B461973-2B0E-4AB0-AC53-558D6189A7CF}" type="presOf" srcId="{F94A88DD-E113-4EDD-B5A1-3127B3582662}" destId="{027E162F-6DB8-441C-9585-0A8A8A1DB297}" srcOrd="1" destOrd="0" presId="urn:microsoft.com/office/officeart/2005/8/layout/chart3"/>
    <dgm:cxn modelId="{2B867091-6937-485C-8A58-0107BA8A47ED}" type="presOf" srcId="{0EC2D8FA-D0AB-496E-9697-D91F6AA6391D}" destId="{EA529A33-64EC-44EC-926D-DE9854FA7B91}" srcOrd="1" destOrd="0" presId="urn:microsoft.com/office/officeart/2005/8/layout/chart3"/>
    <dgm:cxn modelId="{6D61B4A5-616C-4D15-BF5C-379A0E0BBFE9}" type="presOf" srcId="{AB4B04A0-C05E-4E7A-B816-C6C07C0C0CA4}" destId="{4A23C7F1-AFBE-4885-A06E-66A8A631D6EA}" srcOrd="0" destOrd="0" presId="urn:microsoft.com/office/officeart/2005/8/layout/chart3"/>
    <dgm:cxn modelId="{21F2D3B4-0D5C-4BC0-942C-9B4235C27C71}" type="presOf" srcId="{0FB29858-D6D6-4AFC-974A-CE771B27C7BE}" destId="{C736FB39-9E01-4804-B4B9-D6425B61AABE}" srcOrd="0" destOrd="0" presId="urn:microsoft.com/office/officeart/2005/8/layout/chart3"/>
    <dgm:cxn modelId="{E4CFA7D0-6E7C-4A55-B40C-CFE08C5F1FDD}" srcId="{D18A24E6-4883-4521-BCB8-69EEE2395EF1}" destId="{F94A88DD-E113-4EDD-B5A1-3127B3582662}" srcOrd="1" destOrd="0" parTransId="{583C05C5-2451-44EE-8623-49E01A7AE615}" sibTransId="{9DDE7E70-B45B-48F9-8D25-878F9504595E}"/>
    <dgm:cxn modelId="{4CF66AD2-CEF6-4229-B42B-DFA4990876D9}" type="presOf" srcId="{AB4B04A0-C05E-4E7A-B816-C6C07C0C0CA4}" destId="{79912B0A-9C3A-477F-A3A5-B4CF8776A334}" srcOrd="1" destOrd="0" presId="urn:microsoft.com/office/officeart/2005/8/layout/chart3"/>
    <dgm:cxn modelId="{89EB84D6-3802-4264-BB24-67CE64D080AD}" type="presOf" srcId="{6A016D41-D35A-4A2F-912B-82D54CD8B7C5}" destId="{673FC8F1-623F-49BC-B718-72A2BED3AEA1}" srcOrd="1" destOrd="0" presId="urn:microsoft.com/office/officeart/2005/8/layout/chart3"/>
    <dgm:cxn modelId="{0503FBFD-1D53-4056-A2CD-67B734BF0381}" type="presOf" srcId="{F94A88DD-E113-4EDD-B5A1-3127B3582662}" destId="{68839A3B-E75E-4219-A3A0-2D5BAFB86BA7}" srcOrd="0" destOrd="0" presId="urn:microsoft.com/office/officeart/2005/8/layout/chart3"/>
    <dgm:cxn modelId="{4E67537A-BE7F-4FB9-9766-6690A20DD49E}" type="presParOf" srcId="{EF7A53A5-8999-4F47-BFC4-68A7F1ED670D}" destId="{C736FB39-9E01-4804-B4B9-D6425B61AABE}" srcOrd="0" destOrd="0" presId="urn:microsoft.com/office/officeart/2005/8/layout/chart3"/>
    <dgm:cxn modelId="{F982FD2E-C861-4C9C-9E7C-AE54DC763A35}" type="presParOf" srcId="{EF7A53A5-8999-4F47-BFC4-68A7F1ED670D}" destId="{7E0C28C0-F73C-4BB2-B949-A904693EACFC}" srcOrd="1" destOrd="0" presId="urn:microsoft.com/office/officeart/2005/8/layout/chart3"/>
    <dgm:cxn modelId="{75CAA1A3-E338-440D-814C-EB48EB61F671}" type="presParOf" srcId="{EF7A53A5-8999-4F47-BFC4-68A7F1ED670D}" destId="{68839A3B-E75E-4219-A3A0-2D5BAFB86BA7}" srcOrd="2" destOrd="0" presId="urn:microsoft.com/office/officeart/2005/8/layout/chart3"/>
    <dgm:cxn modelId="{7163E136-3F5D-4CF6-8567-1D5E097AA52E}" type="presParOf" srcId="{EF7A53A5-8999-4F47-BFC4-68A7F1ED670D}" destId="{027E162F-6DB8-441C-9585-0A8A8A1DB297}" srcOrd="3" destOrd="0" presId="urn:microsoft.com/office/officeart/2005/8/layout/chart3"/>
    <dgm:cxn modelId="{49F1D5A1-1CB4-48F4-AEB1-79013F2DBF66}" type="presParOf" srcId="{EF7A53A5-8999-4F47-BFC4-68A7F1ED670D}" destId="{4A23C7F1-AFBE-4885-A06E-66A8A631D6EA}" srcOrd="4" destOrd="0" presId="urn:microsoft.com/office/officeart/2005/8/layout/chart3"/>
    <dgm:cxn modelId="{843F16C1-12C9-4067-86BE-14E26079324B}" type="presParOf" srcId="{EF7A53A5-8999-4F47-BFC4-68A7F1ED670D}" destId="{79912B0A-9C3A-477F-A3A5-B4CF8776A334}" srcOrd="5" destOrd="0" presId="urn:microsoft.com/office/officeart/2005/8/layout/chart3"/>
    <dgm:cxn modelId="{CFC7E7D3-14FE-44F9-9C1C-8F6F369C7450}" type="presParOf" srcId="{EF7A53A5-8999-4F47-BFC4-68A7F1ED670D}" destId="{D7450479-17BA-4B1B-9A41-E1E42EC134E9}" srcOrd="6" destOrd="0" presId="urn:microsoft.com/office/officeart/2005/8/layout/chart3"/>
    <dgm:cxn modelId="{497B6225-A953-4100-80F8-1F0177FAC869}" type="presParOf" srcId="{EF7A53A5-8999-4F47-BFC4-68A7F1ED670D}" destId="{EA529A33-64EC-44EC-926D-DE9854FA7B91}" srcOrd="7" destOrd="0" presId="urn:microsoft.com/office/officeart/2005/8/layout/chart3"/>
    <dgm:cxn modelId="{4D017FF9-AA38-441B-AE92-13B5BDEFC23B}" type="presParOf" srcId="{EF7A53A5-8999-4F47-BFC4-68A7F1ED670D}" destId="{EB97769D-C167-4873-822A-EAED7D9444E6}" srcOrd="8" destOrd="0" presId="urn:microsoft.com/office/officeart/2005/8/layout/chart3"/>
    <dgm:cxn modelId="{113EE3BA-8D30-40AE-BBBD-A6357933660F}" type="presParOf" srcId="{EF7A53A5-8999-4F47-BFC4-68A7F1ED670D}" destId="{673FC8F1-623F-49BC-B718-72A2BED3AEA1}" srcOrd="9" destOrd="0" presId="urn:microsoft.com/office/officeart/2005/8/layout/char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6FB39-9E01-4804-B4B9-D6425B61AABE}">
      <dsp:nvSpPr>
        <dsp:cNvPr id="0" name=""/>
        <dsp:cNvSpPr/>
      </dsp:nvSpPr>
      <dsp:spPr>
        <a:xfrm>
          <a:off x="1867814" y="323765"/>
          <a:ext cx="4551680" cy="4551680"/>
        </a:xfrm>
        <a:prstGeom prst="pie">
          <a:avLst>
            <a:gd name="adj1" fmla="val 16200000"/>
            <a:gd name="adj2" fmla="val 20520000"/>
          </a:avLst>
        </a:prstGeom>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Resource Groups</a:t>
          </a:r>
        </a:p>
      </dsp:txBody>
      <dsp:txXfrm>
        <a:off x="4201092" y="1003808"/>
        <a:ext cx="1544320" cy="1056640"/>
      </dsp:txXfrm>
    </dsp:sp>
    <dsp:sp modelId="{68839A3B-E75E-4219-A3A0-2D5BAFB86BA7}">
      <dsp:nvSpPr>
        <dsp:cNvPr id="0" name=""/>
        <dsp:cNvSpPr/>
      </dsp:nvSpPr>
      <dsp:spPr>
        <a:xfrm>
          <a:off x="1708505" y="543221"/>
          <a:ext cx="4551680" cy="4551680"/>
        </a:xfrm>
        <a:prstGeom prst="pie">
          <a:avLst>
            <a:gd name="adj1" fmla="val 20520000"/>
            <a:gd name="adj2" fmla="val 3240000"/>
          </a:avLst>
        </a:prstGeom>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Service Offering &amp; Standards</a:t>
          </a:r>
        </a:p>
      </dsp:txBody>
      <dsp:txXfrm>
        <a:off x="4683353" y="2602314"/>
        <a:ext cx="1354666" cy="1143338"/>
      </dsp:txXfrm>
    </dsp:sp>
    <dsp:sp modelId="{4A23C7F1-AFBE-4885-A06E-66A8A631D6EA}">
      <dsp:nvSpPr>
        <dsp:cNvPr id="0" name=""/>
        <dsp:cNvSpPr/>
      </dsp:nvSpPr>
      <dsp:spPr>
        <a:xfrm>
          <a:off x="1708505" y="543221"/>
          <a:ext cx="4551680" cy="4551680"/>
        </a:xfrm>
        <a:prstGeom prst="pie">
          <a:avLst>
            <a:gd name="adj1" fmla="val 3240000"/>
            <a:gd name="adj2" fmla="val 7560000"/>
          </a:avLst>
        </a:prstGeom>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Brand Strategy &amp; Materials</a:t>
          </a:r>
        </a:p>
      </dsp:txBody>
      <dsp:txXfrm>
        <a:off x="3171545" y="3956981"/>
        <a:ext cx="1625600" cy="975360"/>
      </dsp:txXfrm>
    </dsp:sp>
    <dsp:sp modelId="{D7450479-17BA-4B1B-9A41-E1E42EC134E9}">
      <dsp:nvSpPr>
        <dsp:cNvPr id="0" name=""/>
        <dsp:cNvSpPr/>
      </dsp:nvSpPr>
      <dsp:spPr>
        <a:xfrm>
          <a:off x="1708505" y="543221"/>
          <a:ext cx="4551680" cy="4551680"/>
        </a:xfrm>
        <a:prstGeom prst="pie">
          <a:avLst>
            <a:gd name="adj1" fmla="val 7560000"/>
            <a:gd name="adj2" fmla="val 11880000"/>
          </a:avLst>
        </a:prstGeom>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Organic &amp; Inorganic Growth Strategy</a:t>
          </a:r>
        </a:p>
      </dsp:txBody>
      <dsp:txXfrm>
        <a:off x="1925252" y="2602314"/>
        <a:ext cx="1354666" cy="1143338"/>
      </dsp:txXfrm>
    </dsp:sp>
    <dsp:sp modelId="{EB97769D-C167-4873-822A-EAED7D9444E6}">
      <dsp:nvSpPr>
        <dsp:cNvPr id="0" name=""/>
        <dsp:cNvSpPr/>
      </dsp:nvSpPr>
      <dsp:spPr>
        <a:xfrm>
          <a:off x="1708505" y="543221"/>
          <a:ext cx="4551680" cy="4551680"/>
        </a:xfrm>
        <a:prstGeom prst="pie">
          <a:avLst>
            <a:gd name="adj1" fmla="val 11880000"/>
            <a:gd name="adj2" fmla="val 16200000"/>
          </a:avLst>
        </a:prstGeom>
        <a:gradFill flip="none" rotWithShape="0">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Resources &amp; Analytics</a:t>
          </a:r>
        </a:p>
      </dsp:txBody>
      <dsp:txXfrm>
        <a:off x="2372292" y="1236810"/>
        <a:ext cx="1544320" cy="105664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E28E9E-91CF-4275-A067-B97BCFB4D064}"/>
              </a:ext>
            </a:extLst>
          </p:cNvPr>
          <p:cNvSpPr>
            <a:spLocks noGrp="1"/>
          </p:cNvSpPr>
          <p:nvPr>
            <p:ph type="hdr" sz="quarter"/>
          </p:nvPr>
        </p:nvSpPr>
        <p:spPr>
          <a:xfrm>
            <a:off x="3" y="0"/>
            <a:ext cx="4035319" cy="352534"/>
          </a:xfrm>
          <a:prstGeom prst="rect">
            <a:avLst/>
          </a:prstGeom>
        </p:spPr>
        <p:txBody>
          <a:bodyPr vert="horz" lIns="93354" tIns="46678" rIns="93354" bIns="46678" rtlCol="0"/>
          <a:lstStyle>
            <a:lvl1pPr algn="l">
              <a:defRPr sz="1200"/>
            </a:lvl1pPr>
          </a:lstStyle>
          <a:p>
            <a:endParaRPr lang="en-US"/>
          </a:p>
        </p:txBody>
      </p:sp>
      <p:sp>
        <p:nvSpPr>
          <p:cNvPr id="3" name="Date Placeholder 2">
            <a:extLst>
              <a:ext uri="{FF2B5EF4-FFF2-40B4-BE49-F238E27FC236}">
                <a16:creationId xmlns:a16="http://schemas.microsoft.com/office/drawing/2014/main" id="{91BB0092-5B5D-4264-AFF0-2C597A1B4E85}"/>
              </a:ext>
            </a:extLst>
          </p:cNvPr>
          <p:cNvSpPr>
            <a:spLocks noGrp="1"/>
          </p:cNvSpPr>
          <p:nvPr>
            <p:ph type="dt" sz="quarter" idx="1"/>
          </p:nvPr>
        </p:nvSpPr>
        <p:spPr>
          <a:xfrm>
            <a:off x="5274804" y="0"/>
            <a:ext cx="4035319" cy="352534"/>
          </a:xfrm>
          <a:prstGeom prst="rect">
            <a:avLst/>
          </a:prstGeom>
        </p:spPr>
        <p:txBody>
          <a:bodyPr vert="horz" lIns="93354" tIns="46678" rIns="93354" bIns="46678" rtlCol="0"/>
          <a:lstStyle>
            <a:lvl1pPr algn="r">
              <a:defRPr sz="1200"/>
            </a:lvl1pPr>
          </a:lstStyle>
          <a:p>
            <a:fld id="{006A5BCD-3168-47A2-8BCE-34B3D501979D}" type="datetimeFigureOut">
              <a:rPr lang="en-US" smtClean="0"/>
              <a:t>8/21/2023</a:t>
            </a:fld>
            <a:endParaRPr lang="en-US"/>
          </a:p>
        </p:txBody>
      </p:sp>
      <p:sp>
        <p:nvSpPr>
          <p:cNvPr id="4" name="Footer Placeholder 3">
            <a:extLst>
              <a:ext uri="{FF2B5EF4-FFF2-40B4-BE49-F238E27FC236}">
                <a16:creationId xmlns:a16="http://schemas.microsoft.com/office/drawing/2014/main" id="{590A71BF-6148-4F7B-9581-D61357ED135E}"/>
              </a:ext>
            </a:extLst>
          </p:cNvPr>
          <p:cNvSpPr>
            <a:spLocks noGrp="1"/>
          </p:cNvSpPr>
          <p:nvPr>
            <p:ph type="ftr" sz="quarter" idx="2"/>
          </p:nvPr>
        </p:nvSpPr>
        <p:spPr>
          <a:xfrm>
            <a:off x="3" y="6673743"/>
            <a:ext cx="4035319" cy="352533"/>
          </a:xfrm>
          <a:prstGeom prst="rect">
            <a:avLst/>
          </a:prstGeom>
        </p:spPr>
        <p:txBody>
          <a:bodyPr vert="horz" lIns="93354" tIns="46678" rIns="93354" bIns="46678"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CED681A-5481-4685-AF48-E2483C567EF6}"/>
              </a:ext>
            </a:extLst>
          </p:cNvPr>
          <p:cNvSpPr>
            <a:spLocks noGrp="1"/>
          </p:cNvSpPr>
          <p:nvPr>
            <p:ph type="sldNum" sz="quarter" idx="3"/>
          </p:nvPr>
        </p:nvSpPr>
        <p:spPr>
          <a:xfrm>
            <a:off x="5274804" y="6673743"/>
            <a:ext cx="4035319" cy="352533"/>
          </a:xfrm>
          <a:prstGeom prst="rect">
            <a:avLst/>
          </a:prstGeom>
        </p:spPr>
        <p:txBody>
          <a:bodyPr vert="horz" lIns="93354" tIns="46678" rIns="93354" bIns="46678" rtlCol="0" anchor="b"/>
          <a:lstStyle>
            <a:lvl1pPr algn="r">
              <a:defRPr sz="1200"/>
            </a:lvl1pPr>
          </a:lstStyle>
          <a:p>
            <a:fld id="{1AE964DF-4724-442E-B222-CDEFFF2DE5DB}" type="slidenum">
              <a:rPr lang="en-US" smtClean="0"/>
              <a:t>‹#›</a:t>
            </a:fld>
            <a:endParaRPr lang="en-US"/>
          </a:p>
        </p:txBody>
      </p:sp>
    </p:spTree>
    <p:extLst>
      <p:ext uri="{BB962C8B-B14F-4D97-AF65-F5344CB8AC3E}">
        <p14:creationId xmlns:p14="http://schemas.microsoft.com/office/powerpoint/2010/main" val="13687466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4035319" cy="352534"/>
          </a:xfrm>
          <a:prstGeom prst="rect">
            <a:avLst/>
          </a:prstGeom>
        </p:spPr>
        <p:txBody>
          <a:bodyPr vert="horz" lIns="93354" tIns="46678" rIns="93354" bIns="46678" rtlCol="0"/>
          <a:lstStyle>
            <a:lvl1pPr algn="l">
              <a:defRPr sz="1200"/>
            </a:lvl1pPr>
          </a:lstStyle>
          <a:p>
            <a:endParaRPr lang="en-US"/>
          </a:p>
        </p:txBody>
      </p:sp>
      <p:sp>
        <p:nvSpPr>
          <p:cNvPr id="3" name="Date Placeholder 2"/>
          <p:cNvSpPr>
            <a:spLocks noGrp="1"/>
          </p:cNvSpPr>
          <p:nvPr>
            <p:ph type="dt" idx="1"/>
          </p:nvPr>
        </p:nvSpPr>
        <p:spPr>
          <a:xfrm>
            <a:off x="5274804" y="0"/>
            <a:ext cx="4035319" cy="352534"/>
          </a:xfrm>
          <a:prstGeom prst="rect">
            <a:avLst/>
          </a:prstGeom>
        </p:spPr>
        <p:txBody>
          <a:bodyPr vert="horz" lIns="93354" tIns="46678" rIns="93354" bIns="46678" rtlCol="0"/>
          <a:lstStyle>
            <a:lvl1pPr algn="r">
              <a:defRPr sz="1200"/>
            </a:lvl1pPr>
          </a:lstStyle>
          <a:p>
            <a:fld id="{21DDC4F3-CB39-418A-946C-E895EC9614CF}" type="datetimeFigureOut">
              <a:rPr lang="en-US" smtClean="0"/>
              <a:t>8/21/2023</a:t>
            </a:fld>
            <a:endParaRPr lang="en-US"/>
          </a:p>
        </p:txBody>
      </p:sp>
      <p:sp>
        <p:nvSpPr>
          <p:cNvPr id="4" name="Slide Image Placeholder 3"/>
          <p:cNvSpPr>
            <a:spLocks noGrp="1" noRot="1" noChangeAspect="1"/>
          </p:cNvSpPr>
          <p:nvPr>
            <p:ph type="sldImg" idx="2"/>
          </p:nvPr>
        </p:nvSpPr>
        <p:spPr>
          <a:xfrm>
            <a:off x="2547938" y="877888"/>
            <a:ext cx="4216400" cy="2371725"/>
          </a:xfrm>
          <a:prstGeom prst="rect">
            <a:avLst/>
          </a:prstGeom>
          <a:noFill/>
          <a:ln w="12700">
            <a:solidFill>
              <a:prstClr val="black"/>
            </a:solidFill>
          </a:ln>
        </p:spPr>
        <p:txBody>
          <a:bodyPr vert="horz" lIns="93354" tIns="46678" rIns="93354" bIns="46678" rtlCol="0" anchor="ctr"/>
          <a:lstStyle/>
          <a:p>
            <a:endParaRPr lang="en-US"/>
          </a:p>
        </p:txBody>
      </p:sp>
      <p:sp>
        <p:nvSpPr>
          <p:cNvPr id="5" name="Notes Placeholder 4"/>
          <p:cNvSpPr>
            <a:spLocks noGrp="1"/>
          </p:cNvSpPr>
          <p:nvPr>
            <p:ph type="body" sz="quarter" idx="3"/>
          </p:nvPr>
        </p:nvSpPr>
        <p:spPr>
          <a:xfrm>
            <a:off x="931228" y="3381395"/>
            <a:ext cx="7449820" cy="2766596"/>
          </a:xfrm>
          <a:prstGeom prst="rect">
            <a:avLst/>
          </a:prstGeom>
        </p:spPr>
        <p:txBody>
          <a:bodyPr vert="horz" lIns="93354" tIns="46678" rIns="93354" bIns="4667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6673743"/>
            <a:ext cx="4035319" cy="352533"/>
          </a:xfrm>
          <a:prstGeom prst="rect">
            <a:avLst/>
          </a:prstGeom>
        </p:spPr>
        <p:txBody>
          <a:bodyPr vert="horz" lIns="93354" tIns="46678" rIns="93354" bIns="46678" rtlCol="0" anchor="b"/>
          <a:lstStyle>
            <a:lvl1pPr algn="l">
              <a:defRPr sz="1200"/>
            </a:lvl1pPr>
          </a:lstStyle>
          <a:p>
            <a:endParaRPr lang="en-US"/>
          </a:p>
        </p:txBody>
      </p:sp>
      <p:sp>
        <p:nvSpPr>
          <p:cNvPr id="7" name="Slide Number Placeholder 6"/>
          <p:cNvSpPr>
            <a:spLocks noGrp="1"/>
          </p:cNvSpPr>
          <p:nvPr>
            <p:ph type="sldNum" sz="quarter" idx="5"/>
          </p:nvPr>
        </p:nvSpPr>
        <p:spPr>
          <a:xfrm>
            <a:off x="5274804" y="6673743"/>
            <a:ext cx="4035319" cy="352533"/>
          </a:xfrm>
          <a:prstGeom prst="rect">
            <a:avLst/>
          </a:prstGeom>
        </p:spPr>
        <p:txBody>
          <a:bodyPr vert="horz" lIns="93354" tIns="46678" rIns="93354" bIns="46678" rtlCol="0" anchor="b"/>
          <a:lstStyle>
            <a:lvl1pPr algn="r">
              <a:defRPr sz="1200"/>
            </a:lvl1pPr>
          </a:lstStyle>
          <a:p>
            <a:fld id="{A67A4338-2049-4059-AEDC-482D310F31A6}" type="slidenum">
              <a:rPr lang="en-US" smtClean="0"/>
              <a:t>‹#›</a:t>
            </a:fld>
            <a:endParaRPr lang="en-US"/>
          </a:p>
        </p:txBody>
      </p:sp>
    </p:spTree>
    <p:extLst>
      <p:ext uri="{BB962C8B-B14F-4D97-AF65-F5344CB8AC3E}">
        <p14:creationId xmlns:p14="http://schemas.microsoft.com/office/powerpoint/2010/main" val="40266467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a:t>
            </a:fld>
            <a:endParaRPr lang="en-US"/>
          </a:p>
        </p:txBody>
      </p:sp>
    </p:spTree>
    <p:extLst>
      <p:ext uri="{BB962C8B-B14F-4D97-AF65-F5344CB8AC3E}">
        <p14:creationId xmlns:p14="http://schemas.microsoft.com/office/powerpoint/2010/main" val="2297313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13</a:t>
            </a:fld>
            <a:endParaRPr lang="en-US"/>
          </a:p>
        </p:txBody>
      </p:sp>
    </p:spTree>
    <p:extLst>
      <p:ext uri="{BB962C8B-B14F-4D97-AF65-F5344CB8AC3E}">
        <p14:creationId xmlns:p14="http://schemas.microsoft.com/office/powerpoint/2010/main" val="67582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14</a:t>
            </a:fld>
            <a:endParaRPr lang="en-US"/>
          </a:p>
        </p:txBody>
      </p:sp>
    </p:spTree>
    <p:extLst>
      <p:ext uri="{BB962C8B-B14F-4D97-AF65-F5344CB8AC3E}">
        <p14:creationId xmlns:p14="http://schemas.microsoft.com/office/powerpoint/2010/main" val="2580272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15</a:t>
            </a:fld>
            <a:endParaRPr lang="en-US" dirty="0"/>
          </a:p>
        </p:txBody>
      </p:sp>
    </p:spTree>
    <p:extLst>
      <p:ext uri="{BB962C8B-B14F-4D97-AF65-F5344CB8AC3E}">
        <p14:creationId xmlns:p14="http://schemas.microsoft.com/office/powerpoint/2010/main" val="2401705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16</a:t>
            </a:fld>
            <a:endParaRPr lang="en-US"/>
          </a:p>
        </p:txBody>
      </p:sp>
    </p:spTree>
    <p:extLst>
      <p:ext uri="{BB962C8B-B14F-4D97-AF65-F5344CB8AC3E}">
        <p14:creationId xmlns:p14="http://schemas.microsoft.com/office/powerpoint/2010/main" val="948409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17</a:t>
            </a:fld>
            <a:endParaRPr lang="en-US"/>
          </a:p>
        </p:txBody>
      </p:sp>
    </p:spTree>
    <p:extLst>
      <p:ext uri="{BB962C8B-B14F-4D97-AF65-F5344CB8AC3E}">
        <p14:creationId xmlns:p14="http://schemas.microsoft.com/office/powerpoint/2010/main" val="1705083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18</a:t>
            </a:fld>
            <a:endParaRPr lang="en-US"/>
          </a:p>
        </p:txBody>
      </p:sp>
    </p:spTree>
    <p:extLst>
      <p:ext uri="{BB962C8B-B14F-4D97-AF65-F5344CB8AC3E}">
        <p14:creationId xmlns:p14="http://schemas.microsoft.com/office/powerpoint/2010/main" val="3147472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19</a:t>
            </a:fld>
            <a:endParaRPr lang="en-US"/>
          </a:p>
        </p:txBody>
      </p:sp>
    </p:spTree>
    <p:extLst>
      <p:ext uri="{BB962C8B-B14F-4D97-AF65-F5344CB8AC3E}">
        <p14:creationId xmlns:p14="http://schemas.microsoft.com/office/powerpoint/2010/main" val="2789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20</a:t>
            </a:fld>
            <a:endParaRPr lang="en-US"/>
          </a:p>
        </p:txBody>
      </p:sp>
    </p:spTree>
    <p:extLst>
      <p:ext uri="{BB962C8B-B14F-4D97-AF65-F5344CB8AC3E}">
        <p14:creationId xmlns:p14="http://schemas.microsoft.com/office/powerpoint/2010/main" val="2063959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21</a:t>
            </a:fld>
            <a:endParaRPr lang="en-US"/>
          </a:p>
        </p:txBody>
      </p:sp>
    </p:spTree>
    <p:extLst>
      <p:ext uri="{BB962C8B-B14F-4D97-AF65-F5344CB8AC3E}">
        <p14:creationId xmlns:p14="http://schemas.microsoft.com/office/powerpoint/2010/main" val="2778636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22</a:t>
            </a:fld>
            <a:endParaRPr lang="en-US"/>
          </a:p>
        </p:txBody>
      </p:sp>
    </p:spTree>
    <p:extLst>
      <p:ext uri="{BB962C8B-B14F-4D97-AF65-F5344CB8AC3E}">
        <p14:creationId xmlns:p14="http://schemas.microsoft.com/office/powerpoint/2010/main" val="3921513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4</a:t>
            </a:fld>
            <a:endParaRPr lang="en-US"/>
          </a:p>
        </p:txBody>
      </p:sp>
    </p:spTree>
    <p:extLst>
      <p:ext uri="{BB962C8B-B14F-4D97-AF65-F5344CB8AC3E}">
        <p14:creationId xmlns:p14="http://schemas.microsoft.com/office/powerpoint/2010/main" val="412423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23</a:t>
            </a:fld>
            <a:endParaRPr lang="en-US"/>
          </a:p>
        </p:txBody>
      </p:sp>
    </p:spTree>
    <p:extLst>
      <p:ext uri="{BB962C8B-B14F-4D97-AF65-F5344CB8AC3E}">
        <p14:creationId xmlns:p14="http://schemas.microsoft.com/office/powerpoint/2010/main" val="4255026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25</a:t>
            </a:fld>
            <a:endParaRPr lang="en-US"/>
          </a:p>
        </p:txBody>
      </p:sp>
    </p:spTree>
    <p:extLst>
      <p:ext uri="{BB962C8B-B14F-4D97-AF65-F5344CB8AC3E}">
        <p14:creationId xmlns:p14="http://schemas.microsoft.com/office/powerpoint/2010/main" val="227314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6400" cy="237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26</a:t>
            </a:fld>
            <a:endParaRPr lang="en-US"/>
          </a:p>
        </p:txBody>
      </p:sp>
    </p:spTree>
    <p:extLst>
      <p:ext uri="{BB962C8B-B14F-4D97-AF65-F5344CB8AC3E}">
        <p14:creationId xmlns:p14="http://schemas.microsoft.com/office/powerpoint/2010/main" val="4006691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27</a:t>
            </a:fld>
            <a:endParaRPr lang="en-US"/>
          </a:p>
        </p:txBody>
      </p:sp>
    </p:spTree>
    <p:extLst>
      <p:ext uri="{BB962C8B-B14F-4D97-AF65-F5344CB8AC3E}">
        <p14:creationId xmlns:p14="http://schemas.microsoft.com/office/powerpoint/2010/main" val="329586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6400" cy="2371725"/>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28</a:t>
            </a:fld>
            <a:endParaRPr lang="en-US"/>
          </a:p>
        </p:txBody>
      </p:sp>
    </p:spTree>
    <p:extLst>
      <p:ext uri="{BB962C8B-B14F-4D97-AF65-F5344CB8AC3E}">
        <p14:creationId xmlns:p14="http://schemas.microsoft.com/office/powerpoint/2010/main" val="2136425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29</a:t>
            </a:fld>
            <a:endParaRPr lang="en-US"/>
          </a:p>
        </p:txBody>
      </p:sp>
    </p:spTree>
    <p:extLst>
      <p:ext uri="{BB962C8B-B14F-4D97-AF65-F5344CB8AC3E}">
        <p14:creationId xmlns:p14="http://schemas.microsoft.com/office/powerpoint/2010/main" val="4119244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30</a:t>
            </a:fld>
            <a:endParaRPr lang="en-US"/>
          </a:p>
        </p:txBody>
      </p:sp>
    </p:spTree>
    <p:extLst>
      <p:ext uri="{BB962C8B-B14F-4D97-AF65-F5344CB8AC3E}">
        <p14:creationId xmlns:p14="http://schemas.microsoft.com/office/powerpoint/2010/main" val="3330430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31</a:t>
            </a:fld>
            <a:endParaRPr lang="en-US"/>
          </a:p>
        </p:txBody>
      </p:sp>
    </p:spTree>
    <p:extLst>
      <p:ext uri="{BB962C8B-B14F-4D97-AF65-F5344CB8AC3E}">
        <p14:creationId xmlns:p14="http://schemas.microsoft.com/office/powerpoint/2010/main" val="1527055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7938" y="877888"/>
            <a:ext cx="4216400" cy="2371725"/>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32</a:t>
            </a:fld>
            <a:endParaRPr lang="en-US"/>
          </a:p>
        </p:txBody>
      </p:sp>
    </p:spTree>
    <p:extLst>
      <p:ext uri="{BB962C8B-B14F-4D97-AF65-F5344CB8AC3E}">
        <p14:creationId xmlns:p14="http://schemas.microsoft.com/office/powerpoint/2010/main" val="1942001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33</a:t>
            </a:fld>
            <a:endParaRPr lang="en-US"/>
          </a:p>
        </p:txBody>
      </p:sp>
    </p:spTree>
    <p:extLst>
      <p:ext uri="{BB962C8B-B14F-4D97-AF65-F5344CB8AC3E}">
        <p14:creationId xmlns:p14="http://schemas.microsoft.com/office/powerpoint/2010/main" val="2784416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5</a:t>
            </a:fld>
            <a:endParaRPr lang="en-US"/>
          </a:p>
        </p:txBody>
      </p:sp>
    </p:spTree>
    <p:extLst>
      <p:ext uri="{BB962C8B-B14F-4D97-AF65-F5344CB8AC3E}">
        <p14:creationId xmlns:p14="http://schemas.microsoft.com/office/powerpoint/2010/main" val="1577409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34</a:t>
            </a:fld>
            <a:endParaRPr lang="en-US"/>
          </a:p>
        </p:txBody>
      </p:sp>
    </p:spTree>
    <p:extLst>
      <p:ext uri="{BB962C8B-B14F-4D97-AF65-F5344CB8AC3E}">
        <p14:creationId xmlns:p14="http://schemas.microsoft.com/office/powerpoint/2010/main" val="13087043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36</a:t>
            </a:fld>
            <a:endParaRPr lang="en-US"/>
          </a:p>
        </p:txBody>
      </p:sp>
    </p:spTree>
    <p:extLst>
      <p:ext uri="{BB962C8B-B14F-4D97-AF65-F5344CB8AC3E}">
        <p14:creationId xmlns:p14="http://schemas.microsoft.com/office/powerpoint/2010/main" val="870078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38</a:t>
            </a:fld>
            <a:endParaRPr lang="en-US"/>
          </a:p>
        </p:txBody>
      </p:sp>
    </p:spTree>
    <p:extLst>
      <p:ext uri="{BB962C8B-B14F-4D97-AF65-F5344CB8AC3E}">
        <p14:creationId xmlns:p14="http://schemas.microsoft.com/office/powerpoint/2010/main" val="2367096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40</a:t>
            </a:fld>
            <a:endParaRPr lang="en-US"/>
          </a:p>
        </p:txBody>
      </p:sp>
    </p:spTree>
    <p:extLst>
      <p:ext uri="{BB962C8B-B14F-4D97-AF65-F5344CB8AC3E}">
        <p14:creationId xmlns:p14="http://schemas.microsoft.com/office/powerpoint/2010/main" val="3852479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41</a:t>
            </a:fld>
            <a:endParaRPr lang="en-US"/>
          </a:p>
        </p:txBody>
      </p:sp>
    </p:spTree>
    <p:extLst>
      <p:ext uri="{BB962C8B-B14F-4D97-AF65-F5344CB8AC3E}">
        <p14:creationId xmlns:p14="http://schemas.microsoft.com/office/powerpoint/2010/main" val="1441687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43</a:t>
            </a:fld>
            <a:endParaRPr lang="en-US"/>
          </a:p>
        </p:txBody>
      </p:sp>
    </p:spTree>
    <p:extLst>
      <p:ext uri="{BB962C8B-B14F-4D97-AF65-F5344CB8AC3E}">
        <p14:creationId xmlns:p14="http://schemas.microsoft.com/office/powerpoint/2010/main" val="3450398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44</a:t>
            </a:fld>
            <a:endParaRPr lang="en-US"/>
          </a:p>
        </p:txBody>
      </p:sp>
    </p:spTree>
    <p:extLst>
      <p:ext uri="{BB962C8B-B14F-4D97-AF65-F5344CB8AC3E}">
        <p14:creationId xmlns:p14="http://schemas.microsoft.com/office/powerpoint/2010/main" val="1407517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47</a:t>
            </a:fld>
            <a:endParaRPr lang="en-US" dirty="0"/>
          </a:p>
        </p:txBody>
      </p:sp>
    </p:spTree>
    <p:extLst>
      <p:ext uri="{BB962C8B-B14F-4D97-AF65-F5344CB8AC3E}">
        <p14:creationId xmlns:p14="http://schemas.microsoft.com/office/powerpoint/2010/main" val="2431122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51</a:t>
            </a:fld>
            <a:endParaRPr lang="en-US"/>
          </a:p>
        </p:txBody>
      </p:sp>
    </p:spTree>
    <p:extLst>
      <p:ext uri="{BB962C8B-B14F-4D97-AF65-F5344CB8AC3E}">
        <p14:creationId xmlns:p14="http://schemas.microsoft.com/office/powerpoint/2010/main" val="4098549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52</a:t>
            </a:fld>
            <a:endParaRPr lang="en-US"/>
          </a:p>
        </p:txBody>
      </p:sp>
    </p:spTree>
    <p:extLst>
      <p:ext uri="{BB962C8B-B14F-4D97-AF65-F5344CB8AC3E}">
        <p14:creationId xmlns:p14="http://schemas.microsoft.com/office/powerpoint/2010/main" val="121480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6</a:t>
            </a:fld>
            <a:endParaRPr lang="en-US"/>
          </a:p>
        </p:txBody>
      </p:sp>
    </p:spTree>
    <p:extLst>
      <p:ext uri="{BB962C8B-B14F-4D97-AF65-F5344CB8AC3E}">
        <p14:creationId xmlns:p14="http://schemas.microsoft.com/office/powerpoint/2010/main" val="1088388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53</a:t>
            </a:fld>
            <a:endParaRPr lang="en-US"/>
          </a:p>
        </p:txBody>
      </p:sp>
    </p:spTree>
    <p:extLst>
      <p:ext uri="{BB962C8B-B14F-4D97-AF65-F5344CB8AC3E}">
        <p14:creationId xmlns:p14="http://schemas.microsoft.com/office/powerpoint/2010/main" val="2061539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55</a:t>
            </a:fld>
            <a:endParaRPr lang="en-US"/>
          </a:p>
        </p:txBody>
      </p:sp>
    </p:spTree>
    <p:extLst>
      <p:ext uri="{BB962C8B-B14F-4D97-AF65-F5344CB8AC3E}">
        <p14:creationId xmlns:p14="http://schemas.microsoft.com/office/powerpoint/2010/main" val="1349612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56</a:t>
            </a:fld>
            <a:endParaRPr lang="en-US"/>
          </a:p>
        </p:txBody>
      </p:sp>
    </p:spTree>
    <p:extLst>
      <p:ext uri="{BB962C8B-B14F-4D97-AF65-F5344CB8AC3E}">
        <p14:creationId xmlns:p14="http://schemas.microsoft.com/office/powerpoint/2010/main" val="2426086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57</a:t>
            </a:fld>
            <a:endParaRPr lang="en-US"/>
          </a:p>
        </p:txBody>
      </p:sp>
    </p:spTree>
    <p:extLst>
      <p:ext uri="{BB962C8B-B14F-4D97-AF65-F5344CB8AC3E}">
        <p14:creationId xmlns:p14="http://schemas.microsoft.com/office/powerpoint/2010/main" val="2548859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58</a:t>
            </a:fld>
            <a:endParaRPr lang="en-US"/>
          </a:p>
        </p:txBody>
      </p:sp>
    </p:spTree>
    <p:extLst>
      <p:ext uri="{BB962C8B-B14F-4D97-AF65-F5344CB8AC3E}">
        <p14:creationId xmlns:p14="http://schemas.microsoft.com/office/powerpoint/2010/main" val="3192053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59</a:t>
            </a:fld>
            <a:endParaRPr lang="en-US"/>
          </a:p>
        </p:txBody>
      </p:sp>
    </p:spTree>
    <p:extLst>
      <p:ext uri="{BB962C8B-B14F-4D97-AF65-F5344CB8AC3E}">
        <p14:creationId xmlns:p14="http://schemas.microsoft.com/office/powerpoint/2010/main" val="2815963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60</a:t>
            </a:fld>
            <a:endParaRPr lang="en-US"/>
          </a:p>
        </p:txBody>
      </p:sp>
    </p:spTree>
    <p:extLst>
      <p:ext uri="{BB962C8B-B14F-4D97-AF65-F5344CB8AC3E}">
        <p14:creationId xmlns:p14="http://schemas.microsoft.com/office/powerpoint/2010/main" val="586455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61</a:t>
            </a:fld>
            <a:endParaRPr lang="en-US"/>
          </a:p>
        </p:txBody>
      </p:sp>
    </p:spTree>
    <p:extLst>
      <p:ext uri="{BB962C8B-B14F-4D97-AF65-F5344CB8AC3E}">
        <p14:creationId xmlns:p14="http://schemas.microsoft.com/office/powerpoint/2010/main" val="607756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63</a:t>
            </a:fld>
            <a:endParaRPr lang="en-US"/>
          </a:p>
        </p:txBody>
      </p:sp>
    </p:spTree>
    <p:extLst>
      <p:ext uri="{BB962C8B-B14F-4D97-AF65-F5344CB8AC3E}">
        <p14:creationId xmlns:p14="http://schemas.microsoft.com/office/powerpoint/2010/main" val="1223862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64</a:t>
            </a:fld>
            <a:endParaRPr lang="en-US"/>
          </a:p>
        </p:txBody>
      </p:sp>
    </p:spTree>
    <p:extLst>
      <p:ext uri="{BB962C8B-B14F-4D97-AF65-F5344CB8AC3E}">
        <p14:creationId xmlns:p14="http://schemas.microsoft.com/office/powerpoint/2010/main" val="269569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7</a:t>
            </a:fld>
            <a:endParaRPr lang="en-US"/>
          </a:p>
        </p:txBody>
      </p:sp>
    </p:spTree>
    <p:extLst>
      <p:ext uri="{BB962C8B-B14F-4D97-AF65-F5344CB8AC3E}">
        <p14:creationId xmlns:p14="http://schemas.microsoft.com/office/powerpoint/2010/main" val="569083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65</a:t>
            </a:fld>
            <a:endParaRPr lang="en-US"/>
          </a:p>
        </p:txBody>
      </p:sp>
    </p:spTree>
    <p:extLst>
      <p:ext uri="{BB962C8B-B14F-4D97-AF65-F5344CB8AC3E}">
        <p14:creationId xmlns:p14="http://schemas.microsoft.com/office/powerpoint/2010/main" val="355697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9</a:t>
            </a:fld>
            <a:endParaRPr lang="en-US"/>
          </a:p>
        </p:txBody>
      </p:sp>
    </p:spTree>
    <p:extLst>
      <p:ext uri="{BB962C8B-B14F-4D97-AF65-F5344CB8AC3E}">
        <p14:creationId xmlns:p14="http://schemas.microsoft.com/office/powerpoint/2010/main" val="3605482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10</a:t>
            </a:fld>
            <a:endParaRPr lang="en-US"/>
          </a:p>
        </p:txBody>
      </p:sp>
    </p:spTree>
    <p:extLst>
      <p:ext uri="{BB962C8B-B14F-4D97-AF65-F5344CB8AC3E}">
        <p14:creationId xmlns:p14="http://schemas.microsoft.com/office/powerpoint/2010/main" val="4194754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11</a:t>
            </a:fld>
            <a:endParaRPr lang="en-US"/>
          </a:p>
        </p:txBody>
      </p:sp>
    </p:spTree>
    <p:extLst>
      <p:ext uri="{BB962C8B-B14F-4D97-AF65-F5344CB8AC3E}">
        <p14:creationId xmlns:p14="http://schemas.microsoft.com/office/powerpoint/2010/main" val="3390060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7A4338-2049-4059-AEDC-482D310F31A6}" type="slidenum">
              <a:rPr lang="en-US" smtClean="0"/>
              <a:t>12</a:t>
            </a:fld>
            <a:endParaRPr lang="en-US"/>
          </a:p>
        </p:txBody>
      </p:sp>
    </p:spTree>
    <p:extLst>
      <p:ext uri="{BB962C8B-B14F-4D97-AF65-F5344CB8AC3E}">
        <p14:creationId xmlns:p14="http://schemas.microsoft.com/office/powerpoint/2010/main" val="50607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82804B-7B2E-45D2-8C44-6F881BC4FDFD}"/>
              </a:ext>
            </a:extLst>
          </p:cNvPr>
          <p:cNvSpPr>
            <a:spLocks noGrp="1"/>
          </p:cNvSpPr>
          <p:nvPr>
            <p:ph idx="1"/>
          </p:nvPr>
        </p:nvSpPr>
        <p:spPr>
          <a:xfrm>
            <a:off x="1424356" y="1820550"/>
            <a:ext cx="10515600" cy="4300855"/>
          </a:xfrm>
          <a:prstGeom prst="rect">
            <a:avLst/>
          </a:prstGeom>
        </p:spPr>
        <p:txBody>
          <a:bodyPr/>
          <a:lstStyle>
            <a:lvl1pPr>
              <a:defRPr sz="2400">
                <a:latin typeface="HelveticaNeueLT Std" panose="020B0604020202020204" pitchFamily="34" charset="0"/>
              </a:defRPr>
            </a:lvl1pPr>
            <a:lvl2pPr>
              <a:defRPr sz="2000">
                <a:latin typeface="HelveticaNeueLT Std" panose="020B0604020202020204" pitchFamily="34" charset="0"/>
              </a:defRPr>
            </a:lvl2pPr>
            <a:lvl3pPr>
              <a:defRPr sz="1801">
                <a:latin typeface="HelveticaNeueLT Std" panose="020B0604020202020204" pitchFamily="34" charset="0"/>
              </a:defRPr>
            </a:lvl3pPr>
            <a:lvl4pPr>
              <a:defRPr sz="1801">
                <a:latin typeface="HelveticaNeueLT Std" panose="020B0604020202020204" pitchFamily="34" charset="0"/>
              </a:defRPr>
            </a:lvl4pPr>
            <a:lvl5pPr>
              <a:defRPr sz="1801">
                <a:latin typeface="HelveticaNeueLT Std"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1">
            <a:extLst>
              <a:ext uri="{FF2B5EF4-FFF2-40B4-BE49-F238E27FC236}">
                <a16:creationId xmlns:a16="http://schemas.microsoft.com/office/drawing/2014/main" id="{4BFECF42-96C0-4E06-AB29-468DBAFEF350}"/>
              </a:ext>
            </a:extLst>
          </p:cNvPr>
          <p:cNvSpPr>
            <a:spLocks noGrp="1"/>
          </p:cNvSpPr>
          <p:nvPr>
            <p:ph type="title"/>
          </p:nvPr>
        </p:nvSpPr>
        <p:spPr>
          <a:xfrm>
            <a:off x="1424356" y="354330"/>
            <a:ext cx="10515600" cy="1303020"/>
          </a:xfrm>
          <a:prstGeom prst="rect">
            <a:avLst/>
          </a:prstGeom>
        </p:spPr>
        <p:txBody>
          <a:bodyPr vert="horz" lIns="91440" tIns="45720" rIns="91440" bIns="45720" rtlCol="0" anchor="ctr">
            <a:noAutofit/>
          </a:bodyPr>
          <a:lstStyle>
            <a:lvl1pPr algn="l">
              <a:defRPr sz="3200" b="1">
                <a:solidFill>
                  <a:schemeClr val="bg2">
                    <a:lumMod val="50000"/>
                  </a:schemeClr>
                </a:solidFill>
                <a:latin typeface="HelveticaNeueLT Std" panose="020B0604020202020204" pitchFamily="34" charset="0"/>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1D26A24F-9A82-4699-B51D-96BB0C9B6C75}"/>
              </a:ext>
            </a:extLst>
          </p:cNvPr>
          <p:cNvSpPr>
            <a:spLocks noGrp="1"/>
          </p:cNvSpPr>
          <p:nvPr>
            <p:ph type="sldNum" sz="quarter" idx="4"/>
          </p:nvPr>
        </p:nvSpPr>
        <p:spPr>
          <a:xfrm>
            <a:off x="11454909" y="6390109"/>
            <a:ext cx="518160" cy="365125"/>
          </a:xfrm>
          <a:prstGeom prst="rect">
            <a:avLst/>
          </a:prstGeom>
        </p:spPr>
        <p:txBody>
          <a:bodyPr/>
          <a:lstStyle>
            <a:lvl1pPr algn="r">
              <a:defRPr sz="1100">
                <a:latin typeface="HelveticaNeueLT Std" panose="020B0604020202020204" pitchFamily="34" charset="0"/>
              </a:defRPr>
            </a:lvl1pPr>
          </a:lstStyle>
          <a:p>
            <a:fld id="{CE503083-4DA8-4E12-AF1C-AE6E142C82B7}" type="slidenum">
              <a:rPr lang="en-US" smtClean="0"/>
              <a:pPr/>
              <a:t>‹#›</a:t>
            </a:fld>
            <a:endParaRPr lang="en-US" dirty="0"/>
          </a:p>
        </p:txBody>
      </p:sp>
    </p:spTree>
    <p:extLst>
      <p:ext uri="{BB962C8B-B14F-4D97-AF65-F5344CB8AC3E}">
        <p14:creationId xmlns:p14="http://schemas.microsoft.com/office/powerpoint/2010/main" val="146646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8418C5-B6B7-4D7C-A8E8-36E52F40CD7B}"/>
              </a:ext>
            </a:extLst>
          </p:cNvPr>
          <p:cNvSpPr/>
          <p:nvPr userDrawn="1"/>
        </p:nvSpPr>
        <p:spPr>
          <a:xfrm>
            <a:off x="711204" y="1"/>
            <a:ext cx="11480802"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solidFill>
                <a:schemeClr val="bg1"/>
              </a:solidFill>
            </a:endParaRPr>
          </a:p>
        </p:txBody>
      </p:sp>
      <p:sp>
        <p:nvSpPr>
          <p:cNvPr id="3" name="Content Placeholder 2">
            <a:extLst>
              <a:ext uri="{FF2B5EF4-FFF2-40B4-BE49-F238E27FC236}">
                <a16:creationId xmlns:a16="http://schemas.microsoft.com/office/drawing/2014/main" id="{0782804B-7B2E-45D2-8C44-6F881BC4FDFD}"/>
              </a:ext>
            </a:extLst>
          </p:cNvPr>
          <p:cNvSpPr>
            <a:spLocks noGrp="1"/>
          </p:cNvSpPr>
          <p:nvPr>
            <p:ph idx="1"/>
          </p:nvPr>
        </p:nvSpPr>
        <p:spPr>
          <a:xfrm>
            <a:off x="1424356" y="1820550"/>
            <a:ext cx="10515600" cy="4300855"/>
          </a:xfrm>
          <a:prstGeom prst="rect">
            <a:avLst/>
          </a:prstGeom>
        </p:spPr>
        <p:txBody>
          <a:bodyPr/>
          <a:lstStyle>
            <a:lvl1pPr>
              <a:defRPr sz="2400">
                <a:solidFill>
                  <a:schemeClr val="bg1"/>
                </a:solidFill>
                <a:latin typeface="HelveticaNeueLT Std" panose="020B0604020202020204" pitchFamily="34" charset="0"/>
              </a:defRPr>
            </a:lvl1pPr>
            <a:lvl2pPr>
              <a:defRPr sz="2000">
                <a:solidFill>
                  <a:schemeClr val="bg1"/>
                </a:solidFill>
                <a:latin typeface="HelveticaNeueLT Std" panose="020B0604020202020204" pitchFamily="34" charset="0"/>
              </a:defRPr>
            </a:lvl2pPr>
            <a:lvl3pPr>
              <a:defRPr sz="1801">
                <a:solidFill>
                  <a:schemeClr val="bg1"/>
                </a:solidFill>
                <a:latin typeface="HelveticaNeueLT Std" panose="020B0604020202020204" pitchFamily="34" charset="0"/>
              </a:defRPr>
            </a:lvl3pPr>
            <a:lvl4pPr>
              <a:defRPr sz="1801">
                <a:solidFill>
                  <a:schemeClr val="bg1"/>
                </a:solidFill>
                <a:latin typeface="HelveticaNeueLT Std" panose="020B0604020202020204" pitchFamily="34" charset="0"/>
              </a:defRPr>
            </a:lvl4pPr>
            <a:lvl5pPr>
              <a:defRPr sz="1801">
                <a:solidFill>
                  <a:schemeClr val="bg1"/>
                </a:solidFill>
                <a:latin typeface="HelveticaNeueLT Std"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1">
            <a:extLst>
              <a:ext uri="{FF2B5EF4-FFF2-40B4-BE49-F238E27FC236}">
                <a16:creationId xmlns:a16="http://schemas.microsoft.com/office/drawing/2014/main" id="{4BFECF42-96C0-4E06-AB29-468DBAFEF350}"/>
              </a:ext>
            </a:extLst>
          </p:cNvPr>
          <p:cNvSpPr>
            <a:spLocks noGrp="1"/>
          </p:cNvSpPr>
          <p:nvPr>
            <p:ph type="title"/>
          </p:nvPr>
        </p:nvSpPr>
        <p:spPr>
          <a:xfrm>
            <a:off x="1424356" y="354329"/>
            <a:ext cx="10515600" cy="1303020"/>
          </a:xfrm>
          <a:prstGeom prst="rect">
            <a:avLst/>
          </a:prstGeom>
        </p:spPr>
        <p:txBody>
          <a:bodyPr vert="horz" lIns="91440" tIns="45720" rIns="91440" bIns="45720" rtlCol="0" anchor="ctr">
            <a:noAutofit/>
          </a:bodyPr>
          <a:lstStyle>
            <a:lvl1pPr algn="l">
              <a:defRPr sz="3200" b="1">
                <a:solidFill>
                  <a:schemeClr val="bg1"/>
                </a:solidFill>
                <a:latin typeface="HelveticaNeueLT Std" panose="020B0604020202020204"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6B23972-F5AC-47D5-B4BC-1F0040ACF9D8}"/>
              </a:ext>
            </a:extLst>
          </p:cNvPr>
          <p:cNvSpPr>
            <a:spLocks noGrp="1"/>
          </p:cNvSpPr>
          <p:nvPr>
            <p:ph type="sldNum" sz="quarter" idx="4"/>
          </p:nvPr>
        </p:nvSpPr>
        <p:spPr>
          <a:xfrm>
            <a:off x="11454909" y="6390109"/>
            <a:ext cx="518160" cy="365125"/>
          </a:xfrm>
          <a:prstGeom prst="rect">
            <a:avLst/>
          </a:prstGeom>
        </p:spPr>
        <p:txBody>
          <a:bodyPr/>
          <a:lstStyle>
            <a:lvl1pPr algn="r">
              <a:defRPr sz="1100">
                <a:solidFill>
                  <a:schemeClr val="bg1"/>
                </a:solidFill>
                <a:latin typeface="HelveticaNeueLT Std" panose="020B0604020202020204" pitchFamily="34" charset="0"/>
              </a:defRPr>
            </a:lvl1pPr>
          </a:lstStyle>
          <a:p>
            <a:fld id="{CE503083-4DA8-4E12-AF1C-AE6E142C82B7}" type="slidenum">
              <a:rPr lang="en-US" smtClean="0"/>
              <a:pPr/>
              <a:t>‹#›</a:t>
            </a:fld>
            <a:endParaRPr lang="en-US" dirty="0"/>
          </a:p>
        </p:txBody>
      </p:sp>
    </p:spTree>
    <p:extLst>
      <p:ext uri="{BB962C8B-B14F-4D97-AF65-F5344CB8AC3E}">
        <p14:creationId xmlns:p14="http://schemas.microsoft.com/office/powerpoint/2010/main" val="2175600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29D355-1C86-40C5-8013-B321CE9A260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BE85B80-FED2-4778-B7A8-940B08CE35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BC1A25-6083-4EC3-91D0-3352977868BF}"/>
              </a:ext>
            </a:extLst>
          </p:cNvPr>
          <p:cNvSpPr>
            <a:spLocks noGrp="1"/>
          </p:cNvSpPr>
          <p:nvPr>
            <p:ph type="sldNum" sz="quarter" idx="12"/>
          </p:nvPr>
        </p:nvSpPr>
        <p:spPr/>
        <p:txBody>
          <a:bodyPr/>
          <a:lstStyle/>
          <a:p>
            <a:fld id="{7429E99B-A77C-4317-B105-A3832A949445}" type="slidenum">
              <a:rPr lang="en-US" smtClean="0"/>
              <a:t>‹#›</a:t>
            </a:fld>
            <a:endParaRPr lang="en-US"/>
          </a:p>
        </p:txBody>
      </p:sp>
    </p:spTree>
    <p:extLst>
      <p:ext uri="{BB962C8B-B14F-4D97-AF65-F5344CB8AC3E}">
        <p14:creationId xmlns:p14="http://schemas.microsoft.com/office/powerpoint/2010/main" val="222495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C3FD61C-D1DB-46BF-99BE-C5DDDDB3CD79}"/>
              </a:ext>
            </a:extLst>
          </p:cNvPr>
          <p:cNvSpPr>
            <a:spLocks noGrp="1"/>
          </p:cNvSpPr>
          <p:nvPr>
            <p:ph type="pic" sz="quarter" idx="13"/>
          </p:nvPr>
        </p:nvSpPr>
        <p:spPr>
          <a:xfrm>
            <a:off x="0" y="0"/>
            <a:ext cx="12192000" cy="6858000"/>
          </a:xfrm>
        </p:spPr>
        <p:txBody>
          <a:bodyPr/>
          <a:lstStyle/>
          <a:p>
            <a:r>
              <a:rPr lang="en-US" dirty="0"/>
              <a:t>Click icon to add picture</a:t>
            </a:r>
          </a:p>
        </p:txBody>
      </p:sp>
      <p:sp>
        <p:nvSpPr>
          <p:cNvPr id="2" name="Title 1">
            <a:extLst>
              <a:ext uri="{FF2B5EF4-FFF2-40B4-BE49-F238E27FC236}">
                <a16:creationId xmlns:a16="http://schemas.microsoft.com/office/drawing/2014/main" id="{90734F61-CBF9-4580-841F-DC35DE2EE5C4}"/>
              </a:ext>
            </a:extLst>
          </p:cNvPr>
          <p:cNvSpPr>
            <a:spLocks noGrp="1"/>
          </p:cNvSpPr>
          <p:nvPr>
            <p:ph type="title" hasCustomPrompt="1"/>
          </p:nvPr>
        </p:nvSpPr>
        <p:spPr>
          <a:xfrm>
            <a:off x="775857" y="363073"/>
            <a:ext cx="4433455" cy="443753"/>
          </a:xfrm>
        </p:spPr>
        <p:txBody>
          <a:bodyPr anchor="ctr" anchorCtr="0">
            <a:normAutofit/>
          </a:bodyPr>
          <a:lstStyle>
            <a:lvl1pPr algn="l" defTabSz="499249" rtl="0" eaLnBrk="1" latinLnBrk="0" hangingPunct="1">
              <a:lnSpc>
                <a:spcPct val="90000"/>
              </a:lnSpc>
              <a:spcBef>
                <a:spcPct val="0"/>
              </a:spcBef>
              <a:buNone/>
              <a:defRPr lang="en-US" sz="794" kern="1200" spc="106" baseline="0">
                <a:solidFill>
                  <a:schemeClr val="bg1"/>
                </a:solidFill>
                <a:latin typeface="+mn-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626B256-6347-47FD-955A-FC6C029A8499}"/>
              </a:ext>
            </a:extLst>
          </p:cNvPr>
          <p:cNvSpPr>
            <a:spLocks noGrp="1"/>
          </p:cNvSpPr>
          <p:nvPr>
            <p:ph type="body" idx="1"/>
          </p:nvPr>
        </p:nvSpPr>
        <p:spPr>
          <a:xfrm>
            <a:off x="775855" y="1284713"/>
            <a:ext cx="6650181" cy="4804940"/>
          </a:xfrm>
        </p:spPr>
        <p:txBody>
          <a:bodyPr>
            <a:normAutofit/>
          </a:bodyPr>
          <a:lstStyle>
            <a:lvl1pPr marL="0" indent="0">
              <a:lnSpc>
                <a:spcPct val="100000"/>
              </a:lnSpc>
              <a:spcBef>
                <a:spcPct val="0"/>
              </a:spcBef>
              <a:buNone/>
              <a:defRPr sz="3177">
                <a:solidFill>
                  <a:schemeClr val="bg1"/>
                </a:solidFill>
                <a:latin typeface="Metropolis Extra Light" panose="00000500000000000000" pitchFamily="50" charset="0"/>
              </a:defRPr>
            </a:lvl1pPr>
            <a:lvl2pPr marL="249624" indent="0">
              <a:buNone/>
              <a:defRPr sz="1092">
                <a:solidFill>
                  <a:schemeClr val="tx1">
                    <a:tint val="75000"/>
                  </a:schemeClr>
                </a:solidFill>
              </a:defRPr>
            </a:lvl2pPr>
            <a:lvl3pPr marL="499249" indent="0">
              <a:buNone/>
              <a:defRPr sz="983">
                <a:solidFill>
                  <a:schemeClr val="tx1">
                    <a:tint val="75000"/>
                  </a:schemeClr>
                </a:solidFill>
              </a:defRPr>
            </a:lvl3pPr>
            <a:lvl4pPr marL="748873" indent="0">
              <a:buNone/>
              <a:defRPr sz="874">
                <a:solidFill>
                  <a:schemeClr val="tx1">
                    <a:tint val="75000"/>
                  </a:schemeClr>
                </a:solidFill>
              </a:defRPr>
            </a:lvl4pPr>
            <a:lvl5pPr marL="998497" indent="0">
              <a:buNone/>
              <a:defRPr sz="874">
                <a:solidFill>
                  <a:schemeClr val="tx1">
                    <a:tint val="75000"/>
                  </a:schemeClr>
                </a:solidFill>
              </a:defRPr>
            </a:lvl5pPr>
            <a:lvl6pPr marL="1248122" indent="0">
              <a:buNone/>
              <a:defRPr sz="874">
                <a:solidFill>
                  <a:schemeClr val="tx1">
                    <a:tint val="75000"/>
                  </a:schemeClr>
                </a:solidFill>
              </a:defRPr>
            </a:lvl6pPr>
            <a:lvl7pPr marL="1497746" indent="0">
              <a:buNone/>
              <a:defRPr sz="874">
                <a:solidFill>
                  <a:schemeClr val="tx1">
                    <a:tint val="75000"/>
                  </a:schemeClr>
                </a:solidFill>
              </a:defRPr>
            </a:lvl7pPr>
            <a:lvl8pPr marL="1747370" indent="0">
              <a:buNone/>
              <a:defRPr sz="874">
                <a:solidFill>
                  <a:schemeClr val="tx1">
                    <a:tint val="75000"/>
                  </a:schemeClr>
                </a:solidFill>
              </a:defRPr>
            </a:lvl8pPr>
            <a:lvl9pPr marL="1996995" indent="0">
              <a:buNone/>
              <a:defRPr sz="874">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C4CA0CD1-7B6D-4559-B8D1-8014E3E5AE1D}"/>
              </a:ext>
            </a:extLst>
          </p:cNvPr>
          <p:cNvSpPr>
            <a:spLocks noGrp="1"/>
          </p:cNvSpPr>
          <p:nvPr>
            <p:ph type="sldNum" sz="quarter" idx="12"/>
          </p:nvPr>
        </p:nvSpPr>
        <p:spPr>
          <a:xfrm>
            <a:off x="10451869" y="6277088"/>
            <a:ext cx="886691" cy="365125"/>
          </a:xfrm>
        </p:spPr>
        <p:txBody>
          <a:bodyPr/>
          <a:lstStyle>
            <a:lvl1pPr>
              <a:defRPr sz="463">
                <a:solidFill>
                  <a:schemeClr val="bg1"/>
                </a:solidFill>
              </a:defRPr>
            </a:lvl1pPr>
          </a:lstStyle>
          <a:p>
            <a:fld id="{B2D48ABC-4A67-49E7-BD70-62EEEE13FB90}" type="slidenum">
              <a:rPr lang="en-US" smtClean="0"/>
              <a:t>‹#›</a:t>
            </a:fld>
            <a:endParaRPr lang="en-US" dirty="0"/>
          </a:p>
        </p:txBody>
      </p:sp>
      <p:pic>
        <p:nvPicPr>
          <p:cNvPr id="9" name="Picture 8" descr="A picture containing drawing&#10;&#10;Description automatically generated">
            <a:extLst>
              <a:ext uri="{FF2B5EF4-FFF2-40B4-BE49-F238E27FC236}">
                <a16:creationId xmlns:a16="http://schemas.microsoft.com/office/drawing/2014/main" id="{BC6880A2-8D99-4165-966B-19E39697C6B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5857" y="6266050"/>
            <a:ext cx="1330036" cy="341571"/>
          </a:xfrm>
          <a:prstGeom prst="rect">
            <a:avLst/>
          </a:prstGeom>
        </p:spPr>
      </p:pic>
    </p:spTree>
    <p:extLst>
      <p:ext uri="{BB962C8B-B14F-4D97-AF65-F5344CB8AC3E}">
        <p14:creationId xmlns:p14="http://schemas.microsoft.com/office/powerpoint/2010/main" val="1989749691"/>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C44F637-996B-49F8-BEF1-BEB61CC63544}"/>
              </a:ext>
            </a:extLst>
          </p:cNvPr>
          <p:cNvSpPr>
            <a:spLocks noGrp="1"/>
          </p:cNvSpPr>
          <p:nvPr>
            <p:ph type="sldNum" sz="quarter" idx="4"/>
          </p:nvPr>
        </p:nvSpPr>
        <p:spPr>
          <a:xfrm>
            <a:off x="11454909" y="6390109"/>
            <a:ext cx="518160" cy="365125"/>
          </a:xfrm>
          <a:prstGeom prst="rect">
            <a:avLst/>
          </a:prstGeom>
        </p:spPr>
        <p:txBody>
          <a:bodyPr/>
          <a:lstStyle>
            <a:lvl1pPr algn="r">
              <a:defRPr sz="1100">
                <a:latin typeface="HelveticaNeueLT Std" panose="020B0604020202020204" pitchFamily="34" charset="0"/>
              </a:defRPr>
            </a:lvl1pPr>
          </a:lstStyle>
          <a:p>
            <a:fld id="{CE503083-4DA8-4E12-AF1C-AE6E142C82B7}" type="slidenum">
              <a:rPr lang="en-US" smtClean="0"/>
              <a:pPr/>
              <a:t>‹#›</a:t>
            </a:fld>
            <a:endParaRPr lang="en-US" dirty="0"/>
          </a:p>
        </p:txBody>
      </p:sp>
      <p:grpSp>
        <p:nvGrpSpPr>
          <p:cNvPr id="5" name="Group 4">
            <a:extLst>
              <a:ext uri="{FF2B5EF4-FFF2-40B4-BE49-F238E27FC236}">
                <a16:creationId xmlns:a16="http://schemas.microsoft.com/office/drawing/2014/main" id="{8942090C-0A7F-4969-9C91-3521F3C0CE7F}"/>
              </a:ext>
            </a:extLst>
          </p:cNvPr>
          <p:cNvGrpSpPr/>
          <p:nvPr userDrawn="1"/>
        </p:nvGrpSpPr>
        <p:grpSpPr>
          <a:xfrm>
            <a:off x="1" y="0"/>
            <a:ext cx="716972" cy="6858000"/>
            <a:chOff x="0" y="0"/>
            <a:chExt cx="716973" cy="6858000"/>
          </a:xfrm>
        </p:grpSpPr>
        <p:sp>
          <p:nvSpPr>
            <p:cNvPr id="6" name="Rectangle 5">
              <a:extLst>
                <a:ext uri="{FF2B5EF4-FFF2-40B4-BE49-F238E27FC236}">
                  <a16:creationId xmlns:a16="http://schemas.microsoft.com/office/drawing/2014/main" id="{3D5521A2-1ABB-44C4-BAD4-87BE409597FD}"/>
                </a:ext>
              </a:extLst>
            </p:cNvPr>
            <p:cNvSpPr/>
            <p:nvPr/>
          </p:nvSpPr>
          <p:spPr>
            <a:xfrm>
              <a:off x="0" y="0"/>
              <a:ext cx="716973"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7" name="Picture 6" descr="Shape, icon&#10;&#10;Description automatically generated">
              <a:extLst>
                <a:ext uri="{FF2B5EF4-FFF2-40B4-BE49-F238E27FC236}">
                  <a16:creationId xmlns:a16="http://schemas.microsoft.com/office/drawing/2014/main" id="{D4862C00-426D-47B9-92E7-998302B75D48}"/>
                </a:ext>
              </a:extLst>
            </p:cNvPr>
            <p:cNvPicPr>
              <a:picLocks noChangeAspect="1"/>
            </p:cNvPicPr>
            <p:nvPr/>
          </p:nvPicPr>
          <p:blipFill>
            <a:blip r:embed="rId6">
              <a:alphaModFix amt="57000"/>
              <a:extLst>
                <a:ext uri="{28A0092B-C50C-407E-A947-70E740481C1C}">
                  <a14:useLocalDpi xmlns:a14="http://schemas.microsoft.com/office/drawing/2010/main" val="0"/>
                </a:ext>
              </a:extLst>
            </a:blip>
            <a:stretch>
              <a:fillRect/>
            </a:stretch>
          </p:blipFill>
          <p:spPr>
            <a:xfrm>
              <a:off x="155024" y="178812"/>
              <a:ext cx="387951" cy="372986"/>
            </a:xfrm>
            <a:prstGeom prst="rect">
              <a:avLst/>
            </a:prstGeom>
          </p:spPr>
        </p:pic>
        <p:sp>
          <p:nvSpPr>
            <p:cNvPr id="8" name="Title 4">
              <a:extLst>
                <a:ext uri="{FF2B5EF4-FFF2-40B4-BE49-F238E27FC236}">
                  <a16:creationId xmlns:a16="http://schemas.microsoft.com/office/drawing/2014/main" id="{AD7510F6-AFEC-4D1F-BB74-3565BA2F56F2}"/>
                </a:ext>
              </a:extLst>
            </p:cNvPr>
            <p:cNvSpPr txBox="1">
              <a:spLocks/>
            </p:cNvSpPr>
            <p:nvPr/>
          </p:nvSpPr>
          <p:spPr>
            <a:xfrm rot="16200000">
              <a:off x="-1405607" y="4742905"/>
              <a:ext cx="3550309" cy="322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HelveticaNeueLT Std Med Cn" panose="020B0606030502030204" pitchFamily="34" charset="0"/>
                  <a:ea typeface="+mj-ea"/>
                  <a:cs typeface="+mj-cs"/>
                </a:defRPr>
              </a:lvl1pPr>
            </a:lstStyle>
            <a:p>
              <a:r>
                <a:rPr lang="en-US" sz="1100" b="1" spc="300" dirty="0">
                  <a:solidFill>
                    <a:schemeClr val="bg1">
                      <a:alpha val="45000"/>
                    </a:schemeClr>
                  </a:solidFill>
                  <a:latin typeface="Poppins" pitchFamily="2" charset="77"/>
                  <a:ea typeface="Faustina Light" pitchFamily="2" charset="0"/>
                  <a:cs typeface="Poppins" pitchFamily="2" charset="77"/>
                </a:rPr>
                <a:t>SEQUOIA FINANCIAL GROUP</a:t>
              </a:r>
            </a:p>
          </p:txBody>
        </p:sp>
      </p:grpSp>
    </p:spTree>
    <p:extLst>
      <p:ext uri="{BB962C8B-B14F-4D97-AF65-F5344CB8AC3E}">
        <p14:creationId xmlns:p14="http://schemas.microsoft.com/office/powerpoint/2010/main" val="1535547210"/>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7" r:id="rId3"/>
    <p:sldLayoutId id="2147483658" r:id="rId4"/>
  </p:sldLayoutIdLst>
  <p:hf hdr="0" ftr="0" dt="0"/>
  <p:txStyles>
    <p:titleStyle>
      <a:lvl1pPr algn="l" defTabSz="914399" rtl="0" eaLnBrk="1" latinLnBrk="0" hangingPunct="1">
        <a:lnSpc>
          <a:spcPct val="90000"/>
        </a:lnSpc>
        <a:spcBef>
          <a:spcPct val="0"/>
        </a:spcBef>
        <a:buNone/>
        <a:defRPr sz="3200" b="0" kern="1200">
          <a:solidFill>
            <a:schemeClr val="bg1"/>
          </a:solidFill>
          <a:latin typeface="+mj-lt"/>
          <a:ea typeface="+mj-ea"/>
          <a:cs typeface="+mj-cs"/>
        </a:defRPr>
      </a:lvl1pPr>
    </p:titleStyle>
    <p:bodyStyle>
      <a:lvl1pPr marL="0" indent="0" algn="l" defTabSz="914399" rtl="0" eaLnBrk="1" latinLnBrk="0" hangingPunct="1">
        <a:lnSpc>
          <a:spcPct val="90000"/>
        </a:lnSpc>
        <a:spcBef>
          <a:spcPts val="1001"/>
        </a:spcBef>
        <a:buFontTx/>
        <a:buNone/>
        <a:defRPr sz="2000" kern="1200">
          <a:solidFill>
            <a:schemeClr val="tx1"/>
          </a:solidFill>
          <a:latin typeface="HelveticaNeueLT Std Lt" panose="020B0403020202020204" pitchFamily="34" charset="0"/>
          <a:ea typeface="+mn-ea"/>
          <a:cs typeface="+mn-cs"/>
        </a:defRPr>
      </a:lvl1pPr>
      <a:lvl2pPr marL="685801" indent="-228600" algn="l" defTabSz="914399" rtl="0" eaLnBrk="1" latinLnBrk="0" hangingPunct="1">
        <a:lnSpc>
          <a:spcPct val="90000"/>
        </a:lnSpc>
        <a:spcBef>
          <a:spcPts val="500"/>
        </a:spcBef>
        <a:buFont typeface="Arial" panose="020B0604020202020204" pitchFamily="34" charset="0"/>
        <a:buChar char="•"/>
        <a:defRPr sz="2000" kern="1200">
          <a:solidFill>
            <a:schemeClr val="tx1"/>
          </a:solidFill>
          <a:latin typeface="HelveticaNeueLT Std Lt" panose="020B0403020202020204" pitchFamily="34" charset="0"/>
          <a:ea typeface="+mn-ea"/>
          <a:cs typeface="+mn-cs"/>
        </a:defRPr>
      </a:lvl2pPr>
      <a:lvl3pPr marL="1142999" indent="-228600" algn="l" defTabSz="914399" rtl="0" eaLnBrk="1" latinLnBrk="0" hangingPunct="1">
        <a:lnSpc>
          <a:spcPct val="90000"/>
        </a:lnSpc>
        <a:spcBef>
          <a:spcPts val="500"/>
        </a:spcBef>
        <a:buFont typeface="Arial" panose="020B0604020202020204" pitchFamily="34" charset="0"/>
        <a:buChar char="•"/>
        <a:defRPr sz="2000" kern="1200">
          <a:solidFill>
            <a:schemeClr val="tx1"/>
          </a:solidFill>
          <a:latin typeface="HelveticaNeueLT Std Lt" panose="020B0403020202020204" pitchFamily="34" charset="0"/>
          <a:ea typeface="+mn-ea"/>
          <a:cs typeface="+mn-cs"/>
        </a:defRPr>
      </a:lvl3pPr>
      <a:lvl4pPr marL="1600200" indent="-228600" algn="l" defTabSz="914399" rtl="0" eaLnBrk="1" latinLnBrk="0" hangingPunct="1">
        <a:lnSpc>
          <a:spcPct val="90000"/>
        </a:lnSpc>
        <a:spcBef>
          <a:spcPts val="500"/>
        </a:spcBef>
        <a:buFont typeface="Arial" panose="020B0604020202020204" pitchFamily="34" charset="0"/>
        <a:buChar char="•"/>
        <a:defRPr sz="2000" kern="1200">
          <a:solidFill>
            <a:schemeClr val="tx1"/>
          </a:solidFill>
          <a:latin typeface="HelveticaNeueLT Std Lt" panose="020B0403020202020204" pitchFamily="34" charset="0"/>
          <a:ea typeface="+mn-ea"/>
          <a:cs typeface="+mn-cs"/>
        </a:defRPr>
      </a:lvl4pPr>
      <a:lvl5pPr marL="2057400" indent="-228600" algn="l" defTabSz="914399" rtl="0" eaLnBrk="1" latinLnBrk="0" hangingPunct="1">
        <a:lnSpc>
          <a:spcPct val="90000"/>
        </a:lnSpc>
        <a:spcBef>
          <a:spcPts val="500"/>
        </a:spcBef>
        <a:buFont typeface="Arial" panose="020B0604020202020204" pitchFamily="34" charset="0"/>
        <a:buChar char="•"/>
        <a:defRPr sz="2000" kern="1200">
          <a:solidFill>
            <a:schemeClr val="tx1"/>
          </a:solidFill>
          <a:latin typeface="HelveticaNeueLT Std Lt" panose="020B0403020202020204" pitchFamily="34" charset="0"/>
          <a:ea typeface="+mn-ea"/>
          <a:cs typeface="+mn-cs"/>
        </a:defRPr>
      </a:lvl5pPr>
      <a:lvl6pPr marL="2514600"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01"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99"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01" indent="-228600" algn="l" defTabSz="914399"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99" rtl="0" eaLnBrk="1" latinLnBrk="0" hangingPunct="1">
        <a:defRPr sz="1801" kern="1200">
          <a:solidFill>
            <a:schemeClr val="tx1"/>
          </a:solidFill>
          <a:latin typeface="+mn-lt"/>
          <a:ea typeface="+mn-ea"/>
          <a:cs typeface="+mn-cs"/>
        </a:defRPr>
      </a:lvl1pPr>
      <a:lvl2pPr marL="457200" algn="l" defTabSz="914399" rtl="0" eaLnBrk="1" latinLnBrk="0" hangingPunct="1">
        <a:defRPr sz="1801" kern="1200">
          <a:solidFill>
            <a:schemeClr val="tx1"/>
          </a:solidFill>
          <a:latin typeface="+mn-lt"/>
          <a:ea typeface="+mn-ea"/>
          <a:cs typeface="+mn-cs"/>
        </a:defRPr>
      </a:lvl2pPr>
      <a:lvl3pPr marL="914399" algn="l" defTabSz="914399" rtl="0" eaLnBrk="1" latinLnBrk="0" hangingPunct="1">
        <a:defRPr sz="1801" kern="1200">
          <a:solidFill>
            <a:schemeClr val="tx1"/>
          </a:solidFill>
          <a:latin typeface="+mn-lt"/>
          <a:ea typeface="+mn-ea"/>
          <a:cs typeface="+mn-cs"/>
        </a:defRPr>
      </a:lvl3pPr>
      <a:lvl4pPr marL="1371599" algn="l" defTabSz="914399" rtl="0" eaLnBrk="1" latinLnBrk="0" hangingPunct="1">
        <a:defRPr sz="1801" kern="1200">
          <a:solidFill>
            <a:schemeClr val="tx1"/>
          </a:solidFill>
          <a:latin typeface="+mn-lt"/>
          <a:ea typeface="+mn-ea"/>
          <a:cs typeface="+mn-cs"/>
        </a:defRPr>
      </a:lvl4pPr>
      <a:lvl5pPr marL="1828800" algn="l" defTabSz="914399" rtl="0" eaLnBrk="1" latinLnBrk="0" hangingPunct="1">
        <a:defRPr sz="1801" kern="1200">
          <a:solidFill>
            <a:schemeClr val="tx1"/>
          </a:solidFill>
          <a:latin typeface="+mn-lt"/>
          <a:ea typeface="+mn-ea"/>
          <a:cs typeface="+mn-cs"/>
        </a:defRPr>
      </a:lvl5pPr>
      <a:lvl6pPr marL="2286000" algn="l" defTabSz="914399" rtl="0" eaLnBrk="1" latinLnBrk="0" hangingPunct="1">
        <a:defRPr sz="1801" kern="1200">
          <a:solidFill>
            <a:schemeClr val="tx1"/>
          </a:solidFill>
          <a:latin typeface="+mn-lt"/>
          <a:ea typeface="+mn-ea"/>
          <a:cs typeface="+mn-cs"/>
        </a:defRPr>
      </a:lvl6pPr>
      <a:lvl7pPr marL="2743199" algn="l" defTabSz="914399" rtl="0" eaLnBrk="1" latinLnBrk="0" hangingPunct="1">
        <a:defRPr sz="1801" kern="1200">
          <a:solidFill>
            <a:schemeClr val="tx1"/>
          </a:solidFill>
          <a:latin typeface="+mn-lt"/>
          <a:ea typeface="+mn-ea"/>
          <a:cs typeface="+mn-cs"/>
        </a:defRPr>
      </a:lvl7pPr>
      <a:lvl8pPr marL="3200401" algn="l" defTabSz="914399" rtl="0" eaLnBrk="1" latinLnBrk="0" hangingPunct="1">
        <a:defRPr sz="1801" kern="1200">
          <a:solidFill>
            <a:schemeClr val="tx1"/>
          </a:solidFill>
          <a:latin typeface="+mn-lt"/>
          <a:ea typeface="+mn-ea"/>
          <a:cs typeface="+mn-cs"/>
        </a:defRPr>
      </a:lvl8pPr>
      <a:lvl9pPr marL="3657601" algn="l" defTabSz="914399"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hyperlink" Target="https://sequoiafinancial.quip.com/CFs0AkZApJts/RESOURCE-LIBRARY#HWMACAtCpm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slide" Target="slide3.xml"/><Relationship Id="rId7"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42.xml"/><Relationship Id="rId11" Type="http://schemas.openxmlformats.org/officeDocument/2006/relationships/slide" Target="slide66.xml"/><Relationship Id="rId5" Type="http://schemas.openxmlformats.org/officeDocument/2006/relationships/slide" Target="slide35.xml"/><Relationship Id="rId10" Type="http://schemas.openxmlformats.org/officeDocument/2006/relationships/slide" Target="slide62.xml"/><Relationship Id="rId4" Type="http://schemas.openxmlformats.org/officeDocument/2006/relationships/slide" Target="slide24.xml"/><Relationship Id="rId9" Type="http://schemas.openxmlformats.org/officeDocument/2006/relationships/slide" Target="slide54.xml"/></Relationships>
</file>

<file path=ppt/slides/_rels/slide20.xml.rels><?xml version="1.0" encoding="UTF-8" standalone="yes"?>
<Relationships xmlns="http://schemas.openxmlformats.org/package/2006/relationships"><Relationship Id="rId3" Type="http://schemas.openxmlformats.org/officeDocument/2006/relationships/hyperlink" Target="https://sequoiafinancial.quip.com/NnGsAER39FLU/Resource-Group-Membershi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0.svg"/><Relationship Id="rId11" Type="http://schemas.openxmlformats.org/officeDocument/2006/relationships/image" Target="../media/image1.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eqfg.app.box.com/file/1130871353079"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seqfg.app.box.com/file/1129779604812"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app.holistiplan.com/video_library/"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seqfg.app.box.com/file/920731045574"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eqfg.app.box.com/folder/87947144900"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www.fppathfinder.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hyperlink" Target="https://sequoiafinancial.quip.com/tKUZAUZUbXWi" TargetMode="External"/><Relationship Id="rId3" Type="http://schemas.openxmlformats.org/officeDocument/2006/relationships/hyperlink" Target="https://seqfg.app.box.com/file/978754926257?s=i6wr5q5v5vzmot36zntxxxd7x8n82bay" TargetMode="External"/><Relationship Id="rId7" Type="http://schemas.openxmlformats.org/officeDocument/2006/relationships/hyperlink" Target="https://sequoiafinancial.quip.com/hqBsAFYzaaRf"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sequoiafinancial.quip.com/xiWAAHwCBcBA/Premier-Allocation-Strategies-Portal" TargetMode="External"/><Relationship Id="rId5" Type="http://schemas.openxmlformats.org/officeDocument/2006/relationships/hyperlink" Target="https://seqfg.app.box.com/file/919304452897?s=ymcr7yby4jflki6kkfu2l67zf9mclqrm" TargetMode="External"/><Relationship Id="rId4" Type="http://schemas.openxmlformats.org/officeDocument/2006/relationships/hyperlink" Target="https://seqfg.app.box.com/file/913335130644?s=cyj07ag5cv7vemhzz6m2kapz94s1e1e2" TargetMode="External"/><Relationship Id="rId9" Type="http://schemas.openxmlformats.org/officeDocument/2006/relationships/hyperlink" Target="https://sequoiafinancial.quip.com/b0PDAfSQbyqH"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equoiafinancial.quip.com/ZPa9AKC35kfO/Preparing-For-Your-Performance-Review-Team-Members"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s://sequoiafinancial.quip.com/M2IyAAV8ieaD/2021-Performance-Plan-manager-nameemployee-name?template=1"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hyperlink" Target="https://sequoiafinancial.quip.com/CFs0AkZApJts/RESOURCE-LIBRARY" TargetMode="External"/><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hyperlink" Target="https://sequoiafinancial.quip.com/yyLOADEC6JvK/Charitable-Match-Program-Request-Form-copy"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jpeg"/><Relationship Id="rId2" Type="http://schemas.openxmlformats.org/officeDocument/2006/relationships/notesSlide" Target="../notesSlides/notesSlide45.xml"/><Relationship Id="rId16" Type="http://schemas.openxmlformats.org/officeDocument/2006/relationships/image" Target="../media/image67.png"/><Relationship Id="rId20" Type="http://schemas.openxmlformats.org/officeDocument/2006/relationships/image" Target="../media/image71.jpe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jp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jpeg"/><Relationship Id="rId4" Type="http://schemas.openxmlformats.org/officeDocument/2006/relationships/image" Target="../media/image55.png"/><Relationship Id="rId9" Type="http://schemas.openxmlformats.org/officeDocument/2006/relationships/image" Target="../media/image60.jpeg"/><Relationship Id="rId14" Type="http://schemas.openxmlformats.org/officeDocument/2006/relationships/image" Target="../media/image65.jpeg"/><Relationship Id="rId22"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2.jpg"/><Relationship Id="rId4" Type="http://schemas.openxmlformats.org/officeDocument/2006/relationships/image" Target="../media/image7.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hyperlink" Target="https://www.concursolutions.com/"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seqfg.app.box.com/file/591645594651"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seqfg.app.box.com/file/729811319293"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hyperlink" Target="mailto:HR@sequoia-financial.com?subject=Flexible%20Work%20Arrangement"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crdownload"/><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jpeg"/></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0000"/>
            <a:extLst>
              <a:ext uri="{28A0092B-C50C-407E-A947-70E740481C1C}">
                <a14:useLocalDpi xmlns:a14="http://schemas.microsoft.com/office/drawing/2010/main" val="0"/>
              </a:ext>
            </a:extLst>
          </a:blip>
          <a:srcRect b="15612"/>
          <a:stretch/>
        </p:blipFill>
        <p:spPr>
          <a:xfrm>
            <a:off x="-1" y="0"/>
            <a:ext cx="12192000" cy="6858000"/>
          </a:xfrm>
          <a:prstGeom prst="rect">
            <a:avLst/>
          </a:prstGeom>
        </p:spPr>
      </p:pic>
      <p:sp>
        <p:nvSpPr>
          <p:cNvPr id="5" name="Title 4">
            <a:extLst>
              <a:ext uri="{FF2B5EF4-FFF2-40B4-BE49-F238E27FC236}">
                <a16:creationId xmlns:a16="http://schemas.microsoft.com/office/drawing/2014/main" id="{BEBC09D0-5277-416B-9278-70840B73890F}"/>
              </a:ext>
            </a:extLst>
          </p:cNvPr>
          <p:cNvSpPr>
            <a:spLocks noGrp="1"/>
          </p:cNvSpPr>
          <p:nvPr>
            <p:ph type="title"/>
          </p:nvPr>
        </p:nvSpPr>
        <p:spPr>
          <a:xfrm>
            <a:off x="1" y="2245758"/>
            <a:ext cx="12192000" cy="1303020"/>
          </a:xfrm>
        </p:spPr>
        <p:txBody>
          <a:bodyPr/>
          <a:lstStyle/>
          <a:p>
            <a:pPr algn="ctr">
              <a:lnSpc>
                <a:spcPct val="100000"/>
              </a:lnSpc>
            </a:pPr>
            <a:r>
              <a:rPr lang="en-US" sz="4400" dirty="0">
                <a:latin typeface="Bitter" pitchFamily="2" charset="0"/>
              </a:rPr>
              <a:t>Sequoia Financial Group Introduction</a:t>
            </a:r>
            <a:endParaRPr lang="en-US" sz="3600" dirty="0">
              <a:latin typeface="Bitter" pitchFamily="2" charset="0"/>
            </a:endParaRPr>
          </a:p>
        </p:txBody>
      </p:sp>
      <p:pic>
        <p:nvPicPr>
          <p:cNvPr id="12" name="Picture 11">
            <a:extLst>
              <a:ext uri="{FF2B5EF4-FFF2-40B4-BE49-F238E27FC236}">
                <a16:creationId xmlns:a16="http://schemas.microsoft.com/office/drawing/2014/main" id="{95DF8422-624F-4580-8025-9049503770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221" r="-913"/>
          <a:stretch/>
        </p:blipFill>
        <p:spPr>
          <a:xfrm>
            <a:off x="5113198" y="5384804"/>
            <a:ext cx="2102379" cy="697849"/>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240854" y="4919878"/>
            <a:ext cx="3847068"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object 4">
            <a:extLst>
              <a:ext uri="{FF2B5EF4-FFF2-40B4-BE49-F238E27FC236}">
                <a16:creationId xmlns:a16="http://schemas.microsoft.com/office/drawing/2014/main" id="{7CB9C9EE-6A3E-4AAA-A1C6-34EA0BD8BBF6}"/>
              </a:ext>
            </a:extLst>
          </p:cNvPr>
          <p:cNvSpPr txBox="1"/>
          <p:nvPr/>
        </p:nvSpPr>
        <p:spPr>
          <a:xfrm>
            <a:off x="5113198" y="6139656"/>
            <a:ext cx="2094864" cy="151323"/>
          </a:xfrm>
          <a:prstGeom prst="rect">
            <a:avLst/>
          </a:prstGeom>
        </p:spPr>
        <p:txBody>
          <a:bodyPr vert="horz" wrap="square" lIns="0" tIns="12700" rIns="0" bIns="0" rtlCol="0">
            <a:spAutoFit/>
          </a:bodyPr>
          <a:lstStyle/>
          <a:p>
            <a:pPr marL="12700">
              <a:spcBef>
                <a:spcPts val="100"/>
              </a:spcBef>
            </a:pPr>
            <a:r>
              <a:rPr sz="900" b="1" dirty="0">
                <a:solidFill>
                  <a:schemeClr val="bg1"/>
                </a:solidFill>
                <a:latin typeface="ITC Legacy Sans Std Book"/>
                <a:cs typeface="ITC Legacy Sans Std Book"/>
              </a:rPr>
              <a:t>INTEGRITY</a:t>
            </a:r>
            <a:r>
              <a:rPr sz="900" b="1" spc="245" dirty="0">
                <a:solidFill>
                  <a:srgbClr val="58595B"/>
                </a:solidFill>
                <a:latin typeface="ITC Legacy Sans Std Book"/>
                <a:cs typeface="ITC Legacy Sans Std Book"/>
              </a:rPr>
              <a:t> </a:t>
            </a:r>
            <a:r>
              <a:rPr sz="900" b="1" dirty="0">
                <a:solidFill>
                  <a:srgbClr val="49AA42"/>
                </a:solidFill>
                <a:latin typeface="ITC Legacy Sans Std Book"/>
                <a:cs typeface="ITC Legacy Sans Std Book"/>
              </a:rPr>
              <a:t>|</a:t>
            </a:r>
            <a:r>
              <a:rPr sz="900" b="1" spc="245" dirty="0">
                <a:solidFill>
                  <a:srgbClr val="49AA42"/>
                </a:solidFill>
                <a:latin typeface="ITC Legacy Sans Std Book"/>
                <a:cs typeface="ITC Legacy Sans Std Book"/>
              </a:rPr>
              <a:t> </a:t>
            </a:r>
            <a:r>
              <a:rPr sz="900" b="1" dirty="0">
                <a:solidFill>
                  <a:schemeClr val="bg1"/>
                </a:solidFill>
                <a:latin typeface="ITC Legacy Sans Std Book"/>
                <a:cs typeface="ITC Legacy Sans Std Book"/>
              </a:rPr>
              <a:t>PASSION</a:t>
            </a:r>
            <a:r>
              <a:rPr sz="900" b="1" spc="245" dirty="0">
                <a:solidFill>
                  <a:srgbClr val="58595B"/>
                </a:solidFill>
                <a:latin typeface="ITC Legacy Sans Std Book"/>
                <a:cs typeface="ITC Legacy Sans Std Book"/>
              </a:rPr>
              <a:t> </a:t>
            </a:r>
            <a:r>
              <a:rPr sz="900" b="1" dirty="0">
                <a:solidFill>
                  <a:srgbClr val="49AA42"/>
                </a:solidFill>
                <a:latin typeface="ITC Legacy Sans Std Book"/>
                <a:cs typeface="ITC Legacy Sans Std Book"/>
              </a:rPr>
              <a:t>|</a:t>
            </a:r>
            <a:r>
              <a:rPr sz="900" b="1" spc="251" dirty="0">
                <a:solidFill>
                  <a:srgbClr val="49AA42"/>
                </a:solidFill>
                <a:latin typeface="ITC Legacy Sans Std Book"/>
                <a:cs typeface="ITC Legacy Sans Std Book"/>
              </a:rPr>
              <a:t> </a:t>
            </a:r>
            <a:r>
              <a:rPr sz="900" b="1" spc="-11" dirty="0">
                <a:solidFill>
                  <a:schemeClr val="bg1"/>
                </a:solidFill>
                <a:latin typeface="ITC Legacy Sans Std Book"/>
                <a:cs typeface="ITC Legacy Sans Std Book"/>
              </a:rPr>
              <a:t>TEAMWORK</a:t>
            </a:r>
            <a:endParaRPr sz="900" dirty="0">
              <a:solidFill>
                <a:schemeClr val="bg1"/>
              </a:solidFill>
              <a:latin typeface="ITC Legacy Sans Std Book"/>
              <a:cs typeface="ITC Legacy Sans Std Book"/>
            </a:endParaRPr>
          </a:p>
        </p:txBody>
      </p:sp>
      <p:sp>
        <p:nvSpPr>
          <p:cNvPr id="2" name="TextBox 1">
            <a:extLst>
              <a:ext uri="{FF2B5EF4-FFF2-40B4-BE49-F238E27FC236}">
                <a16:creationId xmlns:a16="http://schemas.microsoft.com/office/drawing/2014/main" id="{15E357CA-1EF2-4D57-B9B7-ED1DD81669C5}"/>
              </a:ext>
            </a:extLst>
          </p:cNvPr>
          <p:cNvSpPr txBox="1"/>
          <p:nvPr/>
        </p:nvSpPr>
        <p:spPr>
          <a:xfrm>
            <a:off x="3282447" y="3751785"/>
            <a:ext cx="5756366" cy="923330"/>
          </a:xfrm>
          <a:prstGeom prst="rect">
            <a:avLst/>
          </a:prstGeom>
          <a:ln w="12700">
            <a:solidFill>
              <a:srgbClr val="48A942"/>
            </a:solid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US" dirty="0">
                <a:solidFill>
                  <a:srgbClr val="EFF0F1"/>
                </a:solidFill>
              </a:rPr>
              <a:t>Welcome [INSERT ADVISOR NAME]</a:t>
            </a:r>
          </a:p>
          <a:p>
            <a:pPr algn="ctr"/>
            <a:endParaRPr lang="en-US" dirty="0">
              <a:solidFill>
                <a:srgbClr val="EFF0F1"/>
              </a:solidFill>
            </a:endParaRPr>
          </a:p>
          <a:p>
            <a:pPr algn="ctr"/>
            <a:r>
              <a:rPr lang="en-US" dirty="0">
                <a:solidFill>
                  <a:srgbClr val="EFF0F1"/>
                </a:solidFill>
              </a:rPr>
              <a:t>Updated 6.14.2023</a:t>
            </a:r>
          </a:p>
        </p:txBody>
      </p:sp>
    </p:spTree>
    <p:extLst>
      <p:ext uri="{BB962C8B-B14F-4D97-AF65-F5344CB8AC3E}">
        <p14:creationId xmlns:p14="http://schemas.microsoft.com/office/powerpoint/2010/main" val="378179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7977"/>
            <a:ext cx="10647452" cy="423497"/>
          </a:xfrm>
        </p:spPr>
        <p:txBody>
          <a:bodyPr/>
          <a:lstStyle/>
          <a:p>
            <a:r>
              <a:rPr lang="en-US" sz="2400" spc="300" dirty="0">
                <a:solidFill>
                  <a:srgbClr val="49475B"/>
                </a:solidFill>
                <a:latin typeface="Poppins" panose="00000500000000000000" pitchFamily="2" charset="0"/>
                <a:cs typeface="Poppins" panose="00000500000000000000" pitchFamily="2" charset="0"/>
              </a:rPr>
              <a:t>ADVISOR GROUP LEADERS – ROLE OVERVIEW</a:t>
            </a:r>
          </a:p>
        </p:txBody>
      </p:sp>
      <p:cxnSp>
        <p:nvCxnSpPr>
          <p:cNvPr id="2" name="Straight Connector 1">
            <a:extLst>
              <a:ext uri="{FF2B5EF4-FFF2-40B4-BE49-F238E27FC236}">
                <a16:creationId xmlns:a16="http://schemas.microsoft.com/office/drawing/2014/main" id="{6D55A16A-D6F2-E1A7-CBF8-ED4B35956A23}"/>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4F56D82-4D13-4459-95DA-C73AAE92E325}"/>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C9E5D0-A044-4E91-B38E-4A16A17A01F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2F995F8-564E-49F5-AE99-92B122640A0B}"/>
              </a:ext>
            </a:extLst>
          </p:cNvPr>
          <p:cNvSpPr txBox="1"/>
          <p:nvPr/>
        </p:nvSpPr>
        <p:spPr>
          <a:xfrm>
            <a:off x="866359" y="1290205"/>
            <a:ext cx="10786235" cy="954107"/>
          </a:xfrm>
          <a:prstGeom prst="rect">
            <a:avLst/>
          </a:prstGeom>
          <a:noFill/>
        </p:spPr>
        <p:txBody>
          <a:bodyPr wrap="square" rtlCol="0">
            <a:spAutoFit/>
          </a:bodyPr>
          <a:lstStyle/>
          <a:p>
            <a:r>
              <a:rPr lang="en-US" sz="1400" dirty="0">
                <a:latin typeface="Helvetica" panose="020B0604020202020204" pitchFamily="34" charset="0"/>
                <a:cs typeface="Helvetica" panose="020B0604020202020204" pitchFamily="34" charset="0"/>
              </a:rPr>
              <a:t>Sequoia’s scalable leadership structure provides a competitive advantage. A differentiating factor is the Advisor Group Leaders (AGLs). These experienced individuals lead advisor recruiting, onboarding, continuous development, sales coaching and service execution across all three client segments. The AGL’s provide the consistency of our “client-first, advisor-driven” approach by keeping decisions being made closest to the client.</a:t>
            </a:r>
          </a:p>
        </p:txBody>
      </p:sp>
      <p:sp>
        <p:nvSpPr>
          <p:cNvPr id="8" name="object 7">
            <a:extLst>
              <a:ext uri="{FF2B5EF4-FFF2-40B4-BE49-F238E27FC236}">
                <a16:creationId xmlns:a16="http://schemas.microsoft.com/office/drawing/2014/main" id="{9136B7D3-5C8E-4583-A61A-E7AEEF05C571}"/>
              </a:ext>
            </a:extLst>
          </p:cNvPr>
          <p:cNvSpPr txBox="1"/>
          <p:nvPr/>
        </p:nvSpPr>
        <p:spPr>
          <a:xfrm>
            <a:off x="998248" y="2988678"/>
            <a:ext cx="10522456" cy="1347164"/>
          </a:xfrm>
          <a:prstGeom prst="rect">
            <a:avLst/>
          </a:prstGeom>
        </p:spPr>
        <p:txBody>
          <a:bodyPr vert="horz" wrap="square" lIns="0" tIns="38735" rIns="0" bIns="0" rtlCol="0">
            <a:spAutoFit/>
          </a:bodyPr>
          <a:lstStyle/>
          <a:p>
            <a:pPr marL="227329" indent="-215265">
              <a:lnSpc>
                <a:spcPct val="100000"/>
              </a:lnSpc>
              <a:spcBef>
                <a:spcPts val="305"/>
              </a:spcBef>
              <a:buClr>
                <a:srgbClr val="48A942"/>
              </a:buClr>
              <a:buFont typeface="Helvetica" panose="020B0604020202020204" pitchFamily="34" charset="0"/>
              <a:buChar char="►"/>
              <a:tabLst>
                <a:tab pos="227329" algn="l"/>
                <a:tab pos="227965" algn="l"/>
              </a:tabLst>
            </a:pPr>
            <a:r>
              <a:rPr sz="1600" dirty="0">
                <a:latin typeface="Helvetica" panose="020B0604020202020204" pitchFamily="34" charset="0"/>
                <a:cs typeface="Helvetica" panose="020B0604020202020204" pitchFamily="34" charset="0"/>
              </a:rPr>
              <a:t>Engage</a:t>
            </a:r>
            <a:r>
              <a:rPr sz="1600" spc="-4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and</a:t>
            </a:r>
            <a:r>
              <a:rPr sz="1600" spc="-2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apply</a:t>
            </a:r>
            <a:r>
              <a:rPr sz="1600" spc="-4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the</a:t>
            </a:r>
            <a:r>
              <a:rPr sz="1600" spc="-1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resources</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of</a:t>
            </a:r>
            <a:r>
              <a:rPr sz="1600" spc="-2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the</a:t>
            </a:r>
            <a:r>
              <a:rPr sz="1600" spc="-1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Firm</a:t>
            </a:r>
            <a:r>
              <a:rPr sz="1600" spc="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as</a:t>
            </a:r>
            <a:r>
              <a:rPr sz="1600" spc="-1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needed</a:t>
            </a:r>
            <a:r>
              <a:rPr sz="1600" spc="-5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for</a:t>
            </a:r>
            <a:r>
              <a:rPr sz="1600" spc="-2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existing</a:t>
            </a:r>
            <a:r>
              <a:rPr sz="1600" spc="-1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and</a:t>
            </a:r>
            <a:r>
              <a:rPr sz="1600" spc="-2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new</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client</a:t>
            </a:r>
            <a:r>
              <a:rPr sz="1600" spc="-25" dirty="0">
                <a:latin typeface="Helvetica" panose="020B0604020202020204" pitchFamily="34" charset="0"/>
                <a:cs typeface="Helvetica" panose="020B0604020202020204" pitchFamily="34" charset="0"/>
              </a:rPr>
              <a:t> </a:t>
            </a:r>
            <a:r>
              <a:rPr sz="1600" spc="-10" dirty="0">
                <a:latin typeface="Helvetica" panose="020B0604020202020204" pitchFamily="34" charset="0"/>
                <a:cs typeface="Helvetica" panose="020B0604020202020204" pitchFamily="34" charset="0"/>
              </a:rPr>
              <a:t>relationships</a:t>
            </a:r>
            <a:endParaRPr sz="1600" dirty="0">
              <a:latin typeface="Helvetica" panose="020B0604020202020204" pitchFamily="34" charset="0"/>
              <a:cs typeface="Helvetica" panose="020B0604020202020204" pitchFamily="34" charset="0"/>
            </a:endParaRPr>
          </a:p>
          <a:p>
            <a:pPr marL="227329" marR="5080" indent="-215265">
              <a:lnSpc>
                <a:spcPct val="100000"/>
              </a:lnSpc>
              <a:spcBef>
                <a:spcPts val="200"/>
              </a:spcBef>
              <a:buClr>
                <a:srgbClr val="48A942"/>
              </a:buClr>
              <a:buFont typeface="Helvetica" panose="020B0604020202020204" pitchFamily="34" charset="0"/>
              <a:buChar char="►"/>
              <a:tabLst>
                <a:tab pos="227329" algn="l"/>
                <a:tab pos="227965" algn="l"/>
              </a:tabLst>
            </a:pPr>
            <a:r>
              <a:rPr sz="1600" dirty="0">
                <a:latin typeface="Helvetica" panose="020B0604020202020204" pitchFamily="34" charset="0"/>
                <a:cs typeface="Helvetica" panose="020B0604020202020204" pitchFamily="34" charset="0"/>
              </a:rPr>
              <a:t>Evolve</a:t>
            </a:r>
            <a:r>
              <a:rPr sz="1600" spc="-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the</a:t>
            </a:r>
            <a:r>
              <a:rPr sz="1600" spc="-15" dirty="0">
                <a:latin typeface="Helvetica" panose="020B0604020202020204" pitchFamily="34" charset="0"/>
                <a:cs typeface="Helvetica" panose="020B0604020202020204" pitchFamily="34" charset="0"/>
              </a:rPr>
              <a:t> </a:t>
            </a:r>
            <a:r>
              <a:rPr sz="1600" spc="-10" dirty="0">
                <a:latin typeface="Helvetica" panose="020B0604020202020204" pitchFamily="34" charset="0"/>
                <a:cs typeface="Helvetica" panose="020B0604020202020204" pitchFamily="34" charset="0"/>
              </a:rPr>
              <a:t>number,</a:t>
            </a:r>
            <a:r>
              <a:rPr sz="1600" spc="-4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source,</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segment,</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size</a:t>
            </a:r>
            <a:r>
              <a:rPr sz="1600" spc="-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and</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complexity</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of</a:t>
            </a:r>
            <a:r>
              <a:rPr sz="1600" spc="-2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the</a:t>
            </a:r>
            <a:r>
              <a:rPr sz="1600" spc="-1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clients</a:t>
            </a:r>
            <a:r>
              <a:rPr sz="1600" spc="-3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they</a:t>
            </a:r>
            <a:r>
              <a:rPr sz="1600" spc="-2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acquire</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and</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serve </a:t>
            </a:r>
            <a:r>
              <a:rPr sz="1600" spc="-25" dirty="0">
                <a:latin typeface="Helvetica" panose="020B0604020202020204" pitchFamily="34" charset="0"/>
                <a:cs typeface="Helvetica" panose="020B0604020202020204" pitchFamily="34" charset="0"/>
              </a:rPr>
              <a:t>in </a:t>
            </a:r>
            <a:r>
              <a:rPr sz="1600" dirty="0">
                <a:latin typeface="Helvetica" panose="020B0604020202020204" pitchFamily="34" charset="0"/>
                <a:cs typeface="Helvetica" panose="020B0604020202020204" pitchFamily="34" charset="0"/>
              </a:rPr>
              <a:t>accordance</a:t>
            </a:r>
            <a:r>
              <a:rPr sz="1600" spc="-5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with</a:t>
            </a:r>
            <a:r>
              <a:rPr sz="1600" spc="-1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the</a:t>
            </a:r>
            <a:r>
              <a:rPr sz="1600" spc="-1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advisor’s</a:t>
            </a:r>
            <a:r>
              <a:rPr sz="1600" spc="-4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unique</a:t>
            </a:r>
            <a:r>
              <a:rPr sz="1600" spc="-4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skills,</a:t>
            </a:r>
            <a:r>
              <a:rPr sz="1600" spc="-1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preferences</a:t>
            </a:r>
            <a:r>
              <a:rPr sz="1600" spc="-4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and</a:t>
            </a:r>
            <a:r>
              <a:rPr sz="1600" spc="-30" dirty="0">
                <a:latin typeface="Helvetica" panose="020B0604020202020204" pitchFamily="34" charset="0"/>
                <a:cs typeface="Helvetica" panose="020B0604020202020204" pitchFamily="34" charset="0"/>
              </a:rPr>
              <a:t> </a:t>
            </a:r>
            <a:r>
              <a:rPr sz="1600" spc="-10" dirty="0">
                <a:latin typeface="Helvetica" panose="020B0604020202020204" pitchFamily="34" charset="0"/>
                <a:cs typeface="Helvetica" panose="020B0604020202020204" pitchFamily="34" charset="0"/>
              </a:rPr>
              <a:t>aspirations</a:t>
            </a:r>
            <a:endParaRPr sz="1600" dirty="0">
              <a:latin typeface="Helvetica" panose="020B0604020202020204" pitchFamily="34" charset="0"/>
              <a:cs typeface="Helvetica" panose="020B0604020202020204" pitchFamily="34" charset="0"/>
            </a:endParaRPr>
          </a:p>
          <a:p>
            <a:pPr marL="227329" indent="-215265">
              <a:lnSpc>
                <a:spcPct val="100000"/>
              </a:lnSpc>
              <a:spcBef>
                <a:spcPts val="204"/>
              </a:spcBef>
              <a:buClr>
                <a:srgbClr val="48A942"/>
              </a:buClr>
              <a:buFont typeface="Helvetica" panose="020B0604020202020204" pitchFamily="34" charset="0"/>
              <a:buChar char="►"/>
              <a:tabLst>
                <a:tab pos="227329" algn="l"/>
                <a:tab pos="227965" algn="l"/>
              </a:tabLst>
            </a:pPr>
            <a:r>
              <a:rPr sz="1600" dirty="0">
                <a:latin typeface="Helvetica" panose="020B0604020202020204" pitchFamily="34" charset="0"/>
                <a:cs typeface="Helvetica" panose="020B0604020202020204" pitchFamily="34" charset="0"/>
              </a:rPr>
              <a:t>Develop</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areas</a:t>
            </a:r>
            <a:r>
              <a:rPr sz="1600" spc="-2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of</a:t>
            </a:r>
            <a:r>
              <a:rPr sz="1600" spc="-10" dirty="0">
                <a:latin typeface="Helvetica" panose="020B0604020202020204" pitchFamily="34" charset="0"/>
                <a:cs typeface="Helvetica" panose="020B0604020202020204" pitchFamily="34" charset="0"/>
              </a:rPr>
              <a:t> specialization</a:t>
            </a:r>
            <a:r>
              <a:rPr sz="1600" spc="-4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(sourcing</a:t>
            </a:r>
            <a:r>
              <a:rPr sz="1600" spc="-2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new</a:t>
            </a:r>
            <a:r>
              <a:rPr sz="1600" spc="-2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clients,</a:t>
            </a:r>
            <a:r>
              <a:rPr sz="1600" spc="-1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segments,</a:t>
            </a:r>
            <a:r>
              <a:rPr sz="1600" spc="-3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technical</a:t>
            </a:r>
            <a:r>
              <a:rPr sz="1600" spc="-4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or</a:t>
            </a:r>
            <a:r>
              <a:rPr sz="1600" spc="-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industry</a:t>
            </a:r>
            <a:r>
              <a:rPr sz="1600" spc="-20" dirty="0">
                <a:latin typeface="Helvetica" panose="020B0604020202020204" pitchFamily="34" charset="0"/>
                <a:cs typeface="Helvetica" panose="020B0604020202020204" pitchFamily="34" charset="0"/>
              </a:rPr>
              <a:t> </a:t>
            </a:r>
            <a:r>
              <a:rPr sz="1600" spc="-10" dirty="0">
                <a:latin typeface="Helvetica" panose="020B0604020202020204" pitchFamily="34" charset="0"/>
                <a:cs typeface="Helvetica" panose="020B0604020202020204" pitchFamily="34" charset="0"/>
              </a:rPr>
              <a:t>expertise)</a:t>
            </a:r>
            <a:endParaRPr sz="1600" dirty="0">
              <a:latin typeface="Helvetica" panose="020B0604020202020204" pitchFamily="34" charset="0"/>
              <a:cs typeface="Helvetica" panose="020B0604020202020204" pitchFamily="34" charset="0"/>
            </a:endParaRPr>
          </a:p>
          <a:p>
            <a:pPr marL="227329" indent="-215265">
              <a:lnSpc>
                <a:spcPct val="100000"/>
              </a:lnSpc>
              <a:spcBef>
                <a:spcPts val="190"/>
              </a:spcBef>
              <a:buClr>
                <a:srgbClr val="48A942"/>
              </a:buClr>
              <a:buFont typeface="Helvetica" panose="020B0604020202020204" pitchFamily="34" charset="0"/>
              <a:buChar char="►"/>
              <a:tabLst>
                <a:tab pos="227329" algn="l"/>
                <a:tab pos="227965" algn="l"/>
              </a:tabLst>
            </a:pPr>
            <a:r>
              <a:rPr sz="1600" dirty="0">
                <a:latin typeface="Helvetica" panose="020B0604020202020204" pitchFamily="34" charset="0"/>
                <a:cs typeface="Helvetica" panose="020B0604020202020204" pitchFamily="34" charset="0"/>
              </a:rPr>
              <a:t>Resolve</a:t>
            </a:r>
            <a:r>
              <a:rPr sz="1600" spc="-4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issues</a:t>
            </a:r>
            <a:r>
              <a:rPr sz="1600" spc="-2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and</a:t>
            </a:r>
            <a:r>
              <a:rPr sz="1600" spc="-2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realize</a:t>
            </a:r>
            <a:r>
              <a:rPr sz="1600" spc="-1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opportunities</a:t>
            </a:r>
            <a:r>
              <a:rPr sz="1600" spc="-4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when</a:t>
            </a:r>
            <a:r>
              <a:rPr sz="1600" spc="-1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another</a:t>
            </a:r>
            <a:r>
              <a:rPr sz="1600" spc="-35" dirty="0">
                <a:latin typeface="Helvetica" panose="020B0604020202020204" pitchFamily="34" charset="0"/>
                <a:cs typeface="Helvetica" panose="020B0604020202020204" pitchFamily="34" charset="0"/>
              </a:rPr>
              <a:t> </a:t>
            </a:r>
            <a:r>
              <a:rPr sz="1600" spc="-10" dirty="0">
                <a:latin typeface="Helvetica" panose="020B0604020202020204" pitchFamily="34" charset="0"/>
                <a:cs typeface="Helvetica" panose="020B0604020202020204" pitchFamily="34" charset="0"/>
              </a:rPr>
              <a:t>experienced</a:t>
            </a:r>
            <a:r>
              <a:rPr sz="1600" spc="-5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perspective</a:t>
            </a:r>
            <a:r>
              <a:rPr sz="1600" spc="-25"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may</a:t>
            </a:r>
            <a:r>
              <a:rPr sz="1600" spc="-20" dirty="0">
                <a:latin typeface="Helvetica" panose="020B0604020202020204" pitchFamily="34" charset="0"/>
                <a:cs typeface="Helvetica" panose="020B0604020202020204" pitchFamily="34" charset="0"/>
              </a:rPr>
              <a:t> </a:t>
            </a:r>
            <a:r>
              <a:rPr sz="1600" dirty="0">
                <a:latin typeface="Helvetica" panose="020B0604020202020204" pitchFamily="34" charset="0"/>
                <a:cs typeface="Helvetica" panose="020B0604020202020204" pitchFamily="34" charset="0"/>
              </a:rPr>
              <a:t>be</a:t>
            </a:r>
            <a:r>
              <a:rPr sz="1600" spc="-25" dirty="0">
                <a:latin typeface="Helvetica" panose="020B0604020202020204" pitchFamily="34" charset="0"/>
                <a:cs typeface="Helvetica" panose="020B0604020202020204" pitchFamily="34" charset="0"/>
              </a:rPr>
              <a:t> </a:t>
            </a:r>
            <a:r>
              <a:rPr sz="1600" spc="-10" dirty="0">
                <a:latin typeface="Helvetica" panose="020B0604020202020204" pitchFamily="34" charset="0"/>
                <a:cs typeface="Helvetica" panose="020B0604020202020204" pitchFamily="34" charset="0"/>
              </a:rPr>
              <a:t>needed</a:t>
            </a:r>
            <a:endParaRPr sz="1600" dirty="0">
              <a:latin typeface="Helvetica" panose="020B0604020202020204" pitchFamily="34" charset="0"/>
              <a:cs typeface="Helvetica" panose="020B0604020202020204" pitchFamily="34" charset="0"/>
            </a:endParaRPr>
          </a:p>
        </p:txBody>
      </p:sp>
      <p:sp>
        <p:nvSpPr>
          <p:cNvPr id="9" name="object 10">
            <a:extLst>
              <a:ext uri="{FF2B5EF4-FFF2-40B4-BE49-F238E27FC236}">
                <a16:creationId xmlns:a16="http://schemas.microsoft.com/office/drawing/2014/main" id="{DE0BC97D-C248-4E8D-B0D2-7B3DA5C6D517}"/>
              </a:ext>
            </a:extLst>
          </p:cNvPr>
          <p:cNvSpPr txBox="1"/>
          <p:nvPr/>
        </p:nvSpPr>
        <p:spPr>
          <a:xfrm>
            <a:off x="998248" y="5080420"/>
            <a:ext cx="9955428" cy="1346522"/>
          </a:xfrm>
          <a:prstGeom prst="rect">
            <a:avLst/>
          </a:prstGeom>
        </p:spPr>
        <p:txBody>
          <a:bodyPr vert="horz" wrap="square" lIns="0" tIns="12700" rIns="0" bIns="0" rtlCol="0">
            <a:spAutoFit/>
          </a:bodyPr>
          <a:lstStyle/>
          <a:p>
            <a:pPr marL="227329" marR="5080" indent="-215265">
              <a:spcBef>
                <a:spcPts val="200"/>
              </a:spcBef>
              <a:buClr>
                <a:srgbClr val="48A942"/>
              </a:buClr>
              <a:buFont typeface="Helvetica" panose="020B0604020202020204" pitchFamily="34" charset="0"/>
              <a:buChar char="►"/>
              <a:tabLst>
                <a:tab pos="227329" algn="l"/>
                <a:tab pos="227965" algn="l"/>
              </a:tabLst>
            </a:pPr>
            <a:r>
              <a:rPr sz="1600" dirty="0">
                <a:latin typeface="Helvetica" panose="020B0604020202020204" pitchFamily="34" charset="0"/>
                <a:cs typeface="Helvetica" panose="020B0604020202020204" pitchFamily="34" charset="0"/>
              </a:rPr>
              <a:t>Develop new and existing distribution channels and business partnerships</a:t>
            </a:r>
          </a:p>
          <a:p>
            <a:pPr marL="227329" marR="5080" indent="-215265">
              <a:spcBef>
                <a:spcPts val="200"/>
              </a:spcBef>
              <a:buClr>
                <a:srgbClr val="48A942"/>
              </a:buClr>
              <a:buFont typeface="Helvetica" panose="020B0604020202020204" pitchFamily="34" charset="0"/>
              <a:buChar char="►"/>
              <a:tabLst>
                <a:tab pos="227329" algn="l"/>
                <a:tab pos="227965" algn="l"/>
              </a:tabLst>
            </a:pPr>
            <a:r>
              <a:rPr sz="1600" dirty="0">
                <a:latin typeface="Helvetica" panose="020B0604020202020204" pitchFamily="34" charset="0"/>
                <a:cs typeface="Helvetica" panose="020B0604020202020204" pitchFamily="34" charset="0"/>
              </a:rPr>
              <a:t>Determine segment and new business development strategy</a:t>
            </a:r>
          </a:p>
          <a:p>
            <a:pPr marL="227329" marR="5080" indent="-215265">
              <a:spcBef>
                <a:spcPts val="200"/>
              </a:spcBef>
              <a:buClr>
                <a:srgbClr val="48A942"/>
              </a:buClr>
              <a:buFont typeface="Helvetica" panose="020B0604020202020204" pitchFamily="34" charset="0"/>
              <a:buChar char="►"/>
              <a:tabLst>
                <a:tab pos="227329" algn="l"/>
                <a:tab pos="227965" algn="l"/>
              </a:tabLst>
            </a:pPr>
            <a:r>
              <a:rPr sz="1600" dirty="0">
                <a:latin typeface="Helvetica" panose="020B0604020202020204" pitchFamily="34" charset="0"/>
                <a:cs typeface="Helvetica" panose="020B0604020202020204" pitchFamily="34" charset="0"/>
              </a:rPr>
              <a:t>Plan and execute special projects and initiatives</a:t>
            </a:r>
          </a:p>
          <a:p>
            <a:pPr marL="227329" marR="5080" indent="-215265">
              <a:spcBef>
                <a:spcPts val="200"/>
              </a:spcBef>
              <a:buClr>
                <a:srgbClr val="48A942"/>
              </a:buClr>
              <a:buFont typeface="Helvetica" panose="020B0604020202020204" pitchFamily="34" charset="0"/>
              <a:buChar char="►"/>
              <a:tabLst>
                <a:tab pos="227329" algn="l"/>
                <a:tab pos="227965" algn="l"/>
              </a:tabLst>
            </a:pPr>
            <a:r>
              <a:rPr sz="1600" dirty="0">
                <a:latin typeface="Helvetica" panose="020B0604020202020204" pitchFamily="34" charset="0"/>
                <a:cs typeface="Helvetica" panose="020B0604020202020204" pitchFamily="34" charset="0"/>
              </a:rPr>
              <a:t>Manage transitions of clients between advisors</a:t>
            </a:r>
          </a:p>
          <a:p>
            <a:pPr marL="227329" marR="5080" indent="-215265">
              <a:spcBef>
                <a:spcPts val="200"/>
              </a:spcBef>
              <a:buClr>
                <a:srgbClr val="48A942"/>
              </a:buClr>
              <a:buFont typeface="Helvetica" panose="020B0604020202020204" pitchFamily="34" charset="0"/>
              <a:buChar char="►"/>
              <a:tabLst>
                <a:tab pos="227329" algn="l"/>
                <a:tab pos="227965" algn="l"/>
              </a:tabLst>
            </a:pPr>
            <a:r>
              <a:rPr sz="1600" dirty="0">
                <a:latin typeface="Helvetica" panose="020B0604020202020204" pitchFamily="34" charset="0"/>
                <a:cs typeface="Helvetica" panose="020B0604020202020204" pitchFamily="34" charset="0"/>
              </a:rPr>
              <a:t>Integrate new advisors acquired through M&amp;A activity</a:t>
            </a:r>
          </a:p>
        </p:txBody>
      </p:sp>
      <p:sp>
        <p:nvSpPr>
          <p:cNvPr id="10" name="object 8">
            <a:extLst>
              <a:ext uri="{FF2B5EF4-FFF2-40B4-BE49-F238E27FC236}">
                <a16:creationId xmlns:a16="http://schemas.microsoft.com/office/drawing/2014/main" id="{AE2C51E0-499A-4AEB-9C1D-840C28399590}"/>
              </a:ext>
            </a:extLst>
          </p:cNvPr>
          <p:cNvSpPr txBox="1"/>
          <p:nvPr/>
        </p:nvSpPr>
        <p:spPr>
          <a:xfrm>
            <a:off x="1369416" y="4591926"/>
            <a:ext cx="1881784" cy="290464"/>
          </a:xfrm>
          <a:prstGeom prst="rect">
            <a:avLst/>
          </a:prstGeom>
        </p:spPr>
        <p:txBody>
          <a:bodyPr vert="horz" wrap="square" lIns="0" tIns="13335" rIns="0" bIns="0" rtlCol="0">
            <a:spAutoFit/>
          </a:bodyPr>
          <a:lstStyle/>
          <a:p>
            <a:pPr marL="12700">
              <a:lnSpc>
                <a:spcPct val="100000"/>
              </a:lnSpc>
              <a:spcBef>
                <a:spcPts val="105"/>
              </a:spcBef>
            </a:pPr>
            <a:r>
              <a:rPr b="1" i="1" dirty="0">
                <a:solidFill>
                  <a:srgbClr val="00AF50"/>
                </a:solidFill>
                <a:latin typeface="Arial"/>
                <a:cs typeface="Arial"/>
              </a:rPr>
              <a:t>Firm</a:t>
            </a:r>
            <a:r>
              <a:rPr b="1" i="1" spc="-20" dirty="0">
                <a:solidFill>
                  <a:srgbClr val="00AF50"/>
                </a:solidFill>
                <a:latin typeface="Arial"/>
                <a:cs typeface="Arial"/>
              </a:rPr>
              <a:t> </a:t>
            </a:r>
            <a:r>
              <a:rPr b="1" i="1" spc="-10" dirty="0">
                <a:solidFill>
                  <a:srgbClr val="00AF50"/>
                </a:solidFill>
                <a:latin typeface="Arial"/>
                <a:cs typeface="Arial"/>
              </a:rPr>
              <a:t>Impacts</a:t>
            </a:r>
            <a:endParaRPr dirty="0">
              <a:latin typeface="Arial"/>
              <a:cs typeface="Arial"/>
            </a:endParaRPr>
          </a:p>
        </p:txBody>
      </p:sp>
      <p:sp>
        <p:nvSpPr>
          <p:cNvPr id="11" name="object 9">
            <a:extLst>
              <a:ext uri="{FF2B5EF4-FFF2-40B4-BE49-F238E27FC236}">
                <a16:creationId xmlns:a16="http://schemas.microsoft.com/office/drawing/2014/main" id="{6C07CDB1-ECDD-4759-9718-084D4D9CA566}"/>
              </a:ext>
            </a:extLst>
          </p:cNvPr>
          <p:cNvSpPr txBox="1"/>
          <p:nvPr/>
        </p:nvSpPr>
        <p:spPr>
          <a:xfrm>
            <a:off x="3621561" y="4597883"/>
            <a:ext cx="4344274" cy="289823"/>
          </a:xfrm>
          <a:prstGeom prst="rect">
            <a:avLst/>
          </a:prstGeom>
        </p:spPr>
        <p:txBody>
          <a:bodyPr vert="horz" wrap="square" lIns="0" tIns="12700" rIns="0" bIns="0" rtlCol="0">
            <a:spAutoFit/>
          </a:bodyPr>
          <a:lstStyle/>
          <a:p>
            <a:pPr marL="12700">
              <a:lnSpc>
                <a:spcPct val="100000"/>
              </a:lnSpc>
              <a:spcBef>
                <a:spcPts val="100"/>
              </a:spcBef>
            </a:pPr>
            <a:r>
              <a:rPr b="1" i="1" dirty="0">
                <a:latin typeface="Arial"/>
                <a:cs typeface="Arial"/>
              </a:rPr>
              <a:t>Advisor</a:t>
            </a:r>
            <a:r>
              <a:rPr b="1" i="1" spc="-20" dirty="0">
                <a:latin typeface="Arial"/>
                <a:cs typeface="Arial"/>
              </a:rPr>
              <a:t> </a:t>
            </a:r>
            <a:r>
              <a:rPr b="1" i="1" dirty="0">
                <a:latin typeface="Arial"/>
                <a:cs typeface="Arial"/>
              </a:rPr>
              <a:t>Group</a:t>
            </a:r>
            <a:r>
              <a:rPr b="1" i="1" spc="5" dirty="0">
                <a:latin typeface="Arial"/>
                <a:cs typeface="Arial"/>
              </a:rPr>
              <a:t> </a:t>
            </a:r>
            <a:r>
              <a:rPr b="1" i="1" dirty="0">
                <a:latin typeface="Arial"/>
                <a:cs typeface="Arial"/>
              </a:rPr>
              <a:t>Leaders</a:t>
            </a:r>
            <a:r>
              <a:rPr b="1" i="1" spc="-25" dirty="0">
                <a:latin typeface="Arial"/>
                <a:cs typeface="Arial"/>
              </a:rPr>
              <a:t> </a:t>
            </a:r>
            <a:r>
              <a:rPr b="1" i="1" dirty="0">
                <a:latin typeface="Arial"/>
                <a:cs typeface="Arial"/>
              </a:rPr>
              <a:t>help</a:t>
            </a:r>
            <a:r>
              <a:rPr b="1" i="1" spc="-5" dirty="0">
                <a:latin typeface="Arial"/>
                <a:cs typeface="Arial"/>
              </a:rPr>
              <a:t> </a:t>
            </a:r>
            <a:r>
              <a:rPr b="1" i="1" dirty="0">
                <a:latin typeface="Arial"/>
                <a:cs typeface="Arial"/>
              </a:rPr>
              <a:t>the </a:t>
            </a:r>
            <a:r>
              <a:rPr b="1" i="1" spc="-10" dirty="0">
                <a:latin typeface="Arial"/>
                <a:cs typeface="Arial"/>
              </a:rPr>
              <a:t>Firm:</a:t>
            </a:r>
            <a:endParaRPr dirty="0">
              <a:latin typeface="Arial"/>
              <a:cs typeface="Arial"/>
            </a:endParaRPr>
          </a:p>
        </p:txBody>
      </p:sp>
      <p:sp>
        <p:nvSpPr>
          <p:cNvPr id="12" name="object 5">
            <a:extLst>
              <a:ext uri="{FF2B5EF4-FFF2-40B4-BE49-F238E27FC236}">
                <a16:creationId xmlns:a16="http://schemas.microsoft.com/office/drawing/2014/main" id="{4C78F836-1D3E-4DCD-8508-AE6B36A6F4E2}"/>
              </a:ext>
            </a:extLst>
          </p:cNvPr>
          <p:cNvSpPr txBox="1"/>
          <p:nvPr/>
        </p:nvSpPr>
        <p:spPr>
          <a:xfrm>
            <a:off x="1369415" y="2628226"/>
            <a:ext cx="2059583" cy="290464"/>
          </a:xfrm>
          <a:prstGeom prst="rect">
            <a:avLst/>
          </a:prstGeom>
        </p:spPr>
        <p:txBody>
          <a:bodyPr vert="horz" wrap="square" lIns="0" tIns="13335" rIns="0" bIns="0" rtlCol="0">
            <a:spAutoFit/>
          </a:bodyPr>
          <a:lstStyle/>
          <a:p>
            <a:pPr marL="12700">
              <a:lnSpc>
                <a:spcPct val="100000"/>
              </a:lnSpc>
              <a:spcBef>
                <a:spcPts val="105"/>
              </a:spcBef>
            </a:pPr>
            <a:r>
              <a:rPr b="1" i="1" dirty="0">
                <a:solidFill>
                  <a:srgbClr val="00AF50"/>
                </a:solidFill>
                <a:latin typeface="Arial"/>
                <a:cs typeface="Arial"/>
              </a:rPr>
              <a:t>Advisor</a:t>
            </a:r>
            <a:r>
              <a:rPr b="1" i="1" spc="-50" dirty="0">
                <a:solidFill>
                  <a:srgbClr val="00AF50"/>
                </a:solidFill>
                <a:latin typeface="Arial"/>
                <a:cs typeface="Arial"/>
              </a:rPr>
              <a:t> </a:t>
            </a:r>
            <a:r>
              <a:rPr b="1" i="1" spc="-10" dirty="0">
                <a:solidFill>
                  <a:srgbClr val="00AF50"/>
                </a:solidFill>
                <a:latin typeface="Arial"/>
                <a:cs typeface="Arial"/>
              </a:rPr>
              <a:t>Impacts</a:t>
            </a:r>
            <a:endParaRPr dirty="0">
              <a:latin typeface="Arial"/>
              <a:cs typeface="Arial"/>
            </a:endParaRPr>
          </a:p>
        </p:txBody>
      </p:sp>
      <p:sp>
        <p:nvSpPr>
          <p:cNvPr id="13" name="object 6">
            <a:extLst>
              <a:ext uri="{FF2B5EF4-FFF2-40B4-BE49-F238E27FC236}">
                <a16:creationId xmlns:a16="http://schemas.microsoft.com/office/drawing/2014/main" id="{BD9D41FF-7358-410B-893C-E86384C34C76}"/>
              </a:ext>
            </a:extLst>
          </p:cNvPr>
          <p:cNvSpPr txBox="1"/>
          <p:nvPr/>
        </p:nvSpPr>
        <p:spPr>
          <a:xfrm>
            <a:off x="3621561" y="2628226"/>
            <a:ext cx="4708801" cy="289823"/>
          </a:xfrm>
          <a:prstGeom prst="rect">
            <a:avLst/>
          </a:prstGeom>
        </p:spPr>
        <p:txBody>
          <a:bodyPr vert="horz" wrap="square" lIns="0" tIns="12700" rIns="0" bIns="0" rtlCol="0">
            <a:spAutoFit/>
          </a:bodyPr>
          <a:lstStyle/>
          <a:p>
            <a:pPr marL="12700">
              <a:lnSpc>
                <a:spcPct val="100000"/>
              </a:lnSpc>
              <a:spcBef>
                <a:spcPts val="100"/>
              </a:spcBef>
            </a:pPr>
            <a:r>
              <a:rPr b="1" i="1" dirty="0">
                <a:latin typeface="Arial"/>
                <a:cs typeface="Arial"/>
              </a:rPr>
              <a:t>Advisor</a:t>
            </a:r>
            <a:r>
              <a:rPr b="1" i="1" spc="-20" dirty="0">
                <a:latin typeface="Arial"/>
                <a:cs typeface="Arial"/>
              </a:rPr>
              <a:t> </a:t>
            </a:r>
            <a:r>
              <a:rPr b="1" i="1" dirty="0">
                <a:latin typeface="Arial"/>
                <a:cs typeface="Arial"/>
              </a:rPr>
              <a:t>Group</a:t>
            </a:r>
            <a:r>
              <a:rPr b="1" i="1" spc="5" dirty="0">
                <a:latin typeface="Arial"/>
                <a:cs typeface="Arial"/>
              </a:rPr>
              <a:t> </a:t>
            </a:r>
            <a:r>
              <a:rPr b="1" i="1" dirty="0">
                <a:latin typeface="Arial"/>
                <a:cs typeface="Arial"/>
              </a:rPr>
              <a:t>Leaders</a:t>
            </a:r>
            <a:r>
              <a:rPr b="1" i="1" spc="-25" dirty="0">
                <a:latin typeface="Arial"/>
                <a:cs typeface="Arial"/>
              </a:rPr>
              <a:t> </a:t>
            </a:r>
            <a:r>
              <a:rPr b="1" i="1" dirty="0">
                <a:latin typeface="Arial"/>
                <a:cs typeface="Arial"/>
              </a:rPr>
              <a:t>help</a:t>
            </a:r>
            <a:r>
              <a:rPr b="1" i="1" spc="-50" dirty="0">
                <a:latin typeface="Arial"/>
                <a:cs typeface="Arial"/>
              </a:rPr>
              <a:t> </a:t>
            </a:r>
            <a:r>
              <a:rPr b="1" i="1" spc="-10" dirty="0">
                <a:latin typeface="Arial"/>
                <a:cs typeface="Arial"/>
              </a:rPr>
              <a:t>Advisors:</a:t>
            </a:r>
            <a:endParaRPr dirty="0">
              <a:latin typeface="Arial"/>
              <a:cs typeface="Arial"/>
            </a:endParaRPr>
          </a:p>
        </p:txBody>
      </p:sp>
      <p:sp>
        <p:nvSpPr>
          <p:cNvPr id="14" name="Slide Number Placeholder 13">
            <a:extLst>
              <a:ext uri="{FF2B5EF4-FFF2-40B4-BE49-F238E27FC236}">
                <a16:creationId xmlns:a16="http://schemas.microsoft.com/office/drawing/2014/main" id="{B6E87D45-B468-4B6B-A338-7DB62B0C47BE}"/>
              </a:ext>
            </a:extLst>
          </p:cNvPr>
          <p:cNvSpPr>
            <a:spLocks noGrp="1"/>
          </p:cNvSpPr>
          <p:nvPr>
            <p:ph type="sldNum" sz="quarter" idx="4"/>
          </p:nvPr>
        </p:nvSpPr>
        <p:spPr/>
        <p:txBody>
          <a:bodyPr/>
          <a:lstStyle/>
          <a:p>
            <a:fld id="{CE503083-4DA8-4E12-AF1C-AE6E142C82B7}" type="slidenum">
              <a:rPr lang="en-US" smtClean="0"/>
              <a:pPr/>
              <a:t>10</a:t>
            </a:fld>
            <a:endParaRPr lang="en-US" dirty="0"/>
          </a:p>
        </p:txBody>
      </p:sp>
    </p:spTree>
    <p:extLst>
      <p:ext uri="{BB962C8B-B14F-4D97-AF65-F5344CB8AC3E}">
        <p14:creationId xmlns:p14="http://schemas.microsoft.com/office/powerpoint/2010/main" val="146599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7977"/>
            <a:ext cx="10647452" cy="423497"/>
          </a:xfrm>
        </p:spPr>
        <p:txBody>
          <a:bodyPr/>
          <a:lstStyle/>
          <a:p>
            <a:r>
              <a:rPr lang="en-US" sz="2400" spc="300" dirty="0">
                <a:solidFill>
                  <a:srgbClr val="49475B"/>
                </a:solidFill>
                <a:latin typeface="Poppins" panose="00000500000000000000" pitchFamily="2" charset="0"/>
                <a:cs typeface="Poppins" panose="00000500000000000000" pitchFamily="2" charset="0"/>
              </a:rPr>
              <a:t>ADVISOR GROUP LEADERS – ROLE OVERVIEW</a:t>
            </a:r>
          </a:p>
        </p:txBody>
      </p:sp>
      <p:cxnSp>
        <p:nvCxnSpPr>
          <p:cNvPr id="2" name="Straight Connector 1">
            <a:extLst>
              <a:ext uri="{FF2B5EF4-FFF2-40B4-BE49-F238E27FC236}">
                <a16:creationId xmlns:a16="http://schemas.microsoft.com/office/drawing/2014/main" id="{6D55A16A-D6F2-E1A7-CBF8-ED4B35956A23}"/>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4F56D82-4D13-4459-95DA-C73AAE92E325}"/>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C9E5D0-A044-4E91-B38E-4A16A17A01F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BC125F2-D756-40CE-B23F-F92115F1D5DD}"/>
              </a:ext>
            </a:extLst>
          </p:cNvPr>
          <p:cNvGrpSpPr/>
          <p:nvPr/>
        </p:nvGrpSpPr>
        <p:grpSpPr>
          <a:xfrm>
            <a:off x="1775459" y="1674932"/>
            <a:ext cx="731520" cy="731520"/>
            <a:chOff x="1318260" y="1702307"/>
            <a:chExt cx="731520" cy="731520"/>
          </a:xfrm>
        </p:grpSpPr>
        <p:sp>
          <p:nvSpPr>
            <p:cNvPr id="14" name="object 8">
              <a:extLst>
                <a:ext uri="{FF2B5EF4-FFF2-40B4-BE49-F238E27FC236}">
                  <a16:creationId xmlns:a16="http://schemas.microsoft.com/office/drawing/2014/main" id="{995012B1-F7AC-420E-ABB4-1374D70CC349}"/>
                </a:ext>
              </a:extLst>
            </p:cNvPr>
            <p:cNvSpPr/>
            <p:nvPr/>
          </p:nvSpPr>
          <p:spPr>
            <a:xfrm>
              <a:off x="1318260" y="1702307"/>
              <a:ext cx="731520" cy="731520"/>
            </a:xfrm>
            <a:custGeom>
              <a:avLst/>
              <a:gdLst/>
              <a:ahLst/>
              <a:cxnLst/>
              <a:rect l="l" t="t" r="r" b="b"/>
              <a:pathLst>
                <a:path w="731519" h="731519">
                  <a:moveTo>
                    <a:pt x="0" y="365760"/>
                  </a:moveTo>
                  <a:lnTo>
                    <a:pt x="2849" y="319879"/>
                  </a:lnTo>
                  <a:lnTo>
                    <a:pt x="11170" y="275699"/>
                  </a:lnTo>
                  <a:lnTo>
                    <a:pt x="24619" y="233563"/>
                  </a:lnTo>
                  <a:lnTo>
                    <a:pt x="42854" y="193813"/>
                  </a:lnTo>
                  <a:lnTo>
                    <a:pt x="65531" y="156792"/>
                  </a:lnTo>
                  <a:lnTo>
                    <a:pt x="92308" y="122843"/>
                  </a:lnTo>
                  <a:lnTo>
                    <a:pt x="122843" y="92308"/>
                  </a:lnTo>
                  <a:lnTo>
                    <a:pt x="156792" y="65531"/>
                  </a:lnTo>
                  <a:lnTo>
                    <a:pt x="193813" y="42854"/>
                  </a:lnTo>
                  <a:lnTo>
                    <a:pt x="233563" y="24619"/>
                  </a:lnTo>
                  <a:lnTo>
                    <a:pt x="275699" y="11170"/>
                  </a:lnTo>
                  <a:lnTo>
                    <a:pt x="319879" y="2849"/>
                  </a:lnTo>
                  <a:lnTo>
                    <a:pt x="365760" y="0"/>
                  </a:lnTo>
                  <a:lnTo>
                    <a:pt x="411640" y="2849"/>
                  </a:lnTo>
                  <a:lnTo>
                    <a:pt x="455820" y="11170"/>
                  </a:lnTo>
                  <a:lnTo>
                    <a:pt x="497956" y="24619"/>
                  </a:lnTo>
                  <a:lnTo>
                    <a:pt x="537706" y="42854"/>
                  </a:lnTo>
                  <a:lnTo>
                    <a:pt x="574727" y="65531"/>
                  </a:lnTo>
                  <a:lnTo>
                    <a:pt x="608676" y="92308"/>
                  </a:lnTo>
                  <a:lnTo>
                    <a:pt x="639211" y="122843"/>
                  </a:lnTo>
                  <a:lnTo>
                    <a:pt x="665988" y="156792"/>
                  </a:lnTo>
                  <a:lnTo>
                    <a:pt x="688665" y="193813"/>
                  </a:lnTo>
                  <a:lnTo>
                    <a:pt x="706900" y="233563"/>
                  </a:lnTo>
                  <a:lnTo>
                    <a:pt x="720349" y="275699"/>
                  </a:lnTo>
                  <a:lnTo>
                    <a:pt x="728670" y="319879"/>
                  </a:lnTo>
                  <a:lnTo>
                    <a:pt x="731520" y="365760"/>
                  </a:lnTo>
                  <a:lnTo>
                    <a:pt x="728670" y="411640"/>
                  </a:lnTo>
                  <a:lnTo>
                    <a:pt x="720349" y="455820"/>
                  </a:lnTo>
                  <a:lnTo>
                    <a:pt x="706900" y="497956"/>
                  </a:lnTo>
                  <a:lnTo>
                    <a:pt x="688665" y="537706"/>
                  </a:lnTo>
                  <a:lnTo>
                    <a:pt x="665988" y="574727"/>
                  </a:lnTo>
                  <a:lnTo>
                    <a:pt x="639211" y="608676"/>
                  </a:lnTo>
                  <a:lnTo>
                    <a:pt x="608676" y="639211"/>
                  </a:lnTo>
                  <a:lnTo>
                    <a:pt x="574727" y="665988"/>
                  </a:lnTo>
                  <a:lnTo>
                    <a:pt x="537706" y="688665"/>
                  </a:lnTo>
                  <a:lnTo>
                    <a:pt x="497956" y="706900"/>
                  </a:lnTo>
                  <a:lnTo>
                    <a:pt x="455820" y="720349"/>
                  </a:lnTo>
                  <a:lnTo>
                    <a:pt x="411640" y="728670"/>
                  </a:lnTo>
                  <a:lnTo>
                    <a:pt x="365760" y="731520"/>
                  </a:lnTo>
                  <a:lnTo>
                    <a:pt x="319879" y="728670"/>
                  </a:lnTo>
                  <a:lnTo>
                    <a:pt x="275699" y="720349"/>
                  </a:lnTo>
                  <a:lnTo>
                    <a:pt x="233563" y="706900"/>
                  </a:lnTo>
                  <a:lnTo>
                    <a:pt x="193813" y="688665"/>
                  </a:lnTo>
                  <a:lnTo>
                    <a:pt x="156792" y="665988"/>
                  </a:lnTo>
                  <a:lnTo>
                    <a:pt x="122843" y="639211"/>
                  </a:lnTo>
                  <a:lnTo>
                    <a:pt x="92308" y="608676"/>
                  </a:lnTo>
                  <a:lnTo>
                    <a:pt x="65531" y="574727"/>
                  </a:lnTo>
                  <a:lnTo>
                    <a:pt x="42854" y="537706"/>
                  </a:lnTo>
                  <a:lnTo>
                    <a:pt x="24619" y="497956"/>
                  </a:lnTo>
                  <a:lnTo>
                    <a:pt x="11170" y="455820"/>
                  </a:lnTo>
                  <a:lnTo>
                    <a:pt x="2849" y="411640"/>
                  </a:lnTo>
                  <a:lnTo>
                    <a:pt x="0" y="365760"/>
                  </a:lnTo>
                  <a:close/>
                </a:path>
              </a:pathLst>
            </a:custGeom>
            <a:ln w="12700">
              <a:solidFill>
                <a:srgbClr val="47A942"/>
              </a:solidFill>
            </a:ln>
          </p:spPr>
          <p:txBody>
            <a:bodyPr wrap="square" lIns="0" tIns="0" rIns="0" bIns="0" rtlCol="0"/>
            <a:lstStyle/>
            <a:p>
              <a:endParaRPr/>
            </a:p>
          </p:txBody>
        </p:sp>
        <p:sp>
          <p:nvSpPr>
            <p:cNvPr id="16" name="object 13">
              <a:extLst>
                <a:ext uri="{FF2B5EF4-FFF2-40B4-BE49-F238E27FC236}">
                  <a16:creationId xmlns:a16="http://schemas.microsoft.com/office/drawing/2014/main" id="{A41AF480-FA6B-402B-87DD-683068371F9C}"/>
                </a:ext>
              </a:extLst>
            </p:cNvPr>
            <p:cNvSpPr txBox="1"/>
            <p:nvPr/>
          </p:nvSpPr>
          <p:spPr>
            <a:xfrm>
              <a:off x="1560708" y="1872487"/>
              <a:ext cx="314822" cy="391160"/>
            </a:xfrm>
            <a:prstGeom prst="rect">
              <a:avLst/>
            </a:prstGeom>
          </p:spPr>
          <p:txBody>
            <a:bodyPr vert="horz" wrap="square" lIns="0" tIns="12700" rIns="0" bIns="0" rtlCol="0">
              <a:spAutoFit/>
            </a:bodyPr>
            <a:lstStyle/>
            <a:p>
              <a:pPr marL="12700">
                <a:lnSpc>
                  <a:spcPct val="100000"/>
                </a:lnSpc>
                <a:spcBef>
                  <a:spcPts val="100"/>
                </a:spcBef>
                <a:tabLst>
                  <a:tab pos="2628265" algn="l"/>
                </a:tabLst>
              </a:pPr>
              <a:r>
                <a:rPr lang="en-US" sz="2400" b="1" spc="-50" dirty="0">
                  <a:solidFill>
                    <a:srgbClr val="48465B"/>
                  </a:solidFill>
                  <a:latin typeface="Poppins"/>
                  <a:cs typeface="Poppins"/>
                </a:rPr>
                <a:t>A</a:t>
              </a:r>
              <a:endParaRPr sz="2400" dirty="0">
                <a:latin typeface="Poppins"/>
                <a:cs typeface="Poppins"/>
              </a:endParaRPr>
            </a:p>
          </p:txBody>
        </p:sp>
      </p:grpSp>
      <p:grpSp>
        <p:nvGrpSpPr>
          <p:cNvPr id="4" name="Group 3">
            <a:extLst>
              <a:ext uri="{FF2B5EF4-FFF2-40B4-BE49-F238E27FC236}">
                <a16:creationId xmlns:a16="http://schemas.microsoft.com/office/drawing/2014/main" id="{B6D3BC65-79F6-41AE-9130-4F9FA08D0E3D}"/>
              </a:ext>
            </a:extLst>
          </p:cNvPr>
          <p:cNvGrpSpPr/>
          <p:nvPr/>
        </p:nvGrpSpPr>
        <p:grpSpPr>
          <a:xfrm>
            <a:off x="9502647" y="1702307"/>
            <a:ext cx="731520" cy="731520"/>
            <a:chOff x="6556247" y="1702307"/>
            <a:chExt cx="731520" cy="731520"/>
          </a:xfrm>
        </p:grpSpPr>
        <p:sp>
          <p:nvSpPr>
            <p:cNvPr id="17" name="object 16">
              <a:extLst>
                <a:ext uri="{FF2B5EF4-FFF2-40B4-BE49-F238E27FC236}">
                  <a16:creationId xmlns:a16="http://schemas.microsoft.com/office/drawing/2014/main" id="{013A3033-65AE-4D94-9035-5693E6A2C99D}"/>
                </a:ext>
              </a:extLst>
            </p:cNvPr>
            <p:cNvSpPr/>
            <p:nvPr/>
          </p:nvSpPr>
          <p:spPr>
            <a:xfrm>
              <a:off x="6556247" y="1702307"/>
              <a:ext cx="731520" cy="731520"/>
            </a:xfrm>
            <a:custGeom>
              <a:avLst/>
              <a:gdLst/>
              <a:ahLst/>
              <a:cxnLst/>
              <a:rect l="l" t="t" r="r" b="b"/>
              <a:pathLst>
                <a:path w="731520" h="731519">
                  <a:moveTo>
                    <a:pt x="0" y="365760"/>
                  </a:moveTo>
                  <a:lnTo>
                    <a:pt x="2849" y="319879"/>
                  </a:lnTo>
                  <a:lnTo>
                    <a:pt x="11170" y="275699"/>
                  </a:lnTo>
                  <a:lnTo>
                    <a:pt x="24619" y="233563"/>
                  </a:lnTo>
                  <a:lnTo>
                    <a:pt x="42854" y="193813"/>
                  </a:lnTo>
                  <a:lnTo>
                    <a:pt x="65531" y="156792"/>
                  </a:lnTo>
                  <a:lnTo>
                    <a:pt x="92308" y="122843"/>
                  </a:lnTo>
                  <a:lnTo>
                    <a:pt x="122843" y="92308"/>
                  </a:lnTo>
                  <a:lnTo>
                    <a:pt x="156792" y="65531"/>
                  </a:lnTo>
                  <a:lnTo>
                    <a:pt x="193813" y="42854"/>
                  </a:lnTo>
                  <a:lnTo>
                    <a:pt x="233563" y="24619"/>
                  </a:lnTo>
                  <a:lnTo>
                    <a:pt x="275699" y="11170"/>
                  </a:lnTo>
                  <a:lnTo>
                    <a:pt x="319879" y="2849"/>
                  </a:lnTo>
                  <a:lnTo>
                    <a:pt x="365760" y="0"/>
                  </a:lnTo>
                  <a:lnTo>
                    <a:pt x="411640" y="2849"/>
                  </a:lnTo>
                  <a:lnTo>
                    <a:pt x="455820" y="11170"/>
                  </a:lnTo>
                  <a:lnTo>
                    <a:pt x="497956" y="24619"/>
                  </a:lnTo>
                  <a:lnTo>
                    <a:pt x="537706" y="42854"/>
                  </a:lnTo>
                  <a:lnTo>
                    <a:pt x="574727" y="65531"/>
                  </a:lnTo>
                  <a:lnTo>
                    <a:pt x="608676" y="92308"/>
                  </a:lnTo>
                  <a:lnTo>
                    <a:pt x="639211" y="122843"/>
                  </a:lnTo>
                  <a:lnTo>
                    <a:pt x="665988" y="156792"/>
                  </a:lnTo>
                  <a:lnTo>
                    <a:pt x="688665" y="193813"/>
                  </a:lnTo>
                  <a:lnTo>
                    <a:pt x="706900" y="233563"/>
                  </a:lnTo>
                  <a:lnTo>
                    <a:pt x="720349" y="275699"/>
                  </a:lnTo>
                  <a:lnTo>
                    <a:pt x="728670" y="319879"/>
                  </a:lnTo>
                  <a:lnTo>
                    <a:pt x="731520" y="365760"/>
                  </a:lnTo>
                  <a:lnTo>
                    <a:pt x="728670" y="411640"/>
                  </a:lnTo>
                  <a:lnTo>
                    <a:pt x="720349" y="455820"/>
                  </a:lnTo>
                  <a:lnTo>
                    <a:pt x="706900" y="497956"/>
                  </a:lnTo>
                  <a:lnTo>
                    <a:pt x="688665" y="537706"/>
                  </a:lnTo>
                  <a:lnTo>
                    <a:pt x="665988" y="574727"/>
                  </a:lnTo>
                  <a:lnTo>
                    <a:pt x="639211" y="608676"/>
                  </a:lnTo>
                  <a:lnTo>
                    <a:pt x="608676" y="639211"/>
                  </a:lnTo>
                  <a:lnTo>
                    <a:pt x="574727" y="665988"/>
                  </a:lnTo>
                  <a:lnTo>
                    <a:pt x="537706" y="688665"/>
                  </a:lnTo>
                  <a:lnTo>
                    <a:pt x="497956" y="706900"/>
                  </a:lnTo>
                  <a:lnTo>
                    <a:pt x="455820" y="720349"/>
                  </a:lnTo>
                  <a:lnTo>
                    <a:pt x="411640" y="728670"/>
                  </a:lnTo>
                  <a:lnTo>
                    <a:pt x="365760" y="731520"/>
                  </a:lnTo>
                  <a:lnTo>
                    <a:pt x="319879" y="728670"/>
                  </a:lnTo>
                  <a:lnTo>
                    <a:pt x="275699" y="720349"/>
                  </a:lnTo>
                  <a:lnTo>
                    <a:pt x="233563" y="706900"/>
                  </a:lnTo>
                  <a:lnTo>
                    <a:pt x="193813" y="688665"/>
                  </a:lnTo>
                  <a:lnTo>
                    <a:pt x="156792" y="665988"/>
                  </a:lnTo>
                  <a:lnTo>
                    <a:pt x="122843" y="639211"/>
                  </a:lnTo>
                  <a:lnTo>
                    <a:pt x="92308" y="608676"/>
                  </a:lnTo>
                  <a:lnTo>
                    <a:pt x="65531" y="574727"/>
                  </a:lnTo>
                  <a:lnTo>
                    <a:pt x="42854" y="537706"/>
                  </a:lnTo>
                  <a:lnTo>
                    <a:pt x="24619" y="497956"/>
                  </a:lnTo>
                  <a:lnTo>
                    <a:pt x="11170" y="455820"/>
                  </a:lnTo>
                  <a:lnTo>
                    <a:pt x="2849" y="411640"/>
                  </a:lnTo>
                  <a:lnTo>
                    <a:pt x="0" y="365760"/>
                  </a:lnTo>
                  <a:close/>
                </a:path>
              </a:pathLst>
            </a:custGeom>
            <a:ln w="12700">
              <a:solidFill>
                <a:srgbClr val="47A942"/>
              </a:solidFill>
            </a:ln>
          </p:spPr>
          <p:txBody>
            <a:bodyPr wrap="square" lIns="0" tIns="0" rIns="0" bIns="0" rtlCol="0"/>
            <a:lstStyle/>
            <a:p>
              <a:endParaRPr/>
            </a:p>
          </p:txBody>
        </p:sp>
        <p:sp>
          <p:nvSpPr>
            <p:cNvPr id="18" name="object 17">
              <a:extLst>
                <a:ext uri="{FF2B5EF4-FFF2-40B4-BE49-F238E27FC236}">
                  <a16:creationId xmlns:a16="http://schemas.microsoft.com/office/drawing/2014/main" id="{E4AAE7AA-6057-4400-80A9-A4629B6A8EB3}"/>
                </a:ext>
              </a:extLst>
            </p:cNvPr>
            <p:cNvSpPr txBox="1"/>
            <p:nvPr/>
          </p:nvSpPr>
          <p:spPr>
            <a:xfrm>
              <a:off x="6836599" y="1871246"/>
              <a:ext cx="17081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48465B"/>
                  </a:solidFill>
                  <a:latin typeface="Poppins"/>
                  <a:cs typeface="Poppins"/>
                </a:rPr>
                <a:t>L</a:t>
              </a:r>
              <a:endParaRPr sz="2400" dirty="0">
                <a:latin typeface="Poppins"/>
                <a:cs typeface="Poppins"/>
              </a:endParaRPr>
            </a:p>
          </p:txBody>
        </p:sp>
      </p:grpSp>
      <p:grpSp>
        <p:nvGrpSpPr>
          <p:cNvPr id="20" name="Group 19">
            <a:extLst>
              <a:ext uri="{FF2B5EF4-FFF2-40B4-BE49-F238E27FC236}">
                <a16:creationId xmlns:a16="http://schemas.microsoft.com/office/drawing/2014/main" id="{08F94702-9FE6-4E9C-BB53-16601594B524}"/>
              </a:ext>
            </a:extLst>
          </p:cNvPr>
          <p:cNvGrpSpPr/>
          <p:nvPr/>
        </p:nvGrpSpPr>
        <p:grpSpPr>
          <a:xfrm>
            <a:off x="5410453" y="1702307"/>
            <a:ext cx="731520" cy="731520"/>
            <a:chOff x="3936491" y="1702307"/>
            <a:chExt cx="731520" cy="731520"/>
          </a:xfrm>
        </p:grpSpPr>
        <p:sp>
          <p:nvSpPr>
            <p:cNvPr id="15" name="object 12">
              <a:extLst>
                <a:ext uri="{FF2B5EF4-FFF2-40B4-BE49-F238E27FC236}">
                  <a16:creationId xmlns:a16="http://schemas.microsoft.com/office/drawing/2014/main" id="{58714FAC-24D1-4CAD-BA7D-AF686400D0A6}"/>
                </a:ext>
              </a:extLst>
            </p:cNvPr>
            <p:cNvSpPr/>
            <p:nvPr/>
          </p:nvSpPr>
          <p:spPr>
            <a:xfrm>
              <a:off x="3936491" y="1702307"/>
              <a:ext cx="731520" cy="731520"/>
            </a:xfrm>
            <a:custGeom>
              <a:avLst/>
              <a:gdLst/>
              <a:ahLst/>
              <a:cxnLst/>
              <a:rect l="l" t="t" r="r" b="b"/>
              <a:pathLst>
                <a:path w="731520" h="731519">
                  <a:moveTo>
                    <a:pt x="0" y="365760"/>
                  </a:moveTo>
                  <a:lnTo>
                    <a:pt x="2849" y="319879"/>
                  </a:lnTo>
                  <a:lnTo>
                    <a:pt x="11170" y="275699"/>
                  </a:lnTo>
                  <a:lnTo>
                    <a:pt x="24619" y="233563"/>
                  </a:lnTo>
                  <a:lnTo>
                    <a:pt x="42854" y="193813"/>
                  </a:lnTo>
                  <a:lnTo>
                    <a:pt x="65531" y="156792"/>
                  </a:lnTo>
                  <a:lnTo>
                    <a:pt x="92308" y="122843"/>
                  </a:lnTo>
                  <a:lnTo>
                    <a:pt x="122843" y="92308"/>
                  </a:lnTo>
                  <a:lnTo>
                    <a:pt x="156792" y="65531"/>
                  </a:lnTo>
                  <a:lnTo>
                    <a:pt x="193813" y="42854"/>
                  </a:lnTo>
                  <a:lnTo>
                    <a:pt x="233563" y="24619"/>
                  </a:lnTo>
                  <a:lnTo>
                    <a:pt x="275699" y="11170"/>
                  </a:lnTo>
                  <a:lnTo>
                    <a:pt x="319879" y="2849"/>
                  </a:lnTo>
                  <a:lnTo>
                    <a:pt x="365760" y="0"/>
                  </a:lnTo>
                  <a:lnTo>
                    <a:pt x="411640" y="2849"/>
                  </a:lnTo>
                  <a:lnTo>
                    <a:pt x="455820" y="11170"/>
                  </a:lnTo>
                  <a:lnTo>
                    <a:pt x="497956" y="24619"/>
                  </a:lnTo>
                  <a:lnTo>
                    <a:pt x="537706" y="42854"/>
                  </a:lnTo>
                  <a:lnTo>
                    <a:pt x="574727" y="65531"/>
                  </a:lnTo>
                  <a:lnTo>
                    <a:pt x="608676" y="92308"/>
                  </a:lnTo>
                  <a:lnTo>
                    <a:pt x="639211" y="122843"/>
                  </a:lnTo>
                  <a:lnTo>
                    <a:pt x="665988" y="156792"/>
                  </a:lnTo>
                  <a:lnTo>
                    <a:pt x="688665" y="193813"/>
                  </a:lnTo>
                  <a:lnTo>
                    <a:pt x="706900" y="233563"/>
                  </a:lnTo>
                  <a:lnTo>
                    <a:pt x="720349" y="275699"/>
                  </a:lnTo>
                  <a:lnTo>
                    <a:pt x="728670" y="319879"/>
                  </a:lnTo>
                  <a:lnTo>
                    <a:pt x="731520" y="365760"/>
                  </a:lnTo>
                  <a:lnTo>
                    <a:pt x="728670" y="411640"/>
                  </a:lnTo>
                  <a:lnTo>
                    <a:pt x="720349" y="455820"/>
                  </a:lnTo>
                  <a:lnTo>
                    <a:pt x="706900" y="497956"/>
                  </a:lnTo>
                  <a:lnTo>
                    <a:pt x="688665" y="537706"/>
                  </a:lnTo>
                  <a:lnTo>
                    <a:pt x="665988" y="574727"/>
                  </a:lnTo>
                  <a:lnTo>
                    <a:pt x="639211" y="608676"/>
                  </a:lnTo>
                  <a:lnTo>
                    <a:pt x="608676" y="639211"/>
                  </a:lnTo>
                  <a:lnTo>
                    <a:pt x="574727" y="665988"/>
                  </a:lnTo>
                  <a:lnTo>
                    <a:pt x="537706" y="688665"/>
                  </a:lnTo>
                  <a:lnTo>
                    <a:pt x="497956" y="706900"/>
                  </a:lnTo>
                  <a:lnTo>
                    <a:pt x="455820" y="720349"/>
                  </a:lnTo>
                  <a:lnTo>
                    <a:pt x="411640" y="728670"/>
                  </a:lnTo>
                  <a:lnTo>
                    <a:pt x="365760" y="731520"/>
                  </a:lnTo>
                  <a:lnTo>
                    <a:pt x="319879" y="728670"/>
                  </a:lnTo>
                  <a:lnTo>
                    <a:pt x="275699" y="720349"/>
                  </a:lnTo>
                  <a:lnTo>
                    <a:pt x="233563" y="706900"/>
                  </a:lnTo>
                  <a:lnTo>
                    <a:pt x="193813" y="688665"/>
                  </a:lnTo>
                  <a:lnTo>
                    <a:pt x="156792" y="665988"/>
                  </a:lnTo>
                  <a:lnTo>
                    <a:pt x="122843" y="639211"/>
                  </a:lnTo>
                  <a:lnTo>
                    <a:pt x="92308" y="608676"/>
                  </a:lnTo>
                  <a:lnTo>
                    <a:pt x="65531" y="574727"/>
                  </a:lnTo>
                  <a:lnTo>
                    <a:pt x="42854" y="537706"/>
                  </a:lnTo>
                  <a:lnTo>
                    <a:pt x="24619" y="497956"/>
                  </a:lnTo>
                  <a:lnTo>
                    <a:pt x="11170" y="455820"/>
                  </a:lnTo>
                  <a:lnTo>
                    <a:pt x="2849" y="411640"/>
                  </a:lnTo>
                  <a:lnTo>
                    <a:pt x="0" y="365760"/>
                  </a:lnTo>
                  <a:close/>
                </a:path>
              </a:pathLst>
            </a:custGeom>
            <a:ln w="12700">
              <a:solidFill>
                <a:srgbClr val="47A942"/>
              </a:solidFill>
            </a:ln>
          </p:spPr>
          <p:txBody>
            <a:bodyPr wrap="square" lIns="0" tIns="0" rIns="0" bIns="0" rtlCol="0"/>
            <a:lstStyle/>
            <a:p>
              <a:endParaRPr/>
            </a:p>
          </p:txBody>
        </p:sp>
        <p:sp>
          <p:nvSpPr>
            <p:cNvPr id="19" name="object 13">
              <a:extLst>
                <a:ext uri="{FF2B5EF4-FFF2-40B4-BE49-F238E27FC236}">
                  <a16:creationId xmlns:a16="http://schemas.microsoft.com/office/drawing/2014/main" id="{ED65215C-B355-4332-A51B-C896285B3E9C}"/>
                </a:ext>
              </a:extLst>
            </p:cNvPr>
            <p:cNvSpPr txBox="1"/>
            <p:nvPr/>
          </p:nvSpPr>
          <p:spPr>
            <a:xfrm>
              <a:off x="4169801" y="1872487"/>
              <a:ext cx="223890" cy="391160"/>
            </a:xfrm>
            <a:prstGeom prst="rect">
              <a:avLst/>
            </a:prstGeom>
          </p:spPr>
          <p:txBody>
            <a:bodyPr vert="horz" wrap="square" lIns="0" tIns="12700" rIns="0" bIns="0" rtlCol="0">
              <a:spAutoFit/>
            </a:bodyPr>
            <a:lstStyle/>
            <a:p>
              <a:pPr marL="12700">
                <a:lnSpc>
                  <a:spcPct val="100000"/>
                </a:lnSpc>
                <a:spcBef>
                  <a:spcPts val="100"/>
                </a:spcBef>
                <a:tabLst>
                  <a:tab pos="2628265" algn="l"/>
                </a:tabLst>
              </a:pPr>
              <a:r>
                <a:rPr lang="en-US" sz="2400" b="1" spc="-50" dirty="0">
                  <a:solidFill>
                    <a:srgbClr val="48465B"/>
                  </a:solidFill>
                  <a:latin typeface="Poppins"/>
                  <a:cs typeface="Poppins"/>
                </a:rPr>
                <a:t>G</a:t>
              </a:r>
              <a:endParaRPr sz="2400" dirty="0">
                <a:latin typeface="Poppins"/>
                <a:cs typeface="Poppins"/>
              </a:endParaRPr>
            </a:p>
          </p:txBody>
        </p:sp>
      </p:grpSp>
      <p:sp>
        <p:nvSpPr>
          <p:cNvPr id="23" name="object 7">
            <a:extLst>
              <a:ext uri="{FF2B5EF4-FFF2-40B4-BE49-F238E27FC236}">
                <a16:creationId xmlns:a16="http://schemas.microsoft.com/office/drawing/2014/main" id="{64B84760-5FA0-45A1-9DF1-F289F3058A4D}"/>
              </a:ext>
            </a:extLst>
          </p:cNvPr>
          <p:cNvSpPr/>
          <p:nvPr/>
        </p:nvSpPr>
        <p:spPr>
          <a:xfrm flipH="1">
            <a:off x="4075630" y="1817737"/>
            <a:ext cx="4500869" cy="4569460"/>
          </a:xfrm>
          <a:custGeom>
            <a:avLst/>
            <a:gdLst/>
            <a:ahLst/>
            <a:cxnLst/>
            <a:rect l="l" t="t" r="r" b="b"/>
            <a:pathLst>
              <a:path h="4569460">
                <a:moveTo>
                  <a:pt x="0" y="0"/>
                </a:moveTo>
                <a:lnTo>
                  <a:pt x="0" y="4568964"/>
                </a:lnTo>
              </a:path>
            </a:pathLst>
          </a:custGeom>
          <a:ln w="12700">
            <a:solidFill>
              <a:srgbClr val="47A942"/>
            </a:solidFill>
          </a:ln>
        </p:spPr>
        <p:txBody>
          <a:bodyPr wrap="square" lIns="0" tIns="0" rIns="0" bIns="0" rtlCol="0"/>
          <a:lstStyle/>
          <a:p>
            <a:endParaRPr/>
          </a:p>
        </p:txBody>
      </p:sp>
      <p:sp>
        <p:nvSpPr>
          <p:cNvPr id="24" name="object 7">
            <a:extLst>
              <a:ext uri="{FF2B5EF4-FFF2-40B4-BE49-F238E27FC236}">
                <a16:creationId xmlns:a16="http://schemas.microsoft.com/office/drawing/2014/main" id="{6CAFF750-74AE-46EE-BF90-39A5F0A5FA6B}"/>
              </a:ext>
            </a:extLst>
          </p:cNvPr>
          <p:cNvSpPr/>
          <p:nvPr/>
        </p:nvSpPr>
        <p:spPr>
          <a:xfrm>
            <a:off x="3830320" y="1817737"/>
            <a:ext cx="0" cy="4569460"/>
          </a:xfrm>
          <a:custGeom>
            <a:avLst/>
            <a:gdLst/>
            <a:ahLst/>
            <a:cxnLst/>
            <a:rect l="l" t="t" r="r" b="b"/>
            <a:pathLst>
              <a:path h="4569460">
                <a:moveTo>
                  <a:pt x="0" y="0"/>
                </a:moveTo>
                <a:lnTo>
                  <a:pt x="0" y="4568964"/>
                </a:lnTo>
              </a:path>
            </a:pathLst>
          </a:custGeom>
          <a:ln w="12700">
            <a:solidFill>
              <a:srgbClr val="47A942"/>
            </a:solidFill>
          </a:ln>
        </p:spPr>
        <p:txBody>
          <a:bodyPr wrap="square" lIns="0" tIns="0" rIns="0" bIns="0" rtlCol="0"/>
          <a:lstStyle/>
          <a:p>
            <a:endParaRPr/>
          </a:p>
        </p:txBody>
      </p:sp>
      <p:sp>
        <p:nvSpPr>
          <p:cNvPr id="25" name="object 5">
            <a:extLst>
              <a:ext uri="{FF2B5EF4-FFF2-40B4-BE49-F238E27FC236}">
                <a16:creationId xmlns:a16="http://schemas.microsoft.com/office/drawing/2014/main" id="{DEE5A045-B958-440A-9C43-292326B06EEB}"/>
              </a:ext>
            </a:extLst>
          </p:cNvPr>
          <p:cNvSpPr txBox="1"/>
          <p:nvPr/>
        </p:nvSpPr>
        <p:spPr>
          <a:xfrm>
            <a:off x="917402" y="3113995"/>
            <a:ext cx="2904293" cy="2193999"/>
          </a:xfrm>
          <a:prstGeom prst="rect">
            <a:avLst/>
          </a:prstGeom>
        </p:spPr>
        <p:txBody>
          <a:bodyPr vert="horz" wrap="square" lIns="0" tIns="12065" rIns="0" bIns="0" rtlCol="0">
            <a:spAutoFit/>
          </a:bodyPr>
          <a:lstStyle/>
          <a:p>
            <a:pPr marL="183515" indent="-171450">
              <a:lnSpc>
                <a:spcPct val="150000"/>
              </a:lnSpc>
              <a:spcBef>
                <a:spcPts val="95"/>
              </a:spcBef>
              <a:buClr>
                <a:srgbClr val="48A942"/>
              </a:buClr>
              <a:buFont typeface="Helvetica" panose="020B0604020202020204" pitchFamily="34" charset="0"/>
              <a:buChar char="►"/>
              <a:tabLst>
                <a:tab pos="183515" algn="l"/>
              </a:tabLst>
            </a:pPr>
            <a:r>
              <a:rPr sz="1200" dirty="0">
                <a:latin typeface="HelveticaNeueLT Std" panose="020B0604020202020204" pitchFamily="34" charset="0"/>
                <a:cs typeface="Arial"/>
              </a:rPr>
              <a:t>For the advisor, individually</a:t>
            </a:r>
            <a:r>
              <a:rPr lang="en-US" sz="1200" dirty="0">
                <a:latin typeface="HelveticaNeueLT Std" panose="020B0604020202020204" pitchFamily="34" charset="0"/>
                <a:cs typeface="Arial"/>
              </a:rPr>
              <a:t> </a:t>
            </a:r>
            <a:r>
              <a:rPr sz="1200" dirty="0">
                <a:latin typeface="HelveticaNeueLT Std" panose="020B0604020202020204" pitchFamily="34" charset="0"/>
                <a:cs typeface="Arial"/>
              </a:rPr>
              <a:t>and as a group with functional</a:t>
            </a:r>
            <a:r>
              <a:rPr lang="en-US" sz="1200" dirty="0">
                <a:latin typeface="HelveticaNeueLT Std" panose="020B0604020202020204" pitchFamily="34" charset="0"/>
                <a:cs typeface="Arial"/>
              </a:rPr>
              <a:t> </a:t>
            </a:r>
            <a:r>
              <a:rPr sz="1200" dirty="0">
                <a:latin typeface="HelveticaNeueLT Std" panose="020B0604020202020204" pitchFamily="34" charset="0"/>
                <a:cs typeface="Arial"/>
              </a:rPr>
              <a:t>departments and Firm leadership</a:t>
            </a:r>
          </a:p>
          <a:p>
            <a:pPr marL="183515" marR="5080" indent="-171450">
              <a:lnSpc>
                <a:spcPct val="150000"/>
              </a:lnSpc>
              <a:spcBef>
                <a:spcPts val="5"/>
              </a:spcBef>
              <a:buClr>
                <a:srgbClr val="48A942"/>
              </a:buClr>
              <a:buFont typeface="Helvetica" panose="020B0604020202020204" pitchFamily="34" charset="0"/>
              <a:buChar char="►"/>
              <a:tabLst>
                <a:tab pos="183515" algn="l"/>
              </a:tabLst>
            </a:pPr>
            <a:r>
              <a:rPr sz="1200" dirty="0">
                <a:latin typeface="HelveticaNeueLT Std" panose="020B0604020202020204" pitchFamily="34" charset="0"/>
                <a:cs typeface="Arial"/>
              </a:rPr>
              <a:t>For the Firm’s business model,</a:t>
            </a:r>
            <a:r>
              <a:rPr lang="en-US" sz="1200" dirty="0">
                <a:latin typeface="HelveticaNeueLT Std" panose="020B0604020202020204" pitchFamily="34" charset="0"/>
                <a:cs typeface="Arial"/>
              </a:rPr>
              <a:t> </a:t>
            </a:r>
            <a:r>
              <a:rPr sz="1200" dirty="0">
                <a:latin typeface="HelveticaNeueLT Std" panose="020B0604020202020204" pitchFamily="34" charset="0"/>
                <a:cs typeface="Arial"/>
              </a:rPr>
              <a:t>compensation plans and</a:t>
            </a:r>
            <a:r>
              <a:rPr lang="en-US" sz="1200" dirty="0">
                <a:latin typeface="HelveticaNeueLT Std" panose="020B0604020202020204" pitchFamily="34" charset="0"/>
                <a:cs typeface="Arial"/>
              </a:rPr>
              <a:t> </a:t>
            </a:r>
            <a:r>
              <a:rPr sz="1200" dirty="0">
                <a:latin typeface="HelveticaNeueLT Std" panose="020B0604020202020204" pitchFamily="34" charset="0"/>
                <a:cs typeface="Arial"/>
              </a:rPr>
              <a:t>operating guidelines</a:t>
            </a:r>
            <a:r>
              <a:rPr lang="en-US" sz="1200" dirty="0">
                <a:latin typeface="HelveticaNeueLT Std" panose="020B0604020202020204" pitchFamily="34" charset="0"/>
                <a:cs typeface="Arial"/>
              </a:rPr>
              <a:t> </a:t>
            </a:r>
          </a:p>
          <a:p>
            <a:pPr marL="183515" marR="5080" indent="-171450">
              <a:lnSpc>
                <a:spcPct val="150000"/>
              </a:lnSpc>
              <a:spcBef>
                <a:spcPts val="5"/>
              </a:spcBef>
              <a:buClr>
                <a:srgbClr val="48A942"/>
              </a:buClr>
              <a:buFont typeface="Helvetica" panose="020B0604020202020204" pitchFamily="34" charset="0"/>
              <a:buChar char="►"/>
              <a:tabLst>
                <a:tab pos="183515" algn="l"/>
              </a:tabLst>
            </a:pPr>
            <a:r>
              <a:rPr lang="en-US" sz="1200" dirty="0">
                <a:latin typeface="HelveticaNeueLT Std" panose="020B0604020202020204" pitchFamily="34" charset="0"/>
                <a:cs typeface="Arial"/>
              </a:rPr>
              <a:t>Appropriately balance and calibrate the above</a:t>
            </a:r>
          </a:p>
        </p:txBody>
      </p:sp>
      <p:sp>
        <p:nvSpPr>
          <p:cNvPr id="27" name="TextBox 26">
            <a:extLst>
              <a:ext uri="{FF2B5EF4-FFF2-40B4-BE49-F238E27FC236}">
                <a16:creationId xmlns:a16="http://schemas.microsoft.com/office/drawing/2014/main" id="{8A788AC7-1C93-4CE9-A1BA-5AE5F4FD6C28}"/>
              </a:ext>
            </a:extLst>
          </p:cNvPr>
          <p:cNvSpPr txBox="1"/>
          <p:nvPr/>
        </p:nvSpPr>
        <p:spPr>
          <a:xfrm>
            <a:off x="4235068" y="3077149"/>
            <a:ext cx="4181991" cy="2270173"/>
          </a:xfrm>
          <a:prstGeom prst="rect">
            <a:avLst/>
          </a:prstGeom>
          <a:noFill/>
        </p:spPr>
        <p:txBody>
          <a:bodyPr wrap="square">
            <a:spAutoFit/>
          </a:bodyPr>
          <a:lstStyle/>
          <a:p>
            <a:pPr marL="183515" indent="-171450">
              <a:lnSpc>
                <a:spcPct val="150000"/>
              </a:lnSpc>
              <a:spcBef>
                <a:spcPts val="95"/>
              </a:spcBef>
              <a:buClr>
                <a:srgbClr val="48A942"/>
              </a:buClr>
              <a:buFont typeface="Helvetica" panose="020B0604020202020204" pitchFamily="34" charset="0"/>
              <a:buChar char="►"/>
              <a:tabLst>
                <a:tab pos="183515" algn="l"/>
              </a:tabLst>
            </a:pPr>
            <a:r>
              <a:rPr lang="en-US" sz="1200" dirty="0">
                <a:latin typeface="HelveticaNeueLT Std" panose="020B0604020202020204" pitchFamily="34" charset="0"/>
                <a:cs typeface="Arial"/>
              </a:rPr>
              <a:t>By delivering the organic new revenue objectives with advisors</a:t>
            </a:r>
          </a:p>
          <a:p>
            <a:pPr marL="183515" marR="90170" indent="-171450">
              <a:lnSpc>
                <a:spcPct val="150000"/>
              </a:lnSpc>
              <a:spcBef>
                <a:spcPts val="10"/>
              </a:spcBef>
              <a:buClr>
                <a:srgbClr val="48A942"/>
              </a:buClr>
              <a:buFont typeface="Helvetica" panose="020B0604020202020204" pitchFamily="34" charset="0"/>
              <a:buChar char="►"/>
              <a:tabLst>
                <a:tab pos="183515" algn="l"/>
              </a:tabLst>
            </a:pPr>
            <a:r>
              <a:rPr lang="en-US" sz="1200" dirty="0">
                <a:latin typeface="HelveticaNeueLT Std" panose="020B0604020202020204" pitchFamily="34" charset="0"/>
                <a:cs typeface="Arial"/>
              </a:rPr>
              <a:t>The Advisor Team through recruiting, hiring and onboarding of new advisors</a:t>
            </a:r>
          </a:p>
          <a:p>
            <a:pPr marL="183515" marR="200660" indent="-171450">
              <a:lnSpc>
                <a:spcPct val="150000"/>
              </a:lnSpc>
              <a:spcBef>
                <a:spcPts val="5"/>
              </a:spcBef>
              <a:buClr>
                <a:srgbClr val="48A942"/>
              </a:buClr>
              <a:buFont typeface="Helvetica" panose="020B0604020202020204" pitchFamily="34" charset="0"/>
              <a:buChar char="►"/>
              <a:tabLst>
                <a:tab pos="183515" algn="l"/>
              </a:tabLst>
            </a:pPr>
            <a:r>
              <a:rPr lang="en-US" sz="1200" dirty="0">
                <a:latin typeface="HelveticaNeueLT Std" panose="020B0604020202020204" pitchFamily="34" charset="0"/>
                <a:cs typeface="Arial"/>
              </a:rPr>
              <a:t>Through professional and personal development of Individual advisors</a:t>
            </a:r>
          </a:p>
          <a:p>
            <a:pPr marL="183515" marR="200660" indent="-171450">
              <a:lnSpc>
                <a:spcPct val="150000"/>
              </a:lnSpc>
              <a:spcBef>
                <a:spcPts val="5"/>
              </a:spcBef>
              <a:buClr>
                <a:srgbClr val="48A942"/>
              </a:buClr>
              <a:buFont typeface="Helvetica" panose="020B0604020202020204" pitchFamily="34" charset="0"/>
              <a:buChar char="►"/>
              <a:tabLst>
                <a:tab pos="183515" algn="l"/>
              </a:tabLst>
            </a:pPr>
            <a:r>
              <a:rPr lang="en-US" sz="1200" dirty="0">
                <a:latin typeface="HelveticaNeueLT Std" panose="020B0604020202020204" pitchFamily="34" charset="0"/>
                <a:cs typeface="Arial"/>
              </a:rPr>
              <a:t>Firm efficiency, effectiveness and scale through execution of special projects and initiatives</a:t>
            </a:r>
          </a:p>
        </p:txBody>
      </p:sp>
      <p:sp>
        <p:nvSpPr>
          <p:cNvPr id="28" name="object 14">
            <a:extLst>
              <a:ext uri="{FF2B5EF4-FFF2-40B4-BE49-F238E27FC236}">
                <a16:creationId xmlns:a16="http://schemas.microsoft.com/office/drawing/2014/main" id="{825FD71A-DC3C-41FB-ADBE-B22A47C184CD}"/>
              </a:ext>
            </a:extLst>
          </p:cNvPr>
          <p:cNvSpPr txBox="1"/>
          <p:nvPr/>
        </p:nvSpPr>
        <p:spPr>
          <a:xfrm>
            <a:off x="8821808" y="3077149"/>
            <a:ext cx="3243192" cy="2193999"/>
          </a:xfrm>
          <a:prstGeom prst="rect">
            <a:avLst/>
          </a:prstGeom>
        </p:spPr>
        <p:txBody>
          <a:bodyPr vert="horz" wrap="square" lIns="0" tIns="12065" rIns="0" bIns="0" rtlCol="0">
            <a:spAutoFit/>
          </a:bodyPr>
          <a:lstStyle/>
          <a:p>
            <a:pPr marL="183515" indent="-171450">
              <a:lnSpc>
                <a:spcPct val="150000"/>
              </a:lnSpc>
              <a:spcBef>
                <a:spcPts val="95"/>
              </a:spcBef>
              <a:buClr>
                <a:srgbClr val="48A942"/>
              </a:buClr>
              <a:buFont typeface="Helvetica" panose="020B0604020202020204" pitchFamily="34" charset="0"/>
              <a:buChar char="►"/>
              <a:tabLst>
                <a:tab pos="183515" algn="l"/>
              </a:tabLst>
            </a:pPr>
            <a:r>
              <a:rPr sz="1200" dirty="0">
                <a:latin typeface="HelveticaNeueLT Std" panose="020B0604020202020204" pitchFamily="34" charset="0"/>
                <a:cs typeface="Arial"/>
              </a:rPr>
              <a:t>The resources of the Firm</a:t>
            </a:r>
          </a:p>
          <a:p>
            <a:pPr marL="183515" marR="103505" indent="-171450">
              <a:lnSpc>
                <a:spcPct val="150000"/>
              </a:lnSpc>
              <a:spcBef>
                <a:spcPts val="10"/>
              </a:spcBef>
              <a:buClr>
                <a:srgbClr val="48A942"/>
              </a:buClr>
              <a:buFont typeface="Helvetica" panose="020B0604020202020204" pitchFamily="34" charset="0"/>
              <a:buChar char="►"/>
              <a:tabLst>
                <a:tab pos="183515" algn="l"/>
              </a:tabLst>
            </a:pPr>
            <a:r>
              <a:rPr sz="1200" dirty="0">
                <a:latin typeface="HelveticaNeueLT Std" panose="020B0604020202020204" pitchFamily="34" charset="0"/>
                <a:cs typeface="Arial"/>
              </a:rPr>
              <a:t>with advisors in delivering the client experience</a:t>
            </a:r>
          </a:p>
          <a:p>
            <a:pPr marL="183515" marR="294005" indent="-171450">
              <a:lnSpc>
                <a:spcPct val="150000"/>
              </a:lnSpc>
              <a:spcBef>
                <a:spcPts val="10"/>
              </a:spcBef>
              <a:buClr>
                <a:srgbClr val="48A942"/>
              </a:buClr>
              <a:buFont typeface="Helvetica" panose="020B0604020202020204" pitchFamily="34" charset="0"/>
              <a:buChar char="►"/>
              <a:tabLst>
                <a:tab pos="183515" algn="l"/>
              </a:tabLst>
            </a:pPr>
            <a:r>
              <a:rPr sz="1200" dirty="0">
                <a:latin typeface="HelveticaNeueLT Std" panose="020B0604020202020204" pitchFamily="34" charset="0"/>
                <a:cs typeface="Arial"/>
              </a:rPr>
              <a:t>Best practices across groups, segments and geographies</a:t>
            </a:r>
          </a:p>
          <a:p>
            <a:pPr marL="183515" marR="5080" indent="-171450">
              <a:lnSpc>
                <a:spcPct val="150000"/>
              </a:lnSpc>
              <a:buClr>
                <a:srgbClr val="48A942"/>
              </a:buClr>
              <a:buFont typeface="Helvetica" panose="020B0604020202020204" pitchFamily="34" charset="0"/>
              <a:buChar char="►"/>
              <a:tabLst>
                <a:tab pos="183515" algn="l"/>
              </a:tabLst>
            </a:pPr>
            <a:r>
              <a:rPr sz="1200" dirty="0">
                <a:latin typeface="HelveticaNeueLT Std" panose="020B0604020202020204" pitchFamily="34" charset="0"/>
                <a:cs typeface="Arial"/>
              </a:rPr>
              <a:t>Technology and business intelligence to turn information into knowledge, and knowledge into action</a:t>
            </a:r>
          </a:p>
        </p:txBody>
      </p:sp>
      <p:sp>
        <p:nvSpPr>
          <p:cNvPr id="29" name="object 6">
            <a:extLst>
              <a:ext uri="{FF2B5EF4-FFF2-40B4-BE49-F238E27FC236}">
                <a16:creationId xmlns:a16="http://schemas.microsoft.com/office/drawing/2014/main" id="{3A4C7AC2-2852-4D0D-A630-3FA4067F7B29}"/>
              </a:ext>
            </a:extLst>
          </p:cNvPr>
          <p:cNvSpPr txBox="1"/>
          <p:nvPr/>
        </p:nvSpPr>
        <p:spPr>
          <a:xfrm>
            <a:off x="1682394" y="2607402"/>
            <a:ext cx="1045210" cy="299720"/>
          </a:xfrm>
          <a:prstGeom prst="rect">
            <a:avLst/>
          </a:prstGeom>
        </p:spPr>
        <p:txBody>
          <a:bodyPr vert="horz" wrap="square" lIns="0" tIns="12700" rIns="0" bIns="0" rtlCol="0">
            <a:spAutoFit/>
          </a:bodyPr>
          <a:lstStyle/>
          <a:p>
            <a:pPr marL="12700">
              <a:lnSpc>
                <a:spcPct val="100000"/>
              </a:lnSpc>
              <a:spcBef>
                <a:spcPts val="100"/>
              </a:spcBef>
            </a:pPr>
            <a:r>
              <a:rPr sz="1800" b="0" spc="-10" dirty="0">
                <a:solidFill>
                  <a:srgbClr val="48465B"/>
                </a:solidFill>
                <a:cs typeface="Helvetica" panose="020B0604020202020204" pitchFamily="34" charset="0"/>
              </a:rPr>
              <a:t>Advocate</a:t>
            </a:r>
            <a:endParaRPr sz="1800" dirty="0">
              <a:cs typeface="Helvetica" panose="020B0604020202020204" pitchFamily="34" charset="0"/>
            </a:endParaRPr>
          </a:p>
        </p:txBody>
      </p:sp>
      <p:sp>
        <p:nvSpPr>
          <p:cNvPr id="30" name="object 10">
            <a:extLst>
              <a:ext uri="{FF2B5EF4-FFF2-40B4-BE49-F238E27FC236}">
                <a16:creationId xmlns:a16="http://schemas.microsoft.com/office/drawing/2014/main" id="{1720CD4C-92C8-454A-AC51-E9B478BA3691}"/>
              </a:ext>
            </a:extLst>
          </p:cNvPr>
          <p:cNvSpPr txBox="1"/>
          <p:nvPr/>
        </p:nvSpPr>
        <p:spPr>
          <a:xfrm>
            <a:off x="5485995" y="2607402"/>
            <a:ext cx="603250" cy="299720"/>
          </a:xfrm>
          <a:prstGeom prst="rect">
            <a:avLst/>
          </a:prstGeom>
        </p:spPr>
        <p:txBody>
          <a:bodyPr vert="horz" wrap="square" lIns="0" tIns="12700" rIns="0" bIns="0" rtlCol="0">
            <a:spAutoFit/>
          </a:bodyPr>
          <a:lstStyle/>
          <a:p>
            <a:pPr marL="12700">
              <a:lnSpc>
                <a:spcPct val="100000"/>
              </a:lnSpc>
              <a:spcBef>
                <a:spcPts val="100"/>
              </a:spcBef>
            </a:pPr>
            <a:r>
              <a:rPr sz="1800" b="0" spc="-20" dirty="0">
                <a:solidFill>
                  <a:srgbClr val="48465B"/>
                </a:solidFill>
                <a:cs typeface="Helvetica" panose="020B0604020202020204" pitchFamily="34" charset="0"/>
              </a:rPr>
              <a:t>Grow</a:t>
            </a:r>
            <a:endParaRPr sz="1800" dirty="0">
              <a:cs typeface="Helvetica" panose="020B0604020202020204" pitchFamily="34" charset="0"/>
            </a:endParaRPr>
          </a:p>
        </p:txBody>
      </p:sp>
      <p:sp>
        <p:nvSpPr>
          <p:cNvPr id="31" name="object 15">
            <a:extLst>
              <a:ext uri="{FF2B5EF4-FFF2-40B4-BE49-F238E27FC236}">
                <a16:creationId xmlns:a16="http://schemas.microsoft.com/office/drawing/2014/main" id="{11F05DD3-2817-4399-B902-985E003CEB99}"/>
              </a:ext>
            </a:extLst>
          </p:cNvPr>
          <p:cNvSpPr txBox="1"/>
          <p:nvPr/>
        </p:nvSpPr>
        <p:spPr>
          <a:xfrm>
            <a:off x="9424229" y="2672026"/>
            <a:ext cx="1019175" cy="299720"/>
          </a:xfrm>
          <a:prstGeom prst="rect">
            <a:avLst/>
          </a:prstGeom>
        </p:spPr>
        <p:txBody>
          <a:bodyPr vert="horz" wrap="square" lIns="0" tIns="12700" rIns="0" bIns="0" rtlCol="0">
            <a:spAutoFit/>
          </a:bodyPr>
          <a:lstStyle/>
          <a:p>
            <a:pPr marL="12700">
              <a:lnSpc>
                <a:spcPct val="100000"/>
              </a:lnSpc>
              <a:spcBef>
                <a:spcPts val="100"/>
              </a:spcBef>
            </a:pPr>
            <a:r>
              <a:rPr sz="1800" b="0" spc="-10" dirty="0">
                <a:solidFill>
                  <a:srgbClr val="48465B"/>
                </a:solidFill>
                <a:cs typeface="Helvetica" panose="020B0604020202020204" pitchFamily="34" charset="0"/>
              </a:rPr>
              <a:t>Leverage</a:t>
            </a:r>
            <a:endParaRPr sz="1800" dirty="0">
              <a:cs typeface="Helvetica" panose="020B0604020202020204" pitchFamily="34" charset="0"/>
            </a:endParaRPr>
          </a:p>
        </p:txBody>
      </p:sp>
      <p:sp>
        <p:nvSpPr>
          <p:cNvPr id="8" name="Slide Number Placeholder 7">
            <a:extLst>
              <a:ext uri="{FF2B5EF4-FFF2-40B4-BE49-F238E27FC236}">
                <a16:creationId xmlns:a16="http://schemas.microsoft.com/office/drawing/2014/main" id="{DA7DECEB-119D-4303-93F7-017191144E90}"/>
              </a:ext>
            </a:extLst>
          </p:cNvPr>
          <p:cNvSpPr>
            <a:spLocks noGrp="1"/>
          </p:cNvSpPr>
          <p:nvPr>
            <p:ph type="sldNum" sz="quarter" idx="4"/>
          </p:nvPr>
        </p:nvSpPr>
        <p:spPr/>
        <p:txBody>
          <a:bodyPr/>
          <a:lstStyle/>
          <a:p>
            <a:fld id="{CE503083-4DA8-4E12-AF1C-AE6E142C82B7}" type="slidenum">
              <a:rPr lang="en-US" smtClean="0"/>
              <a:pPr/>
              <a:t>11</a:t>
            </a:fld>
            <a:endParaRPr lang="en-US" dirty="0"/>
          </a:p>
        </p:txBody>
      </p:sp>
    </p:spTree>
    <p:extLst>
      <p:ext uri="{BB962C8B-B14F-4D97-AF65-F5344CB8AC3E}">
        <p14:creationId xmlns:p14="http://schemas.microsoft.com/office/powerpoint/2010/main" val="827797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549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WEALTH ADVISORS</a:t>
            </a:r>
          </a:p>
        </p:txBody>
      </p:sp>
      <p:grpSp>
        <p:nvGrpSpPr>
          <p:cNvPr id="5" name="Group 4">
            <a:extLst>
              <a:ext uri="{FF2B5EF4-FFF2-40B4-BE49-F238E27FC236}">
                <a16:creationId xmlns:a16="http://schemas.microsoft.com/office/drawing/2014/main" id="{39675B38-9A77-4CB6-9894-44AA80D31795}"/>
              </a:ext>
            </a:extLst>
          </p:cNvPr>
          <p:cNvGrpSpPr/>
          <p:nvPr/>
        </p:nvGrpSpPr>
        <p:grpSpPr>
          <a:xfrm>
            <a:off x="612451" y="3065320"/>
            <a:ext cx="3893713" cy="3461240"/>
            <a:chOff x="629746" y="3273136"/>
            <a:chExt cx="3893713" cy="3461240"/>
          </a:xfrm>
        </p:grpSpPr>
        <p:sp>
          <p:nvSpPr>
            <p:cNvPr id="4" name="Rectangle: Rounded Corners 3">
              <a:extLst>
                <a:ext uri="{FF2B5EF4-FFF2-40B4-BE49-F238E27FC236}">
                  <a16:creationId xmlns:a16="http://schemas.microsoft.com/office/drawing/2014/main" id="{EF78EA14-47C2-43DE-A025-A703562B33DB}"/>
                </a:ext>
              </a:extLst>
            </p:cNvPr>
            <p:cNvSpPr/>
            <p:nvPr/>
          </p:nvSpPr>
          <p:spPr>
            <a:xfrm>
              <a:off x="934016" y="3273136"/>
              <a:ext cx="3589443" cy="3461240"/>
            </a:xfrm>
            <a:prstGeom prst="roundRect">
              <a:avLst/>
            </a:prstGeom>
            <a:solidFill>
              <a:srgbClr val="E9EAEC"/>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8DDFC0-ACEE-40D8-A82B-E82F0D46D5B7}"/>
                </a:ext>
              </a:extLst>
            </p:cNvPr>
            <p:cNvSpPr txBox="1"/>
            <p:nvPr/>
          </p:nvSpPr>
          <p:spPr>
            <a:xfrm>
              <a:off x="629746" y="3482066"/>
              <a:ext cx="3607763" cy="3059812"/>
            </a:xfrm>
            <a:prstGeom prst="rect">
              <a:avLst/>
            </a:prstGeom>
            <a:noFill/>
          </p:spPr>
          <p:txBody>
            <a:bodyPr wrap="square">
              <a:spAutoFit/>
            </a:bodyPr>
            <a:lstStyle/>
            <a:p>
              <a:pPr marL="914400" marR="0" lvl="1" indent="-22860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The advisor who sourced the new client and initial opportunity</a:t>
              </a:r>
            </a:p>
            <a:p>
              <a:pPr marL="914400" marR="0" lvl="1" indent="-22860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Documented when the household is initially created in Salesforce</a:t>
              </a:r>
            </a:p>
            <a:p>
              <a:pPr marL="914400" marR="0" lvl="1" indent="-22860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Is also the </a:t>
              </a:r>
              <a:r>
                <a:rPr lang="en-US" sz="1200" dirty="0">
                  <a:latin typeface="Helvetica" panose="020B0604020202020204" pitchFamily="34" charset="0"/>
                  <a:cs typeface="Helvetica" panose="020B0604020202020204" pitchFamily="34" charset="0"/>
                </a:rPr>
                <a:t>internal</a:t>
              </a: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 referral source </a:t>
              </a:r>
              <a:r>
                <a:rPr kumimoji="0" lang="en-US" sz="1200" b="0" i="1" u="none" strike="noStrike" kern="1200" cap="none" spc="0" normalizeH="0" baseline="0" noProof="0" dirty="0">
                  <a:ln>
                    <a:noFill/>
                  </a:ln>
                  <a:effectLst/>
                  <a:uLnTx/>
                  <a:uFillTx/>
                  <a:latin typeface="Helvetica" panose="020B0604020202020204" pitchFamily="34" charset="0"/>
                  <a:cs typeface="Helvetica" panose="020B0604020202020204" pitchFamily="34" charset="0"/>
                </a:rPr>
                <a:t>or</a:t>
              </a: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 the advisor who received the internal/external referral</a:t>
              </a:r>
            </a:p>
            <a:p>
              <a:pPr marL="914400" marR="0" lvl="1" indent="-228600" algn="l" defTabSz="914400" rtl="0" eaLnBrk="1" fontAlgn="auto" latinLnBrk="0" hangingPunct="1">
                <a:lnSpc>
                  <a:spcPct val="90000"/>
                </a:lnSpc>
                <a:spcBef>
                  <a:spcPts val="500"/>
                </a:spcBef>
                <a:spcAft>
                  <a:spcPts val="60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Once assigned at relationship acquisition, the originator </a:t>
              </a:r>
              <a:r>
                <a:rPr kumimoji="0" lang="en-US" sz="1200" b="0" i="1" u="none" strike="noStrike" kern="1200" cap="none" spc="0" normalizeH="0" baseline="0" noProof="0" dirty="0">
                  <a:ln>
                    <a:noFill/>
                  </a:ln>
                  <a:effectLst/>
                  <a:uLnTx/>
                  <a:uFillTx/>
                  <a:latin typeface="Helvetica" panose="020B0604020202020204" pitchFamily="34" charset="0"/>
                  <a:cs typeface="Helvetica" panose="020B0604020202020204" pitchFamily="34" charset="0"/>
                </a:rPr>
                <a:t>never</a:t>
              </a: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 changes as subsequent opportunities are identified</a:t>
              </a:r>
            </a:p>
            <a:p>
              <a:pPr marL="914400" marR="0" lvl="1" indent="-228600" algn="l" defTabSz="914400" rtl="0" eaLnBrk="1" fontAlgn="auto" latinLnBrk="0" hangingPunct="1">
                <a:lnSpc>
                  <a:spcPct val="90000"/>
                </a:lnSpc>
                <a:spcBef>
                  <a:spcPts val="500"/>
                </a:spcBef>
                <a:spcAft>
                  <a:spcPts val="60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Remains on the relationship at least until the prospect has signed the engagement</a:t>
              </a:r>
            </a:p>
            <a:p>
              <a:pPr marL="914400" marR="0" lvl="1" indent="-228600" algn="l" defTabSz="914400" rtl="0" eaLnBrk="1" fontAlgn="auto" latinLnBrk="0" hangingPunct="1">
                <a:lnSpc>
                  <a:spcPct val="90000"/>
                </a:lnSpc>
                <a:spcBef>
                  <a:spcPts val="500"/>
                </a:spcBef>
                <a:spcAft>
                  <a:spcPts val="600"/>
                </a:spcAft>
                <a:buClr>
                  <a:srgbClr val="48A942"/>
                </a:buClr>
                <a:buSzTx/>
                <a:buFont typeface="Helvetica" panose="020B0604020202020204" pitchFamily="34" charset="0"/>
                <a:buChar char="►"/>
                <a:tabLst/>
                <a:defRPr/>
              </a:pPr>
              <a:r>
                <a:rPr lang="en-US" sz="1200" dirty="0">
                  <a:latin typeface="Helvetica" panose="020B0604020202020204" pitchFamily="34" charset="0"/>
                  <a:cs typeface="Helvetica" panose="020B0604020202020204" pitchFamily="34" charset="0"/>
                </a:rPr>
                <a:t>May stay on as Managing Advisor </a:t>
              </a:r>
            </a:p>
          </p:txBody>
        </p:sp>
      </p:grpSp>
      <p:sp>
        <p:nvSpPr>
          <p:cNvPr id="12" name="object 2">
            <a:extLst>
              <a:ext uri="{FF2B5EF4-FFF2-40B4-BE49-F238E27FC236}">
                <a16:creationId xmlns:a16="http://schemas.microsoft.com/office/drawing/2014/main" id="{5D9AE801-ACFF-42C2-9A83-8FCDB188DDE3}"/>
              </a:ext>
            </a:extLst>
          </p:cNvPr>
          <p:cNvSpPr txBox="1"/>
          <p:nvPr/>
        </p:nvSpPr>
        <p:spPr>
          <a:xfrm>
            <a:off x="1530707" y="1217804"/>
            <a:ext cx="9607913" cy="548867"/>
          </a:xfrm>
          <a:prstGeom prst="rect">
            <a:avLst/>
          </a:prstGeom>
        </p:spPr>
        <p:txBody>
          <a:bodyPr vert="horz" wrap="square" lIns="0" tIns="55879" rIns="0" bIns="0" rtlCol="0">
            <a:spAutoFit/>
          </a:bodyPr>
          <a:lstStyle/>
          <a:p>
            <a:pPr marL="12700">
              <a:spcBef>
                <a:spcPts val="275"/>
              </a:spcBef>
            </a:pPr>
            <a:r>
              <a:rPr lang="en-US" sz="1600" dirty="0">
                <a:latin typeface="Helvetica" panose="020B0604020202020204" pitchFamily="34" charset="0"/>
                <a:cs typeface="Helvetica" panose="020B0604020202020204" pitchFamily="34" charset="0"/>
              </a:rPr>
              <a:t>Sequoia provides its wealth advisors with multiple career-path opportunities through various positions which align with their skill sets and career aspirations. There are three primary wealth advisor roles:</a:t>
            </a:r>
          </a:p>
        </p:txBody>
      </p:sp>
      <p:grpSp>
        <p:nvGrpSpPr>
          <p:cNvPr id="6" name="Group 5">
            <a:extLst>
              <a:ext uri="{FF2B5EF4-FFF2-40B4-BE49-F238E27FC236}">
                <a16:creationId xmlns:a16="http://schemas.microsoft.com/office/drawing/2014/main" id="{5B7C9ACB-1CCF-4FC0-A780-4F61693297D9}"/>
              </a:ext>
            </a:extLst>
          </p:cNvPr>
          <p:cNvGrpSpPr/>
          <p:nvPr/>
        </p:nvGrpSpPr>
        <p:grpSpPr>
          <a:xfrm>
            <a:off x="4340036" y="3065320"/>
            <a:ext cx="3875393" cy="3565659"/>
            <a:chOff x="4363189" y="3273136"/>
            <a:chExt cx="3875393" cy="3565659"/>
          </a:xfrm>
        </p:grpSpPr>
        <p:sp>
          <p:nvSpPr>
            <p:cNvPr id="30" name="Rectangle: Rounded Corners 29">
              <a:extLst>
                <a:ext uri="{FF2B5EF4-FFF2-40B4-BE49-F238E27FC236}">
                  <a16:creationId xmlns:a16="http://schemas.microsoft.com/office/drawing/2014/main" id="{9A1FDF21-2432-46A9-9178-80AA5785D71E}"/>
                </a:ext>
              </a:extLst>
            </p:cNvPr>
            <p:cNvSpPr/>
            <p:nvPr/>
          </p:nvSpPr>
          <p:spPr>
            <a:xfrm>
              <a:off x="4649139" y="3273136"/>
              <a:ext cx="3589443" cy="3461240"/>
            </a:xfrm>
            <a:prstGeom prst="roundRect">
              <a:avLst/>
            </a:prstGeom>
            <a:solidFill>
              <a:srgbClr val="E9EAEC"/>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BF131F-7CB2-44E7-9571-37C14F0E67B0}"/>
                </a:ext>
              </a:extLst>
            </p:cNvPr>
            <p:cNvSpPr txBox="1"/>
            <p:nvPr/>
          </p:nvSpPr>
          <p:spPr>
            <a:xfrm>
              <a:off x="4363189" y="3480953"/>
              <a:ext cx="3683963" cy="3357842"/>
            </a:xfrm>
            <a:prstGeom prst="rect">
              <a:avLst/>
            </a:prstGeom>
            <a:noFill/>
          </p:spPr>
          <p:txBody>
            <a:bodyPr wrap="square">
              <a:spAutoFit/>
            </a:bodyPr>
            <a:lstStyle/>
            <a:p>
              <a:pPr marL="914400" marR="0" lvl="1" indent="-22860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Participates in winning new business with the originating advisor</a:t>
              </a:r>
            </a:p>
            <a:p>
              <a:pPr marL="914400" marR="0" lvl="1" indent="-22860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lang="en-US" sz="1200" dirty="0">
                  <a:latin typeface="Helvetica" panose="020B0604020202020204" pitchFamily="34" charset="0"/>
                  <a:cs typeface="Helvetica" panose="020B0604020202020204" pitchFamily="34" charset="0"/>
                </a:rPr>
                <a:t>Responsible</a:t>
              </a: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 for developing the relationship plan and strategy</a:t>
              </a:r>
            </a:p>
            <a:p>
              <a:pPr marL="914400" marR="0" lvl="1" indent="-22860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Works with the servicing advisor to ensure an optimal client experience</a:t>
              </a:r>
            </a:p>
            <a:p>
              <a:pPr marL="914400" marR="0" lvl="1" indent="-22860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Issue resolution and opportunity expansion</a:t>
              </a:r>
            </a:p>
            <a:p>
              <a:pPr marL="914400" marR="0" lvl="1" indent="-22860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Segment and distribution channel in  part determine initial and ongoing level of direct engagement with the client</a:t>
              </a:r>
            </a:p>
            <a:p>
              <a:pPr marL="914400" marR="0" lvl="1" indent="-22860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Level of direct engagement with the client may change over the life of the relationship, subject to minimum requirements</a:t>
              </a:r>
            </a:p>
            <a:p>
              <a:pPr marL="10287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prstClr val="black">
                    <a:lumMod val="75000"/>
                    <a:lumOff val="25000"/>
                  </a:prstClr>
                </a:solidFill>
                <a:effectLst/>
                <a:uLnTx/>
                <a:uFillTx/>
                <a:latin typeface="HelveticaNeueLT Std" panose="020B0604020202020204" pitchFamily="34" charset="0"/>
                <a:ea typeface="+mn-ea"/>
                <a:cs typeface="+mn-cs"/>
              </a:endParaRPr>
            </a:p>
          </p:txBody>
        </p:sp>
      </p:grpSp>
      <p:grpSp>
        <p:nvGrpSpPr>
          <p:cNvPr id="7" name="Group 6">
            <a:extLst>
              <a:ext uri="{FF2B5EF4-FFF2-40B4-BE49-F238E27FC236}">
                <a16:creationId xmlns:a16="http://schemas.microsoft.com/office/drawing/2014/main" id="{77A8871E-0FE3-4E9E-89EC-353AB3C702E9}"/>
              </a:ext>
            </a:extLst>
          </p:cNvPr>
          <p:cNvGrpSpPr/>
          <p:nvPr/>
        </p:nvGrpSpPr>
        <p:grpSpPr>
          <a:xfrm>
            <a:off x="7916400" y="3089030"/>
            <a:ext cx="4057310" cy="3461240"/>
            <a:chOff x="7896395" y="3273136"/>
            <a:chExt cx="4057310" cy="3461240"/>
          </a:xfrm>
        </p:grpSpPr>
        <p:sp>
          <p:nvSpPr>
            <p:cNvPr id="31" name="Rectangle: Rounded Corners 30">
              <a:extLst>
                <a:ext uri="{FF2B5EF4-FFF2-40B4-BE49-F238E27FC236}">
                  <a16:creationId xmlns:a16="http://schemas.microsoft.com/office/drawing/2014/main" id="{11334603-B7D3-4650-8F68-CBA2B3C9ABE0}"/>
                </a:ext>
              </a:extLst>
            </p:cNvPr>
            <p:cNvSpPr/>
            <p:nvPr/>
          </p:nvSpPr>
          <p:spPr>
            <a:xfrm>
              <a:off x="8364262" y="3273136"/>
              <a:ext cx="3589443" cy="3461240"/>
            </a:xfrm>
            <a:prstGeom prst="roundRect">
              <a:avLst/>
            </a:prstGeom>
            <a:solidFill>
              <a:srgbClr val="E9EAEC"/>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2306CA-8529-4959-81D1-D30EFEB3BAB1}"/>
                </a:ext>
              </a:extLst>
            </p:cNvPr>
            <p:cNvSpPr txBox="1"/>
            <p:nvPr/>
          </p:nvSpPr>
          <p:spPr>
            <a:xfrm>
              <a:off x="7896395" y="3476315"/>
              <a:ext cx="3683963" cy="2983381"/>
            </a:xfrm>
            <a:prstGeom prst="rect">
              <a:avLst/>
            </a:prstGeom>
            <a:noFill/>
          </p:spPr>
          <p:txBody>
            <a:bodyPr wrap="square">
              <a:spAutoFit/>
            </a:bodyPr>
            <a:lstStyle/>
            <a:p>
              <a:pPr marL="1035050" marR="0" lvl="1" indent="-228600" algn="l" defTabSz="914400" rtl="0" eaLnBrk="1" fontAlgn="auto" latinLnBrk="0" hangingPunct="1">
                <a:lnSpc>
                  <a:spcPct val="90000"/>
                </a:lnSpc>
                <a:spcBef>
                  <a:spcPts val="500"/>
                </a:spcBef>
                <a:spcAft>
                  <a:spcPts val="60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Helvetica" panose="020B0604020202020204" pitchFamily="34" charset="0"/>
                  <a:cs typeface="Helvetica" panose="020B0604020202020204" pitchFamily="34" charset="0"/>
                </a:rPr>
                <a:t>Day-to-day tactical execution of the client relationship plan</a:t>
              </a:r>
            </a:p>
            <a:p>
              <a:pPr marL="1035050" marR="0" lvl="1" indent="-228600" algn="l" defTabSz="914400" rtl="0" eaLnBrk="1" fontAlgn="auto" latinLnBrk="0" hangingPunct="1">
                <a:lnSpc>
                  <a:spcPct val="90000"/>
                </a:lnSpc>
                <a:spcBef>
                  <a:spcPts val="500"/>
                </a:spcBef>
                <a:spcAft>
                  <a:spcPts val="60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Helvetica" panose="020B0604020202020204" pitchFamily="34" charset="0"/>
                  <a:cs typeface="Helvetica" panose="020B0604020202020204" pitchFamily="34" charset="0"/>
                </a:rPr>
                <a:t>Works collaboratively with the Client Service Associate (CSA) on reactive service requests and proactive service delivery</a:t>
              </a:r>
            </a:p>
            <a:p>
              <a:pPr marL="1035050" marR="0" lvl="1" indent="-228600" algn="l" defTabSz="914400" rtl="0" eaLnBrk="1" fontAlgn="auto" latinLnBrk="0" hangingPunct="1">
                <a:lnSpc>
                  <a:spcPct val="90000"/>
                </a:lnSpc>
                <a:spcBef>
                  <a:spcPts val="500"/>
                </a:spcBef>
                <a:spcAft>
                  <a:spcPts val="60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Helvetica" panose="020B0604020202020204" pitchFamily="34" charset="0"/>
                  <a:cs typeface="Helvetica" panose="020B0604020202020204" pitchFamily="34" charset="0"/>
                </a:rPr>
                <a:t>Ensures that scheduling, meeting preparation and follow up are completed for client reviews and planning</a:t>
              </a:r>
            </a:p>
            <a:p>
              <a:pPr marL="1035050" marR="0" lvl="1" indent="-228600" algn="l" defTabSz="914400" rtl="0" eaLnBrk="1" fontAlgn="auto" latinLnBrk="0" hangingPunct="1">
                <a:lnSpc>
                  <a:spcPct val="90000"/>
                </a:lnSpc>
                <a:spcBef>
                  <a:spcPts val="500"/>
                </a:spcBef>
                <a:spcAft>
                  <a:spcPts val="600"/>
                </a:spcAft>
                <a:buClr>
                  <a:srgbClr val="48A942"/>
                </a:buClr>
                <a:buSzTx/>
                <a:buFont typeface="Helvetica" panose="020B0604020202020204" pitchFamily="34" charset="0"/>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Helvetica" panose="020B0604020202020204" pitchFamily="34" charset="0"/>
                  <a:cs typeface="Helvetica" panose="020B0604020202020204" pitchFamily="34" charset="0"/>
                </a:rPr>
                <a:t>Engages with Managing Advisor with relationship opportunities and concerns</a:t>
              </a:r>
            </a:p>
            <a:p>
              <a:pPr marL="1035050" marR="0" lvl="1" indent="-228600" algn="l" defTabSz="914400" rtl="0" eaLnBrk="1" fontAlgn="auto" latinLnBrk="0" hangingPunct="1">
                <a:lnSpc>
                  <a:spcPct val="90000"/>
                </a:lnSpc>
                <a:spcBef>
                  <a:spcPts val="500"/>
                </a:spcBef>
                <a:spcAft>
                  <a:spcPts val="600"/>
                </a:spcAft>
                <a:buClr>
                  <a:srgbClr val="48A942"/>
                </a:buClr>
                <a:buSzTx/>
                <a:buFont typeface="Helvetica" panose="020B0604020202020204" pitchFamily="34" charset="0"/>
                <a:buChar char="►"/>
                <a:tabLst/>
                <a:defRPr/>
              </a:pPr>
              <a:r>
                <a:rPr lang="en-US" sz="1200" dirty="0">
                  <a:solidFill>
                    <a:prstClr val="black">
                      <a:lumMod val="75000"/>
                      <a:lumOff val="25000"/>
                    </a:prstClr>
                  </a:solidFill>
                  <a:latin typeface="Helvetica" panose="020B0604020202020204" pitchFamily="34" charset="0"/>
                  <a:cs typeface="Helvetica" panose="020B0604020202020204" pitchFamily="34" charset="0"/>
                </a:rPr>
                <a:t>Relationship </a:t>
              </a:r>
              <a:r>
                <a:rPr kumimoji="0" lang="en-US" sz="1200" b="0" i="0" u="none" strike="noStrike" kern="1200" cap="none" spc="0" normalizeH="0" baseline="0" noProof="0" dirty="0">
                  <a:ln>
                    <a:noFill/>
                  </a:ln>
                  <a:solidFill>
                    <a:prstClr val="black">
                      <a:lumMod val="75000"/>
                      <a:lumOff val="25000"/>
                    </a:prstClr>
                  </a:solidFill>
                  <a:effectLst/>
                  <a:uLnTx/>
                  <a:uFillTx/>
                  <a:latin typeface="Helvetica" panose="020B0604020202020204" pitchFamily="34" charset="0"/>
                  <a:cs typeface="Helvetica" panose="020B0604020202020204" pitchFamily="34" charset="0"/>
                </a:rPr>
                <a:t>assessment</a:t>
              </a:r>
              <a:endParaRPr kumimoji="0" lang="en-US" sz="1200" b="1" i="0" u="none" strike="noStrike" kern="1200" cap="none" spc="0" normalizeH="0" baseline="0" noProof="0" dirty="0">
                <a:ln>
                  <a:noFill/>
                </a:ln>
                <a:solidFill>
                  <a:prstClr val="black">
                    <a:lumMod val="75000"/>
                    <a:lumOff val="25000"/>
                  </a:prstClr>
                </a:solidFill>
                <a:effectLst/>
                <a:uLnTx/>
                <a:uFillTx/>
                <a:latin typeface="Helvetica" panose="020B0604020202020204" pitchFamily="34" charset="0"/>
                <a:cs typeface="Helvetica" panose="020B0604020202020204" pitchFamily="34" charset="0"/>
              </a:endParaRPr>
            </a:p>
          </p:txBody>
        </p:sp>
      </p:grpSp>
      <p:cxnSp>
        <p:nvCxnSpPr>
          <p:cNvPr id="2" name="Straight Connector 1">
            <a:extLst>
              <a:ext uri="{FF2B5EF4-FFF2-40B4-BE49-F238E27FC236}">
                <a16:creationId xmlns:a16="http://schemas.microsoft.com/office/drawing/2014/main" id="{8D66BA73-49A9-4C69-FED2-954A2B459C66}"/>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D9ACE2B-BFBB-2E6A-8F07-5E13FD120E8B}"/>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704BDE-AF0A-4CA3-A77C-E22A10C909DF}"/>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29DBB1E-AC06-489D-A1CC-C83AEDA47FD0}"/>
              </a:ext>
            </a:extLst>
          </p:cNvPr>
          <p:cNvGrpSpPr/>
          <p:nvPr/>
        </p:nvGrpSpPr>
        <p:grpSpPr>
          <a:xfrm>
            <a:off x="934015" y="2081813"/>
            <a:ext cx="3589443" cy="668365"/>
            <a:chOff x="1175094" y="2115903"/>
            <a:chExt cx="3589443" cy="668365"/>
          </a:xfrm>
        </p:grpSpPr>
        <p:sp>
          <p:nvSpPr>
            <p:cNvPr id="22" name="Rectangle: Rounded Corners 21">
              <a:extLst>
                <a:ext uri="{FF2B5EF4-FFF2-40B4-BE49-F238E27FC236}">
                  <a16:creationId xmlns:a16="http://schemas.microsoft.com/office/drawing/2014/main" id="{871CA594-3382-4796-ACF3-91EB62FB62BB}"/>
                </a:ext>
              </a:extLst>
            </p:cNvPr>
            <p:cNvSpPr/>
            <p:nvPr/>
          </p:nvSpPr>
          <p:spPr>
            <a:xfrm>
              <a:off x="1175094" y="2115903"/>
              <a:ext cx="3589443" cy="668365"/>
            </a:xfrm>
            <a:prstGeom prst="roundRect">
              <a:avLst/>
            </a:prstGeom>
            <a:solidFill>
              <a:srgbClr val="49475B"/>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D35A653-AA66-4CE8-870C-C0BEB978FF71}"/>
                </a:ext>
              </a:extLst>
            </p:cNvPr>
            <p:cNvSpPr txBox="1"/>
            <p:nvPr/>
          </p:nvSpPr>
          <p:spPr>
            <a:xfrm>
              <a:off x="1609840" y="2180175"/>
              <a:ext cx="2802370" cy="584775"/>
            </a:xfrm>
            <a:prstGeom prst="rect">
              <a:avLst/>
            </a:prstGeom>
            <a:noFill/>
          </p:spPr>
          <p:txBody>
            <a:bodyPr wrap="none" rtlCol="0">
              <a:spAutoFit/>
            </a:bodyPr>
            <a:lstStyle/>
            <a:p>
              <a:pPr algn="ctr"/>
              <a:r>
                <a:rPr lang="en-US" sz="1600" b="1" dirty="0">
                  <a:solidFill>
                    <a:schemeClr val="bg1"/>
                  </a:solidFill>
                  <a:latin typeface="Poppins" panose="00000500000000000000" pitchFamily="2" charset="0"/>
                  <a:cs typeface="Poppins" panose="00000500000000000000" pitchFamily="2" charset="0"/>
                </a:rPr>
                <a:t>Originating Advisor (OA)</a:t>
              </a:r>
            </a:p>
            <a:p>
              <a:pPr algn="ctr"/>
              <a:r>
                <a:rPr lang="en-US" sz="1600" b="1" dirty="0">
                  <a:solidFill>
                    <a:schemeClr val="bg1"/>
                  </a:solidFill>
                  <a:latin typeface="Poppins" panose="00000500000000000000" pitchFamily="2" charset="0"/>
                  <a:cs typeface="Poppins" panose="00000500000000000000" pitchFamily="2" charset="0"/>
                </a:rPr>
                <a:t>“Sourcing”</a:t>
              </a:r>
            </a:p>
          </p:txBody>
        </p:sp>
      </p:grpSp>
      <p:grpSp>
        <p:nvGrpSpPr>
          <p:cNvPr id="24" name="Group 23">
            <a:extLst>
              <a:ext uri="{FF2B5EF4-FFF2-40B4-BE49-F238E27FC236}">
                <a16:creationId xmlns:a16="http://schemas.microsoft.com/office/drawing/2014/main" id="{FEC086C5-D9A6-4F13-BF1B-AB49A409684E}"/>
              </a:ext>
            </a:extLst>
          </p:cNvPr>
          <p:cNvGrpSpPr/>
          <p:nvPr/>
        </p:nvGrpSpPr>
        <p:grpSpPr>
          <a:xfrm>
            <a:off x="4659141" y="2081813"/>
            <a:ext cx="3589443" cy="668365"/>
            <a:chOff x="1175094" y="2115903"/>
            <a:chExt cx="3589443" cy="668365"/>
          </a:xfrm>
        </p:grpSpPr>
        <p:sp>
          <p:nvSpPr>
            <p:cNvPr id="25" name="Rectangle: Rounded Corners 24">
              <a:extLst>
                <a:ext uri="{FF2B5EF4-FFF2-40B4-BE49-F238E27FC236}">
                  <a16:creationId xmlns:a16="http://schemas.microsoft.com/office/drawing/2014/main" id="{ED596DD0-CAFF-44AF-AEC1-0AFFDC3CC7D1}"/>
                </a:ext>
              </a:extLst>
            </p:cNvPr>
            <p:cNvSpPr/>
            <p:nvPr/>
          </p:nvSpPr>
          <p:spPr>
            <a:xfrm>
              <a:off x="1175094" y="2115903"/>
              <a:ext cx="3589443" cy="668365"/>
            </a:xfrm>
            <a:prstGeom prst="roundRect">
              <a:avLst/>
            </a:prstGeom>
            <a:solidFill>
              <a:srgbClr val="49475B"/>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E1149CD-BE2A-4BFC-989D-E5EEAA3A821C}"/>
                </a:ext>
              </a:extLst>
            </p:cNvPr>
            <p:cNvSpPr txBox="1"/>
            <p:nvPr/>
          </p:nvSpPr>
          <p:spPr>
            <a:xfrm>
              <a:off x="1659531" y="2180175"/>
              <a:ext cx="2702984" cy="584775"/>
            </a:xfrm>
            <a:prstGeom prst="rect">
              <a:avLst/>
            </a:prstGeom>
            <a:noFill/>
          </p:spPr>
          <p:txBody>
            <a:bodyPr wrap="none" rtlCol="0">
              <a:spAutoFit/>
            </a:bodyPr>
            <a:lstStyle/>
            <a:p>
              <a:pPr algn="ctr"/>
              <a:r>
                <a:rPr lang="en-US" sz="1600" b="1" dirty="0">
                  <a:solidFill>
                    <a:schemeClr val="bg1"/>
                  </a:solidFill>
                  <a:latin typeface="Poppins" panose="00000500000000000000" pitchFamily="2" charset="0"/>
                  <a:cs typeface="Poppins" panose="00000500000000000000" pitchFamily="2" charset="0"/>
                </a:rPr>
                <a:t>Managing Advisor (MA)</a:t>
              </a:r>
            </a:p>
            <a:p>
              <a:pPr algn="ctr"/>
              <a:r>
                <a:rPr lang="en-US" sz="1600" b="1" dirty="0">
                  <a:solidFill>
                    <a:schemeClr val="bg1"/>
                  </a:solidFill>
                  <a:latin typeface="Poppins" panose="00000500000000000000" pitchFamily="2" charset="0"/>
                  <a:cs typeface="Poppins" panose="00000500000000000000" pitchFamily="2" charset="0"/>
                </a:rPr>
                <a:t>“Strategic”</a:t>
              </a:r>
            </a:p>
          </p:txBody>
        </p:sp>
      </p:grpSp>
      <p:grpSp>
        <p:nvGrpSpPr>
          <p:cNvPr id="27" name="Group 26">
            <a:extLst>
              <a:ext uri="{FF2B5EF4-FFF2-40B4-BE49-F238E27FC236}">
                <a16:creationId xmlns:a16="http://schemas.microsoft.com/office/drawing/2014/main" id="{B483F554-2450-4FD9-881B-71C7C439590D}"/>
              </a:ext>
            </a:extLst>
          </p:cNvPr>
          <p:cNvGrpSpPr/>
          <p:nvPr/>
        </p:nvGrpSpPr>
        <p:grpSpPr>
          <a:xfrm>
            <a:off x="8384267" y="2081813"/>
            <a:ext cx="3589443" cy="668365"/>
            <a:chOff x="1175094" y="2115903"/>
            <a:chExt cx="3589443" cy="668365"/>
          </a:xfrm>
        </p:grpSpPr>
        <p:sp>
          <p:nvSpPr>
            <p:cNvPr id="28" name="Rectangle: Rounded Corners 27">
              <a:extLst>
                <a:ext uri="{FF2B5EF4-FFF2-40B4-BE49-F238E27FC236}">
                  <a16:creationId xmlns:a16="http://schemas.microsoft.com/office/drawing/2014/main" id="{444BEF7A-85DD-4DBA-9712-1E2070354EE2}"/>
                </a:ext>
              </a:extLst>
            </p:cNvPr>
            <p:cNvSpPr/>
            <p:nvPr/>
          </p:nvSpPr>
          <p:spPr>
            <a:xfrm>
              <a:off x="1175094" y="2115903"/>
              <a:ext cx="3589443" cy="668365"/>
            </a:xfrm>
            <a:prstGeom prst="roundRect">
              <a:avLst/>
            </a:prstGeom>
            <a:solidFill>
              <a:srgbClr val="49475B"/>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584898F-41A7-4798-9275-5C3AC2EFA508}"/>
                </a:ext>
              </a:extLst>
            </p:cNvPr>
            <p:cNvSpPr txBox="1"/>
            <p:nvPr/>
          </p:nvSpPr>
          <p:spPr>
            <a:xfrm>
              <a:off x="1736475" y="2180175"/>
              <a:ext cx="2549096" cy="584775"/>
            </a:xfrm>
            <a:prstGeom prst="rect">
              <a:avLst/>
            </a:prstGeom>
            <a:noFill/>
          </p:spPr>
          <p:txBody>
            <a:bodyPr wrap="none" rtlCol="0">
              <a:spAutoFit/>
            </a:bodyPr>
            <a:lstStyle/>
            <a:p>
              <a:pPr algn="ctr"/>
              <a:r>
                <a:rPr lang="en-US" sz="1600" b="1" dirty="0">
                  <a:solidFill>
                    <a:schemeClr val="bg1"/>
                  </a:solidFill>
                  <a:latin typeface="Poppins" panose="00000500000000000000" pitchFamily="2" charset="0"/>
                  <a:cs typeface="Poppins" panose="00000500000000000000" pitchFamily="2" charset="0"/>
                </a:rPr>
                <a:t>Servicing Advisor (SA)</a:t>
              </a:r>
            </a:p>
            <a:p>
              <a:pPr algn="ctr"/>
              <a:r>
                <a:rPr lang="en-US" sz="1600" b="1" dirty="0">
                  <a:solidFill>
                    <a:schemeClr val="bg1"/>
                  </a:solidFill>
                  <a:latin typeface="Poppins" panose="00000500000000000000" pitchFamily="2" charset="0"/>
                  <a:cs typeface="Poppins" panose="00000500000000000000" pitchFamily="2" charset="0"/>
                </a:rPr>
                <a:t>“Tactical”</a:t>
              </a:r>
            </a:p>
          </p:txBody>
        </p:sp>
      </p:grpSp>
      <p:sp>
        <p:nvSpPr>
          <p:cNvPr id="10" name="Slide Number Placeholder 9">
            <a:extLst>
              <a:ext uri="{FF2B5EF4-FFF2-40B4-BE49-F238E27FC236}">
                <a16:creationId xmlns:a16="http://schemas.microsoft.com/office/drawing/2014/main" id="{05BCC0CA-F1AB-499C-B95A-6D487685A3C9}"/>
              </a:ext>
            </a:extLst>
          </p:cNvPr>
          <p:cNvSpPr>
            <a:spLocks noGrp="1"/>
          </p:cNvSpPr>
          <p:nvPr>
            <p:ph type="sldNum" sz="quarter" idx="4"/>
          </p:nvPr>
        </p:nvSpPr>
        <p:spPr/>
        <p:txBody>
          <a:bodyPr/>
          <a:lstStyle/>
          <a:p>
            <a:fld id="{CE503083-4DA8-4E12-AF1C-AE6E142C82B7}" type="slidenum">
              <a:rPr lang="en-US" smtClean="0"/>
              <a:pPr/>
              <a:t>12</a:t>
            </a:fld>
            <a:endParaRPr lang="en-US" dirty="0"/>
          </a:p>
        </p:txBody>
      </p:sp>
    </p:spTree>
    <p:extLst>
      <p:ext uri="{BB962C8B-B14F-4D97-AF65-F5344CB8AC3E}">
        <p14:creationId xmlns:p14="http://schemas.microsoft.com/office/powerpoint/2010/main" val="4260030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3285AC54-A822-424C-81D4-EBEF4AE16B4C}"/>
              </a:ext>
            </a:extLst>
          </p:cNvPr>
          <p:cNvSpPr/>
          <p:nvPr/>
        </p:nvSpPr>
        <p:spPr>
          <a:xfrm>
            <a:off x="8383627" y="2590555"/>
            <a:ext cx="3589442" cy="3140287"/>
          </a:xfrm>
          <a:prstGeom prst="roundRect">
            <a:avLst/>
          </a:prstGeom>
          <a:solidFill>
            <a:srgbClr val="E4E3E9"/>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63AC940-E52A-4883-BF39-D9899C957F69}"/>
              </a:ext>
            </a:extLst>
          </p:cNvPr>
          <p:cNvSpPr/>
          <p:nvPr/>
        </p:nvSpPr>
        <p:spPr>
          <a:xfrm>
            <a:off x="4660556" y="2590556"/>
            <a:ext cx="3589442" cy="3140287"/>
          </a:xfrm>
          <a:prstGeom prst="roundRect">
            <a:avLst/>
          </a:prstGeom>
          <a:solidFill>
            <a:srgbClr val="E4E3E9"/>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50C18CF-2CEA-45CD-ADA7-BC6860D0B70E}"/>
              </a:ext>
            </a:extLst>
          </p:cNvPr>
          <p:cNvSpPr/>
          <p:nvPr/>
        </p:nvSpPr>
        <p:spPr>
          <a:xfrm>
            <a:off x="937487" y="2590557"/>
            <a:ext cx="3589442" cy="3140287"/>
          </a:xfrm>
          <a:prstGeom prst="roundRect">
            <a:avLst/>
          </a:prstGeom>
          <a:solidFill>
            <a:srgbClr val="E4E3E9"/>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549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TEAM MEMBERS WHO SUPPORT ADVISORS (</a:t>
            </a:r>
            <a:r>
              <a:rPr lang="en-US" sz="1800" i="1" spc="300" dirty="0">
                <a:solidFill>
                  <a:srgbClr val="49475B"/>
                </a:solidFill>
                <a:latin typeface="Poppins" panose="00000500000000000000" pitchFamily="2" charset="0"/>
                <a:cs typeface="Poppins" panose="00000500000000000000" pitchFamily="2" charset="0"/>
              </a:rPr>
              <a:t>CONT’D…</a:t>
            </a:r>
            <a:r>
              <a:rPr lang="en-US" sz="2400" spc="300" dirty="0">
                <a:solidFill>
                  <a:srgbClr val="49475B"/>
                </a:solidFill>
                <a:latin typeface="Poppins" panose="00000500000000000000" pitchFamily="2" charset="0"/>
                <a:cs typeface="Poppins" panose="00000500000000000000" pitchFamily="2" charset="0"/>
              </a:rPr>
              <a:t>)</a:t>
            </a:r>
          </a:p>
        </p:txBody>
      </p:sp>
      <p:grpSp>
        <p:nvGrpSpPr>
          <p:cNvPr id="5" name="Group 4">
            <a:extLst>
              <a:ext uri="{FF2B5EF4-FFF2-40B4-BE49-F238E27FC236}">
                <a16:creationId xmlns:a16="http://schemas.microsoft.com/office/drawing/2014/main" id="{BA0539B3-51D3-4D70-9502-C66BCC3A754A}"/>
              </a:ext>
            </a:extLst>
          </p:cNvPr>
          <p:cNvGrpSpPr/>
          <p:nvPr/>
        </p:nvGrpSpPr>
        <p:grpSpPr>
          <a:xfrm>
            <a:off x="937486" y="1621990"/>
            <a:ext cx="3589443" cy="668365"/>
            <a:chOff x="1175094" y="2115903"/>
            <a:chExt cx="3589443" cy="668365"/>
          </a:xfrm>
        </p:grpSpPr>
        <p:sp>
          <p:nvSpPr>
            <p:cNvPr id="21" name="Rectangle: Rounded Corners 20">
              <a:extLst>
                <a:ext uri="{FF2B5EF4-FFF2-40B4-BE49-F238E27FC236}">
                  <a16:creationId xmlns:a16="http://schemas.microsoft.com/office/drawing/2014/main" id="{234F5FE7-C892-46CD-B77D-07111675A991}"/>
                </a:ext>
              </a:extLst>
            </p:cNvPr>
            <p:cNvSpPr/>
            <p:nvPr/>
          </p:nvSpPr>
          <p:spPr>
            <a:xfrm>
              <a:off x="1175094" y="2115903"/>
              <a:ext cx="3589443" cy="668365"/>
            </a:xfrm>
            <a:prstGeom prst="roundRect">
              <a:avLst/>
            </a:prstGeom>
            <a:solidFill>
              <a:srgbClr val="49475B"/>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E55E763-858B-46D5-B1E6-CC306747158B}"/>
                </a:ext>
              </a:extLst>
            </p:cNvPr>
            <p:cNvSpPr txBox="1"/>
            <p:nvPr/>
          </p:nvSpPr>
          <p:spPr>
            <a:xfrm>
              <a:off x="1366179" y="2180175"/>
              <a:ext cx="3289683" cy="584775"/>
            </a:xfrm>
            <a:prstGeom prst="rect">
              <a:avLst/>
            </a:prstGeom>
            <a:noFill/>
          </p:spPr>
          <p:txBody>
            <a:bodyPr wrap="none" rtlCol="0">
              <a:spAutoFit/>
            </a:bodyPr>
            <a:lstStyle/>
            <a:p>
              <a:pPr algn="ctr"/>
              <a:r>
                <a:rPr lang="en-US" sz="1600" b="1" dirty="0">
                  <a:solidFill>
                    <a:schemeClr val="bg1"/>
                  </a:solidFill>
                  <a:latin typeface="Poppins" panose="00000500000000000000" pitchFamily="2" charset="0"/>
                  <a:cs typeface="Poppins" panose="00000500000000000000" pitchFamily="2" charset="0"/>
                </a:rPr>
                <a:t>Wealth Management Analyst</a:t>
              </a:r>
            </a:p>
            <a:p>
              <a:pPr algn="ctr"/>
              <a:r>
                <a:rPr lang="en-US" sz="1600" b="1" dirty="0">
                  <a:solidFill>
                    <a:schemeClr val="bg1"/>
                  </a:solidFill>
                  <a:latin typeface="Poppins" panose="00000500000000000000" pitchFamily="2" charset="0"/>
                  <a:cs typeface="Poppins" panose="00000500000000000000" pitchFamily="2" charset="0"/>
                </a:rPr>
                <a:t>(WMA)</a:t>
              </a:r>
              <a:endParaRPr lang="en-US" sz="1600" dirty="0">
                <a:solidFill>
                  <a:schemeClr val="bg1"/>
                </a:solidFill>
                <a:latin typeface="Poppins" panose="00000500000000000000" pitchFamily="2" charset="0"/>
                <a:cs typeface="Poppins" panose="00000500000000000000" pitchFamily="2" charset="0"/>
              </a:endParaRPr>
            </a:p>
          </p:txBody>
        </p:sp>
      </p:grpSp>
      <p:sp>
        <p:nvSpPr>
          <p:cNvPr id="11" name="TextBox 10">
            <a:extLst>
              <a:ext uri="{FF2B5EF4-FFF2-40B4-BE49-F238E27FC236}">
                <a16:creationId xmlns:a16="http://schemas.microsoft.com/office/drawing/2014/main" id="{E88DDFC0-ACEE-40D8-A82B-E82F0D46D5B7}"/>
              </a:ext>
            </a:extLst>
          </p:cNvPr>
          <p:cNvSpPr txBox="1"/>
          <p:nvPr/>
        </p:nvSpPr>
        <p:spPr>
          <a:xfrm>
            <a:off x="539049" y="2790836"/>
            <a:ext cx="3607763" cy="2739724"/>
          </a:xfrm>
          <a:prstGeom prst="rect">
            <a:avLst/>
          </a:prstGeom>
          <a:noFill/>
        </p:spPr>
        <p:txBody>
          <a:bodyPr wrap="square">
            <a:spAutoFit/>
          </a:bodyPr>
          <a:lstStyle/>
          <a:p>
            <a:pPr marL="857250" marR="0" lvl="1" indent="-171450" algn="l"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lang="en-US" sz="1200" dirty="0">
                <a:latin typeface="Helvetica" panose="020B0604020202020204" pitchFamily="34" charset="0"/>
                <a:cs typeface="Helvetica" panose="020B0604020202020204" pitchFamily="34" charset="0"/>
              </a:rPr>
              <a:t>Sequoia’s Wealth Management Analyst program is a 24-month rotational program designed to train and develop Wealth Advisors. Analysts participate in four 6-month rotations in the following areas:</a:t>
            </a:r>
          </a:p>
          <a:p>
            <a:pPr marL="1428750" lvl="2" indent="-285750">
              <a:lnSpc>
                <a:spcPct val="90000"/>
              </a:lnSpc>
              <a:spcBef>
                <a:spcPts val="500"/>
              </a:spcBef>
              <a:buClr>
                <a:srgbClr val="48A942"/>
              </a:buClr>
              <a:buFont typeface="Helvetica" panose="020B0604020202020204" pitchFamily="34" charset="0"/>
              <a:buChar char="►"/>
              <a:defRPr/>
            </a:pPr>
            <a:r>
              <a:rPr lang="en-US" sz="1200" dirty="0">
                <a:latin typeface="Helvetica" panose="020B0604020202020204" pitchFamily="34" charset="0"/>
                <a:cs typeface="Helvetica" panose="020B0604020202020204" pitchFamily="34" charset="0"/>
              </a:rPr>
              <a:t>Client Service</a:t>
            </a:r>
          </a:p>
          <a:p>
            <a:pPr marL="1428750" lvl="2" indent="-285750">
              <a:lnSpc>
                <a:spcPct val="90000"/>
              </a:lnSpc>
              <a:spcBef>
                <a:spcPts val="500"/>
              </a:spcBef>
              <a:buClr>
                <a:srgbClr val="48A942"/>
              </a:buClr>
              <a:buFont typeface="Helvetica" panose="020B0604020202020204" pitchFamily="34" charset="0"/>
              <a:buChar char="►"/>
              <a:defRPr/>
            </a:pPr>
            <a:r>
              <a:rPr lang="en-US" sz="1200" dirty="0">
                <a:latin typeface="Helvetica" panose="020B0604020202020204" pitchFamily="34" charset="0"/>
                <a:cs typeface="Helvetica" panose="020B0604020202020204" pitchFamily="34" charset="0"/>
              </a:rPr>
              <a:t>Wealth Planning</a:t>
            </a:r>
          </a:p>
          <a:p>
            <a:pPr marL="1428750" lvl="2" indent="-285750">
              <a:lnSpc>
                <a:spcPct val="90000"/>
              </a:lnSpc>
              <a:spcBef>
                <a:spcPts val="500"/>
              </a:spcBef>
              <a:buClr>
                <a:srgbClr val="48A942"/>
              </a:buClr>
              <a:buFont typeface="Helvetica" panose="020B0604020202020204" pitchFamily="34" charset="0"/>
              <a:buChar char="►"/>
              <a:defRPr/>
            </a:pPr>
            <a:r>
              <a:rPr lang="en-US" sz="1200" dirty="0">
                <a:latin typeface="Helvetica" panose="020B0604020202020204" pitchFamily="34" charset="0"/>
                <a:cs typeface="Helvetica" panose="020B0604020202020204" pitchFamily="34" charset="0"/>
              </a:rPr>
              <a:t>Asset Management</a:t>
            </a:r>
          </a:p>
          <a:p>
            <a:pPr marL="1428750" lvl="2" indent="-285750">
              <a:lnSpc>
                <a:spcPct val="90000"/>
              </a:lnSpc>
              <a:spcBef>
                <a:spcPts val="500"/>
              </a:spcBef>
              <a:buClr>
                <a:srgbClr val="48A942"/>
              </a:buClr>
              <a:buFont typeface="Helvetica" panose="020B0604020202020204" pitchFamily="34" charset="0"/>
              <a:buChar char="►"/>
              <a:defRPr/>
            </a:pPr>
            <a:r>
              <a:rPr lang="en-US" sz="1200" dirty="0">
                <a:latin typeface="Helvetica" panose="020B0604020202020204" pitchFamily="34" charset="0"/>
                <a:cs typeface="Helvetica" panose="020B0604020202020204" pitchFamily="34" charset="0"/>
              </a:rPr>
              <a:t>Advisor Support</a:t>
            </a:r>
          </a:p>
          <a:p>
            <a:pPr marL="1885950" lvl="3" indent="-285750">
              <a:lnSpc>
                <a:spcPct val="90000"/>
              </a:lnSpc>
              <a:spcBef>
                <a:spcPts val="500"/>
              </a:spcBef>
              <a:buClr>
                <a:srgbClr val="48A942"/>
              </a:buClr>
              <a:buFont typeface="Helvetica" panose="020B0604020202020204" pitchFamily="34" charset="0"/>
              <a:buChar char="►"/>
              <a:defRPr/>
            </a:pPr>
            <a:r>
              <a:rPr lang="en-US" sz="1200" dirty="0">
                <a:latin typeface="Helvetica" panose="020B0604020202020204" pitchFamily="34" charset="0"/>
                <a:cs typeface="Helvetica" panose="020B0604020202020204" pitchFamily="34" charset="0"/>
              </a:rPr>
              <a:t>assist with follow-up items to increase capacity for both the SA and MA</a:t>
            </a:r>
          </a:p>
        </p:txBody>
      </p:sp>
      <p:grpSp>
        <p:nvGrpSpPr>
          <p:cNvPr id="6" name="Group 5">
            <a:extLst>
              <a:ext uri="{FF2B5EF4-FFF2-40B4-BE49-F238E27FC236}">
                <a16:creationId xmlns:a16="http://schemas.microsoft.com/office/drawing/2014/main" id="{5DB596EC-3CBA-4451-BD5E-F6C5DD7C2593}"/>
              </a:ext>
            </a:extLst>
          </p:cNvPr>
          <p:cNvGrpSpPr/>
          <p:nvPr/>
        </p:nvGrpSpPr>
        <p:grpSpPr>
          <a:xfrm>
            <a:off x="4660556" y="1615010"/>
            <a:ext cx="3589443" cy="668365"/>
            <a:chOff x="4722824" y="2169908"/>
            <a:chExt cx="3589443" cy="668365"/>
          </a:xfrm>
        </p:grpSpPr>
        <p:sp>
          <p:nvSpPr>
            <p:cNvPr id="18" name="Rectangle: Rounded Corners 17">
              <a:extLst>
                <a:ext uri="{FF2B5EF4-FFF2-40B4-BE49-F238E27FC236}">
                  <a16:creationId xmlns:a16="http://schemas.microsoft.com/office/drawing/2014/main" id="{0A9896EF-C9CD-4015-AA88-F4296F32346F}"/>
                </a:ext>
              </a:extLst>
            </p:cNvPr>
            <p:cNvSpPr/>
            <p:nvPr/>
          </p:nvSpPr>
          <p:spPr>
            <a:xfrm>
              <a:off x="4722824" y="2169908"/>
              <a:ext cx="3589443" cy="668365"/>
            </a:xfrm>
            <a:prstGeom prst="roundRect">
              <a:avLst/>
            </a:prstGeom>
            <a:solidFill>
              <a:srgbClr val="49475B"/>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D26753B-B61D-4775-A0FC-B2654E6C56EF}"/>
                </a:ext>
              </a:extLst>
            </p:cNvPr>
            <p:cNvSpPr txBox="1"/>
            <p:nvPr/>
          </p:nvSpPr>
          <p:spPr>
            <a:xfrm>
              <a:off x="4947630" y="2229360"/>
              <a:ext cx="3119765" cy="584775"/>
            </a:xfrm>
            <a:prstGeom prst="rect">
              <a:avLst/>
            </a:prstGeom>
            <a:noFill/>
          </p:spPr>
          <p:txBody>
            <a:bodyPr wrap="none" rtlCol="0">
              <a:spAutoFit/>
            </a:bodyPr>
            <a:lstStyle/>
            <a:p>
              <a:pPr algn="ctr"/>
              <a:r>
                <a:rPr lang="en-US" sz="1600" b="1" dirty="0">
                  <a:solidFill>
                    <a:schemeClr val="bg1"/>
                  </a:solidFill>
                  <a:latin typeface="Poppins" panose="00000500000000000000" pitchFamily="2" charset="0"/>
                  <a:cs typeface="Poppins" panose="00000500000000000000" pitchFamily="2" charset="0"/>
                </a:rPr>
                <a:t>Associate Servicing Advisor</a:t>
              </a:r>
            </a:p>
            <a:p>
              <a:pPr algn="ctr"/>
              <a:r>
                <a:rPr lang="en-US" sz="1600" b="1" dirty="0">
                  <a:solidFill>
                    <a:schemeClr val="bg1"/>
                  </a:solidFill>
                  <a:latin typeface="Poppins" panose="00000500000000000000" pitchFamily="2" charset="0"/>
                  <a:cs typeface="Poppins" panose="00000500000000000000" pitchFamily="2" charset="0"/>
                </a:rPr>
                <a:t>(ASA)</a:t>
              </a:r>
              <a:endParaRPr lang="en-US" sz="1600" dirty="0">
                <a:solidFill>
                  <a:schemeClr val="bg1"/>
                </a:solidFill>
                <a:latin typeface="Poppins" panose="00000500000000000000" pitchFamily="2" charset="0"/>
                <a:cs typeface="Poppins" panose="00000500000000000000" pitchFamily="2" charset="0"/>
              </a:endParaRPr>
            </a:p>
          </p:txBody>
        </p:sp>
      </p:grpSp>
      <p:sp>
        <p:nvSpPr>
          <p:cNvPr id="14" name="TextBox 13">
            <a:extLst>
              <a:ext uri="{FF2B5EF4-FFF2-40B4-BE49-F238E27FC236}">
                <a16:creationId xmlns:a16="http://schemas.microsoft.com/office/drawing/2014/main" id="{F2BF131F-7CB2-44E7-9571-37C14F0E67B0}"/>
              </a:ext>
            </a:extLst>
          </p:cNvPr>
          <p:cNvSpPr txBox="1"/>
          <p:nvPr/>
        </p:nvSpPr>
        <p:spPr>
          <a:xfrm>
            <a:off x="4476028" y="3201824"/>
            <a:ext cx="3683963" cy="2509405"/>
          </a:xfrm>
          <a:prstGeom prst="rect">
            <a:avLst/>
          </a:prstGeom>
          <a:noFill/>
        </p:spPr>
        <p:txBody>
          <a:bodyPr wrap="square">
            <a:spAutoFit/>
          </a:bodyPr>
          <a:lstStyle/>
          <a:p>
            <a:pPr marL="857250" marR="0" lvl="1" indent="-171450"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lang="en-US" sz="1200" dirty="0">
                <a:latin typeface="Helvetica" panose="020B0604020202020204" pitchFamily="34" charset="0"/>
                <a:cs typeface="Helvetica" panose="020B0604020202020204" pitchFamily="34" charset="0"/>
              </a:rPr>
              <a:t>The ASA provides support to the Servicing Advisor by servicing smaller, less complex clients. This creates a time dividend which allows the Servicing Advisor to focus on clients with a higher degree of complexity. Additionally, the ASA role frees up capacity for the servicing advisor to take on more relationships.</a:t>
            </a:r>
          </a:p>
          <a:p>
            <a:pPr marL="685800" marR="0" lvl="1" defTabSz="914400" rtl="0" eaLnBrk="1" fontAlgn="auto" latinLnBrk="0" hangingPunct="1">
              <a:lnSpc>
                <a:spcPct val="90000"/>
              </a:lnSpc>
              <a:spcBef>
                <a:spcPts val="500"/>
              </a:spcBef>
              <a:spcAft>
                <a:spcPts val="0"/>
              </a:spcAft>
              <a:buClr>
                <a:srgbClr val="48A942"/>
              </a:buClr>
              <a:buSzTx/>
              <a:tabLst/>
              <a:defRPr/>
            </a:pPr>
            <a:endParaRPr lang="en-US" sz="1200" dirty="0">
              <a:solidFill>
                <a:srgbClr val="49475B"/>
              </a:solidFill>
              <a:latin typeface="Helvetica" panose="020B0604020202020204" pitchFamily="34" charset="0"/>
              <a:cs typeface="Helvetica" panose="020B0604020202020204" pitchFamily="34" charset="0"/>
            </a:endParaRPr>
          </a:p>
          <a:p>
            <a:pPr marL="685800" marR="0" lvl="1" defTabSz="914400" rtl="0" eaLnBrk="1" fontAlgn="auto" latinLnBrk="0" hangingPunct="1">
              <a:lnSpc>
                <a:spcPct val="90000"/>
              </a:lnSpc>
              <a:spcBef>
                <a:spcPts val="500"/>
              </a:spcBef>
              <a:spcAft>
                <a:spcPts val="0"/>
              </a:spcAft>
              <a:buClr>
                <a:srgbClr val="48A942"/>
              </a:buClr>
              <a:buSzTx/>
              <a:tabLst/>
              <a:defRPr/>
            </a:pPr>
            <a:endParaRPr lang="en-US" sz="1200" dirty="0">
              <a:latin typeface="Helvetica" panose="020B0604020202020204" pitchFamily="34" charset="0"/>
              <a:cs typeface="Helvetica" panose="020B0604020202020204" pitchFamily="34" charset="0"/>
            </a:endParaRPr>
          </a:p>
          <a:p>
            <a:pPr marL="685800" marR="0" lvl="1" defTabSz="914400" rtl="0" eaLnBrk="1" fontAlgn="auto" latinLnBrk="0" hangingPunct="1">
              <a:lnSpc>
                <a:spcPct val="90000"/>
              </a:lnSpc>
              <a:spcBef>
                <a:spcPts val="500"/>
              </a:spcBef>
              <a:spcAft>
                <a:spcPts val="0"/>
              </a:spcAft>
              <a:buClr>
                <a:srgbClr val="48A942"/>
              </a:buClr>
              <a:buSzTx/>
              <a:tabLst/>
              <a:defRPr/>
            </a:pPr>
            <a:endPar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endParaRPr>
          </a:p>
          <a:p>
            <a:pPr marL="685800" marR="0" lvl="1" defTabSz="914400" rtl="0" eaLnBrk="1" fontAlgn="auto" latinLnBrk="0" hangingPunct="1">
              <a:lnSpc>
                <a:spcPct val="90000"/>
              </a:lnSpc>
              <a:spcBef>
                <a:spcPts val="500"/>
              </a:spcBef>
              <a:spcAft>
                <a:spcPts val="0"/>
              </a:spcAft>
              <a:buClr>
                <a:srgbClr val="48A942"/>
              </a:buClr>
              <a:buSzTx/>
              <a:tabLst/>
              <a:defRPr/>
            </a:pPr>
            <a:endParaRPr lang="en-US" sz="1200" dirty="0">
              <a:latin typeface="Helvetica" panose="020B0604020202020204" pitchFamily="34" charset="0"/>
              <a:cs typeface="Helvetica" panose="020B0604020202020204" pitchFamily="34" charset="0"/>
            </a:endParaRPr>
          </a:p>
        </p:txBody>
      </p:sp>
      <p:grpSp>
        <p:nvGrpSpPr>
          <p:cNvPr id="7" name="Group 6">
            <a:extLst>
              <a:ext uri="{FF2B5EF4-FFF2-40B4-BE49-F238E27FC236}">
                <a16:creationId xmlns:a16="http://schemas.microsoft.com/office/drawing/2014/main" id="{E4B764F9-C823-4A13-B605-3D4DF54916AE}"/>
              </a:ext>
            </a:extLst>
          </p:cNvPr>
          <p:cNvGrpSpPr/>
          <p:nvPr/>
        </p:nvGrpSpPr>
        <p:grpSpPr>
          <a:xfrm>
            <a:off x="8383626" y="1615010"/>
            <a:ext cx="3589443" cy="668365"/>
            <a:chOff x="8231344" y="1852631"/>
            <a:chExt cx="3589443" cy="668365"/>
          </a:xfrm>
        </p:grpSpPr>
        <p:sp>
          <p:nvSpPr>
            <p:cNvPr id="19" name="Rectangle: Rounded Corners 18">
              <a:extLst>
                <a:ext uri="{FF2B5EF4-FFF2-40B4-BE49-F238E27FC236}">
                  <a16:creationId xmlns:a16="http://schemas.microsoft.com/office/drawing/2014/main" id="{32D8C256-D2CB-4E0C-BFFC-664EAED525AD}"/>
                </a:ext>
              </a:extLst>
            </p:cNvPr>
            <p:cNvSpPr/>
            <p:nvPr/>
          </p:nvSpPr>
          <p:spPr>
            <a:xfrm>
              <a:off x="8231344" y="1852631"/>
              <a:ext cx="3589443" cy="668365"/>
            </a:xfrm>
            <a:prstGeom prst="roundRect">
              <a:avLst/>
            </a:prstGeom>
            <a:solidFill>
              <a:srgbClr val="49475B"/>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8FF7886-2ECB-46D7-97DF-E344620543D7}"/>
                </a:ext>
              </a:extLst>
            </p:cNvPr>
            <p:cNvSpPr txBox="1"/>
            <p:nvPr/>
          </p:nvSpPr>
          <p:spPr>
            <a:xfrm>
              <a:off x="9907030" y="1916902"/>
              <a:ext cx="184731" cy="338554"/>
            </a:xfrm>
            <a:prstGeom prst="rect">
              <a:avLst/>
            </a:prstGeom>
            <a:noFill/>
          </p:spPr>
          <p:txBody>
            <a:bodyPr wrap="none" rtlCol="0">
              <a:spAutoFit/>
            </a:bodyPr>
            <a:lstStyle/>
            <a:p>
              <a:pPr algn="ctr"/>
              <a:endParaRPr lang="en-US" sz="1600" dirty="0">
                <a:solidFill>
                  <a:schemeClr val="bg1"/>
                </a:solidFill>
                <a:latin typeface="Poppins" panose="00000500000000000000" pitchFamily="2" charset="0"/>
                <a:cs typeface="Poppins" panose="00000500000000000000" pitchFamily="2" charset="0"/>
              </a:endParaRPr>
            </a:p>
          </p:txBody>
        </p:sp>
      </p:grpSp>
      <p:cxnSp>
        <p:nvCxnSpPr>
          <p:cNvPr id="2" name="Straight Connector 1">
            <a:extLst>
              <a:ext uri="{FF2B5EF4-FFF2-40B4-BE49-F238E27FC236}">
                <a16:creationId xmlns:a16="http://schemas.microsoft.com/office/drawing/2014/main" id="{8D66BA73-49A9-4C69-FED2-954A2B459C66}"/>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D9ACE2B-BFBB-2E6A-8F07-5E13FD120E8B}"/>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704BDE-AF0A-4CA3-A77C-E22A10C909DF}"/>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0D46955-FE26-4732-A863-DCD128B8EF30}"/>
              </a:ext>
            </a:extLst>
          </p:cNvPr>
          <p:cNvSpPr txBox="1"/>
          <p:nvPr/>
        </p:nvSpPr>
        <p:spPr>
          <a:xfrm>
            <a:off x="8436654" y="1686262"/>
            <a:ext cx="3324949" cy="584775"/>
          </a:xfrm>
          <a:prstGeom prst="rect">
            <a:avLst/>
          </a:prstGeom>
          <a:noFill/>
        </p:spPr>
        <p:txBody>
          <a:bodyPr wrap="none" rtlCol="0">
            <a:spAutoFit/>
          </a:bodyPr>
          <a:lstStyle/>
          <a:p>
            <a:pPr algn="ctr"/>
            <a:r>
              <a:rPr lang="en-US" sz="1600" b="1" dirty="0">
                <a:solidFill>
                  <a:schemeClr val="bg1"/>
                </a:solidFill>
                <a:latin typeface="Poppins" panose="00000500000000000000" pitchFamily="2" charset="0"/>
                <a:cs typeface="Poppins" panose="00000500000000000000" pitchFamily="2" charset="0"/>
              </a:rPr>
              <a:t>Associate Managing Advisor</a:t>
            </a:r>
          </a:p>
          <a:p>
            <a:pPr algn="ctr"/>
            <a:r>
              <a:rPr lang="en-US" sz="1600" b="1" dirty="0">
                <a:solidFill>
                  <a:schemeClr val="bg1"/>
                </a:solidFill>
                <a:latin typeface="Poppins" panose="00000500000000000000" pitchFamily="2" charset="0"/>
                <a:cs typeface="Poppins" panose="00000500000000000000" pitchFamily="2" charset="0"/>
              </a:rPr>
              <a:t>(AMA)</a:t>
            </a:r>
            <a:endParaRPr lang="en-US" sz="1600" dirty="0">
              <a:solidFill>
                <a:schemeClr val="bg1"/>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C108FC29-FB41-4DDE-B500-CFA5719E4665}"/>
              </a:ext>
            </a:extLst>
          </p:cNvPr>
          <p:cNvSpPr txBox="1"/>
          <p:nvPr/>
        </p:nvSpPr>
        <p:spPr>
          <a:xfrm>
            <a:off x="8696755" y="3073539"/>
            <a:ext cx="3060309" cy="2585323"/>
          </a:xfrm>
          <a:prstGeom prst="rect">
            <a:avLst/>
          </a:prstGeom>
          <a:noFill/>
        </p:spPr>
        <p:txBody>
          <a:bodyPr wrap="square" rtlCol="0">
            <a:spAutoFit/>
          </a:bodyPr>
          <a:lstStyle/>
          <a:p>
            <a:pPr marL="171450" indent="-171450">
              <a:buClr>
                <a:schemeClr val="tx2"/>
              </a:buClr>
              <a:buFont typeface="Helvetica" panose="020B0604020202020204" pitchFamily="34" charset="0"/>
              <a:buChar char="►"/>
            </a:pPr>
            <a:r>
              <a:rPr lang="en-US" sz="1200" dirty="0">
                <a:latin typeface="Helvetica" panose="020B0604020202020204" pitchFamily="34" charset="0"/>
                <a:cs typeface="Helvetica" panose="020B0604020202020204" pitchFamily="34" charset="0"/>
              </a:rPr>
              <a:t>The AMA provides analytical and project management support for the unique needs of the Managing Advisor. Responsibilities include prospect and custodian advisor follow-up communications and activities, development and preparation of marketing presentation for prospective clients, management of new business data and associated action items within Salesforce, coordination with CSAs, and participation in client prospect calls.</a:t>
            </a:r>
          </a:p>
          <a:p>
            <a:endParaRPr lang="en-US" dirty="0"/>
          </a:p>
        </p:txBody>
      </p:sp>
      <p:sp>
        <p:nvSpPr>
          <p:cNvPr id="16" name="Slide Number Placeholder 15">
            <a:extLst>
              <a:ext uri="{FF2B5EF4-FFF2-40B4-BE49-F238E27FC236}">
                <a16:creationId xmlns:a16="http://schemas.microsoft.com/office/drawing/2014/main" id="{CF8A8609-E8E6-417C-85DE-A456B12CB1C9}"/>
              </a:ext>
            </a:extLst>
          </p:cNvPr>
          <p:cNvSpPr>
            <a:spLocks noGrp="1"/>
          </p:cNvSpPr>
          <p:nvPr>
            <p:ph type="sldNum" sz="quarter" idx="4"/>
          </p:nvPr>
        </p:nvSpPr>
        <p:spPr/>
        <p:txBody>
          <a:bodyPr/>
          <a:lstStyle/>
          <a:p>
            <a:fld id="{CE503083-4DA8-4E12-AF1C-AE6E142C82B7}" type="slidenum">
              <a:rPr lang="en-US" smtClean="0"/>
              <a:pPr/>
              <a:t>13</a:t>
            </a:fld>
            <a:endParaRPr lang="en-US" dirty="0"/>
          </a:p>
        </p:txBody>
      </p:sp>
    </p:spTree>
    <p:extLst>
      <p:ext uri="{BB962C8B-B14F-4D97-AF65-F5344CB8AC3E}">
        <p14:creationId xmlns:p14="http://schemas.microsoft.com/office/powerpoint/2010/main" val="3552058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3285AC54-A822-424C-81D4-EBEF4AE16B4C}"/>
              </a:ext>
            </a:extLst>
          </p:cNvPr>
          <p:cNvSpPr/>
          <p:nvPr/>
        </p:nvSpPr>
        <p:spPr>
          <a:xfrm>
            <a:off x="8383627" y="2590555"/>
            <a:ext cx="3589442" cy="2685441"/>
          </a:xfrm>
          <a:prstGeom prst="roundRect">
            <a:avLst/>
          </a:prstGeom>
          <a:solidFill>
            <a:srgbClr val="E4E3E9"/>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63AC940-E52A-4883-BF39-D9899C957F69}"/>
              </a:ext>
            </a:extLst>
          </p:cNvPr>
          <p:cNvSpPr/>
          <p:nvPr/>
        </p:nvSpPr>
        <p:spPr>
          <a:xfrm>
            <a:off x="4660556" y="2590556"/>
            <a:ext cx="3589442" cy="2685441"/>
          </a:xfrm>
          <a:prstGeom prst="roundRect">
            <a:avLst/>
          </a:prstGeom>
          <a:solidFill>
            <a:srgbClr val="E4E3E9"/>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50C18CF-2CEA-45CD-ADA7-BC6860D0B70E}"/>
              </a:ext>
            </a:extLst>
          </p:cNvPr>
          <p:cNvSpPr/>
          <p:nvPr/>
        </p:nvSpPr>
        <p:spPr>
          <a:xfrm>
            <a:off x="937487" y="2590557"/>
            <a:ext cx="3589442" cy="2685441"/>
          </a:xfrm>
          <a:prstGeom prst="roundRect">
            <a:avLst/>
          </a:prstGeom>
          <a:solidFill>
            <a:srgbClr val="E4E3E9"/>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549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TEAM MEMBERS WHO SUPPORT ADVISORS</a:t>
            </a:r>
          </a:p>
        </p:txBody>
      </p:sp>
      <p:grpSp>
        <p:nvGrpSpPr>
          <p:cNvPr id="5" name="Group 4">
            <a:extLst>
              <a:ext uri="{FF2B5EF4-FFF2-40B4-BE49-F238E27FC236}">
                <a16:creationId xmlns:a16="http://schemas.microsoft.com/office/drawing/2014/main" id="{BA0539B3-51D3-4D70-9502-C66BCC3A754A}"/>
              </a:ext>
            </a:extLst>
          </p:cNvPr>
          <p:cNvGrpSpPr/>
          <p:nvPr/>
        </p:nvGrpSpPr>
        <p:grpSpPr>
          <a:xfrm>
            <a:off x="937486" y="1621990"/>
            <a:ext cx="3589443" cy="668365"/>
            <a:chOff x="1175094" y="2115903"/>
            <a:chExt cx="3589443" cy="668365"/>
          </a:xfrm>
        </p:grpSpPr>
        <p:sp>
          <p:nvSpPr>
            <p:cNvPr id="21" name="Rectangle: Rounded Corners 20">
              <a:extLst>
                <a:ext uri="{FF2B5EF4-FFF2-40B4-BE49-F238E27FC236}">
                  <a16:creationId xmlns:a16="http://schemas.microsoft.com/office/drawing/2014/main" id="{234F5FE7-C892-46CD-B77D-07111675A991}"/>
                </a:ext>
              </a:extLst>
            </p:cNvPr>
            <p:cNvSpPr/>
            <p:nvPr/>
          </p:nvSpPr>
          <p:spPr>
            <a:xfrm>
              <a:off x="1175094" y="2115903"/>
              <a:ext cx="3589443" cy="668365"/>
            </a:xfrm>
            <a:prstGeom prst="roundRect">
              <a:avLst/>
            </a:prstGeom>
            <a:solidFill>
              <a:srgbClr val="49475B"/>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E55E763-858B-46D5-B1E6-CC306747158B}"/>
                </a:ext>
              </a:extLst>
            </p:cNvPr>
            <p:cNvSpPr txBox="1"/>
            <p:nvPr/>
          </p:nvSpPr>
          <p:spPr>
            <a:xfrm>
              <a:off x="1628270" y="2180175"/>
              <a:ext cx="2765501" cy="584775"/>
            </a:xfrm>
            <a:prstGeom prst="rect">
              <a:avLst/>
            </a:prstGeom>
            <a:noFill/>
          </p:spPr>
          <p:txBody>
            <a:bodyPr wrap="none" rtlCol="0">
              <a:spAutoFit/>
            </a:bodyPr>
            <a:lstStyle/>
            <a:p>
              <a:pPr algn="ctr"/>
              <a:r>
                <a:rPr lang="en-US" sz="1600" b="1" dirty="0">
                  <a:solidFill>
                    <a:schemeClr val="bg1"/>
                  </a:solidFill>
                  <a:latin typeface="Poppins" panose="00000500000000000000" pitchFamily="2" charset="0"/>
                  <a:cs typeface="Poppins" panose="00000500000000000000" pitchFamily="2" charset="0"/>
                </a:rPr>
                <a:t>Client Service Associate </a:t>
              </a:r>
            </a:p>
            <a:p>
              <a:pPr algn="ctr"/>
              <a:r>
                <a:rPr lang="en-US" sz="1600" b="1" dirty="0">
                  <a:solidFill>
                    <a:schemeClr val="bg1"/>
                  </a:solidFill>
                  <a:latin typeface="Poppins" panose="00000500000000000000" pitchFamily="2" charset="0"/>
                  <a:cs typeface="Poppins" panose="00000500000000000000" pitchFamily="2" charset="0"/>
                </a:rPr>
                <a:t>(CSA)</a:t>
              </a:r>
            </a:p>
          </p:txBody>
        </p:sp>
      </p:grpSp>
      <p:sp>
        <p:nvSpPr>
          <p:cNvPr id="11" name="TextBox 10">
            <a:extLst>
              <a:ext uri="{FF2B5EF4-FFF2-40B4-BE49-F238E27FC236}">
                <a16:creationId xmlns:a16="http://schemas.microsoft.com/office/drawing/2014/main" id="{E88DDFC0-ACEE-40D8-A82B-E82F0D46D5B7}"/>
              </a:ext>
            </a:extLst>
          </p:cNvPr>
          <p:cNvSpPr txBox="1"/>
          <p:nvPr/>
        </p:nvSpPr>
        <p:spPr>
          <a:xfrm>
            <a:off x="625889" y="3163110"/>
            <a:ext cx="3607763" cy="1421928"/>
          </a:xfrm>
          <a:prstGeom prst="rect">
            <a:avLst/>
          </a:prstGeom>
          <a:noFill/>
        </p:spPr>
        <p:txBody>
          <a:bodyPr wrap="square">
            <a:spAutoFit/>
          </a:bodyPr>
          <a:lstStyle/>
          <a:p>
            <a:pPr marL="857250" marR="0" lvl="1" indent="-171450" defTabSz="914400" rtl="0" eaLnBrk="1" fontAlgn="auto" latinLnBrk="0" hangingPunct="1">
              <a:lnSpc>
                <a:spcPct val="90000"/>
              </a:lnSpc>
              <a:spcBef>
                <a:spcPts val="500"/>
              </a:spcBef>
              <a:spcAft>
                <a:spcPts val="0"/>
              </a:spcAft>
              <a:buClr>
                <a:srgbClr val="48A942"/>
              </a:buClr>
              <a:buSzTx/>
              <a:buFont typeface="Helvetica" panose="020B0604020202020204" pitchFamily="34" charset="0"/>
              <a:buChar char="►"/>
              <a:tabLst/>
              <a:defRPr/>
            </a:pPr>
            <a:r>
              <a:rPr lang="en-US" sz="1200" dirty="0">
                <a:latin typeface="Helvetica" panose="020B0604020202020204" pitchFamily="34" charset="0"/>
                <a:cs typeface="Helvetica" panose="020B0604020202020204" pitchFamily="34" charset="0"/>
              </a:rPr>
              <a:t>The client service associate works with advisors to support the day to day needs of our clients. The CSAs handle daily processing of client and advisor requests including new accounts, transfer of assets, money movements, meeting scheduling and preparation.</a:t>
            </a:r>
          </a:p>
        </p:txBody>
      </p:sp>
      <p:grpSp>
        <p:nvGrpSpPr>
          <p:cNvPr id="6" name="Group 5">
            <a:extLst>
              <a:ext uri="{FF2B5EF4-FFF2-40B4-BE49-F238E27FC236}">
                <a16:creationId xmlns:a16="http://schemas.microsoft.com/office/drawing/2014/main" id="{5DB596EC-3CBA-4451-BD5E-F6C5DD7C2593}"/>
              </a:ext>
            </a:extLst>
          </p:cNvPr>
          <p:cNvGrpSpPr/>
          <p:nvPr/>
        </p:nvGrpSpPr>
        <p:grpSpPr>
          <a:xfrm>
            <a:off x="4660556" y="1615010"/>
            <a:ext cx="3589443" cy="668365"/>
            <a:chOff x="4722824" y="2169908"/>
            <a:chExt cx="3589443" cy="668365"/>
          </a:xfrm>
        </p:grpSpPr>
        <p:sp>
          <p:nvSpPr>
            <p:cNvPr id="18" name="Rectangle: Rounded Corners 17">
              <a:extLst>
                <a:ext uri="{FF2B5EF4-FFF2-40B4-BE49-F238E27FC236}">
                  <a16:creationId xmlns:a16="http://schemas.microsoft.com/office/drawing/2014/main" id="{0A9896EF-C9CD-4015-AA88-F4296F32346F}"/>
                </a:ext>
              </a:extLst>
            </p:cNvPr>
            <p:cNvSpPr/>
            <p:nvPr/>
          </p:nvSpPr>
          <p:spPr>
            <a:xfrm>
              <a:off x="4722824" y="2169908"/>
              <a:ext cx="3589443" cy="668365"/>
            </a:xfrm>
            <a:prstGeom prst="roundRect">
              <a:avLst/>
            </a:prstGeom>
            <a:solidFill>
              <a:srgbClr val="49475B"/>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D26753B-B61D-4775-A0FC-B2654E6C56EF}"/>
                </a:ext>
              </a:extLst>
            </p:cNvPr>
            <p:cNvSpPr txBox="1"/>
            <p:nvPr/>
          </p:nvSpPr>
          <p:spPr>
            <a:xfrm>
              <a:off x="4872289" y="2229360"/>
              <a:ext cx="3270447" cy="584775"/>
            </a:xfrm>
            <a:prstGeom prst="rect">
              <a:avLst/>
            </a:prstGeom>
            <a:noFill/>
          </p:spPr>
          <p:txBody>
            <a:bodyPr wrap="none" rtlCol="0">
              <a:spAutoFit/>
            </a:bodyPr>
            <a:lstStyle/>
            <a:p>
              <a:pPr algn="ctr"/>
              <a:r>
                <a:rPr lang="en-US" sz="1600" b="1" dirty="0">
                  <a:solidFill>
                    <a:schemeClr val="bg1"/>
                  </a:solidFill>
                  <a:latin typeface="Poppins" panose="00000500000000000000" pitchFamily="2" charset="0"/>
                  <a:cs typeface="Poppins" panose="00000500000000000000" pitchFamily="2" charset="0"/>
                </a:rPr>
                <a:t>Wealth Planning Department</a:t>
              </a:r>
            </a:p>
            <a:p>
              <a:pPr algn="ctr"/>
              <a:r>
                <a:rPr lang="en-US" sz="1600" b="1" dirty="0">
                  <a:solidFill>
                    <a:schemeClr val="bg1"/>
                  </a:solidFill>
                  <a:latin typeface="Poppins" panose="00000500000000000000" pitchFamily="2" charset="0"/>
                  <a:cs typeface="Poppins" panose="00000500000000000000" pitchFamily="2" charset="0"/>
                </a:rPr>
                <a:t>(WPD)</a:t>
              </a:r>
              <a:endParaRPr lang="en-US" sz="1600" dirty="0">
                <a:solidFill>
                  <a:schemeClr val="bg1"/>
                </a:solidFill>
                <a:latin typeface="Poppins" panose="00000500000000000000" pitchFamily="2" charset="0"/>
                <a:cs typeface="Poppins" panose="00000500000000000000" pitchFamily="2" charset="0"/>
              </a:endParaRPr>
            </a:p>
          </p:txBody>
        </p:sp>
      </p:grpSp>
      <p:sp>
        <p:nvSpPr>
          <p:cNvPr id="14" name="TextBox 13">
            <a:extLst>
              <a:ext uri="{FF2B5EF4-FFF2-40B4-BE49-F238E27FC236}">
                <a16:creationId xmlns:a16="http://schemas.microsoft.com/office/drawing/2014/main" id="{F2BF131F-7CB2-44E7-9571-37C14F0E67B0}"/>
              </a:ext>
            </a:extLst>
          </p:cNvPr>
          <p:cNvSpPr txBox="1"/>
          <p:nvPr/>
        </p:nvSpPr>
        <p:spPr>
          <a:xfrm>
            <a:off x="4367281" y="3163110"/>
            <a:ext cx="3683963" cy="2112886"/>
          </a:xfrm>
          <a:prstGeom prst="rect">
            <a:avLst/>
          </a:prstGeom>
          <a:noFill/>
        </p:spPr>
        <p:txBody>
          <a:bodyPr wrap="square">
            <a:spAutoFit/>
          </a:bodyPr>
          <a:lstStyle/>
          <a:p>
            <a:pPr marL="857250" lvl="1" indent="-171450">
              <a:lnSpc>
                <a:spcPct val="90000"/>
              </a:lnSpc>
              <a:spcBef>
                <a:spcPts val="500"/>
              </a:spcBef>
              <a:buClr>
                <a:srgbClr val="48A942"/>
              </a:buClr>
              <a:buFont typeface="Helvetica" panose="020B0604020202020204" pitchFamily="34" charset="0"/>
              <a:buChar char="►"/>
              <a:defRPr/>
            </a:pPr>
            <a:r>
              <a:rPr lang="en-US" sz="1200" dirty="0">
                <a:latin typeface="Helvetica" panose="020B0604020202020204" pitchFamily="34" charset="0"/>
                <a:cs typeface="Helvetica" panose="020B0604020202020204" pitchFamily="34" charset="0"/>
              </a:rPr>
              <a:t>Our dedicated Wealth Planning professionals work as a unit to craft individual financial plans tailored to our clients’ needs and goals. Our team keeps abreast of the everchanging legislative environment, exploring new and creative ways to help our clients get to where they want to be. </a:t>
            </a:r>
          </a:p>
          <a:p>
            <a:pPr marL="685800" marR="0" lvl="1" defTabSz="914400" rtl="0" eaLnBrk="1" fontAlgn="auto" latinLnBrk="0" hangingPunct="1">
              <a:lnSpc>
                <a:spcPct val="90000"/>
              </a:lnSpc>
              <a:spcBef>
                <a:spcPts val="500"/>
              </a:spcBef>
              <a:spcAft>
                <a:spcPts val="0"/>
              </a:spcAft>
              <a:buClr>
                <a:srgbClr val="48A942"/>
              </a:buClr>
              <a:buSzTx/>
              <a:tabLst/>
              <a:defRPr/>
            </a:pPr>
            <a:endParaRPr lang="en-US" sz="1200" dirty="0">
              <a:latin typeface="Helvetica" panose="020B0604020202020204" pitchFamily="34" charset="0"/>
              <a:cs typeface="Helvetica" panose="020B0604020202020204" pitchFamily="34" charset="0"/>
            </a:endParaRPr>
          </a:p>
          <a:p>
            <a:pPr marL="685800" marR="0" lvl="1" defTabSz="914400" rtl="0" eaLnBrk="1" fontAlgn="auto" latinLnBrk="0" hangingPunct="1">
              <a:lnSpc>
                <a:spcPct val="90000"/>
              </a:lnSpc>
              <a:spcBef>
                <a:spcPts val="500"/>
              </a:spcBef>
              <a:spcAft>
                <a:spcPts val="0"/>
              </a:spcAft>
              <a:buClr>
                <a:srgbClr val="48A942"/>
              </a:buClr>
              <a:buSzTx/>
              <a:tabLst/>
              <a:defRPr/>
            </a:pPr>
            <a:endParaRPr kumimoji="0" lang="en-US" sz="12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endParaRPr>
          </a:p>
          <a:p>
            <a:pPr marL="685800" marR="0" lvl="1" defTabSz="914400" rtl="0" eaLnBrk="1" fontAlgn="auto" latinLnBrk="0" hangingPunct="1">
              <a:lnSpc>
                <a:spcPct val="90000"/>
              </a:lnSpc>
              <a:spcBef>
                <a:spcPts val="500"/>
              </a:spcBef>
              <a:spcAft>
                <a:spcPts val="0"/>
              </a:spcAft>
              <a:buClr>
                <a:srgbClr val="48A942"/>
              </a:buClr>
              <a:buSzTx/>
              <a:tabLst/>
              <a:defRPr/>
            </a:pPr>
            <a:endParaRPr lang="en-US" sz="1200" dirty="0">
              <a:latin typeface="Helvetica" panose="020B0604020202020204" pitchFamily="34" charset="0"/>
              <a:cs typeface="Helvetica" panose="020B0604020202020204" pitchFamily="34" charset="0"/>
            </a:endParaRPr>
          </a:p>
        </p:txBody>
      </p:sp>
      <p:grpSp>
        <p:nvGrpSpPr>
          <p:cNvPr id="7" name="Group 6">
            <a:extLst>
              <a:ext uri="{FF2B5EF4-FFF2-40B4-BE49-F238E27FC236}">
                <a16:creationId xmlns:a16="http://schemas.microsoft.com/office/drawing/2014/main" id="{E4B764F9-C823-4A13-B605-3D4DF54916AE}"/>
              </a:ext>
            </a:extLst>
          </p:cNvPr>
          <p:cNvGrpSpPr/>
          <p:nvPr/>
        </p:nvGrpSpPr>
        <p:grpSpPr>
          <a:xfrm>
            <a:off x="8356952" y="1615010"/>
            <a:ext cx="3616117" cy="668365"/>
            <a:chOff x="8204670" y="1852631"/>
            <a:chExt cx="3616117" cy="668365"/>
          </a:xfrm>
        </p:grpSpPr>
        <p:sp>
          <p:nvSpPr>
            <p:cNvPr id="19" name="Rectangle: Rounded Corners 18">
              <a:extLst>
                <a:ext uri="{FF2B5EF4-FFF2-40B4-BE49-F238E27FC236}">
                  <a16:creationId xmlns:a16="http://schemas.microsoft.com/office/drawing/2014/main" id="{32D8C256-D2CB-4E0C-BFFC-664EAED525AD}"/>
                </a:ext>
              </a:extLst>
            </p:cNvPr>
            <p:cNvSpPr/>
            <p:nvPr/>
          </p:nvSpPr>
          <p:spPr>
            <a:xfrm>
              <a:off x="8231344" y="1852631"/>
              <a:ext cx="3589443" cy="668365"/>
            </a:xfrm>
            <a:prstGeom prst="roundRect">
              <a:avLst/>
            </a:prstGeom>
            <a:solidFill>
              <a:srgbClr val="49475B"/>
            </a:solidFill>
            <a:ln>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8FF7886-2ECB-46D7-97DF-E344620543D7}"/>
                </a:ext>
              </a:extLst>
            </p:cNvPr>
            <p:cNvSpPr txBox="1"/>
            <p:nvPr/>
          </p:nvSpPr>
          <p:spPr>
            <a:xfrm>
              <a:off x="8204670" y="1916902"/>
              <a:ext cx="3589444" cy="584775"/>
            </a:xfrm>
            <a:prstGeom prst="rect">
              <a:avLst/>
            </a:prstGeom>
            <a:noFill/>
          </p:spPr>
          <p:txBody>
            <a:bodyPr wrap="none" rtlCol="0">
              <a:spAutoFit/>
            </a:bodyPr>
            <a:lstStyle/>
            <a:p>
              <a:pPr algn="ctr"/>
              <a:r>
                <a:rPr lang="en-US" sz="1600" b="1" dirty="0">
                  <a:solidFill>
                    <a:schemeClr val="bg1"/>
                  </a:solidFill>
                  <a:latin typeface="Poppins" panose="00000500000000000000" pitchFamily="2" charset="0"/>
                  <a:cs typeface="Poppins" panose="00000500000000000000" pitchFamily="2" charset="0"/>
                </a:rPr>
                <a:t>Asset Management Department</a:t>
              </a:r>
            </a:p>
            <a:p>
              <a:pPr algn="ctr"/>
              <a:r>
                <a:rPr lang="en-US" sz="1600" b="1" dirty="0">
                  <a:solidFill>
                    <a:schemeClr val="bg1"/>
                  </a:solidFill>
                  <a:latin typeface="Poppins" panose="00000500000000000000" pitchFamily="2" charset="0"/>
                  <a:cs typeface="Poppins" panose="00000500000000000000" pitchFamily="2" charset="0"/>
                </a:rPr>
                <a:t>(AMD) </a:t>
              </a:r>
              <a:endParaRPr lang="en-US" sz="1600" dirty="0">
                <a:solidFill>
                  <a:schemeClr val="bg1"/>
                </a:solidFill>
                <a:latin typeface="Poppins" panose="00000500000000000000" pitchFamily="2" charset="0"/>
                <a:cs typeface="Poppins" panose="00000500000000000000" pitchFamily="2" charset="0"/>
              </a:endParaRPr>
            </a:p>
          </p:txBody>
        </p:sp>
      </p:grpSp>
      <p:sp>
        <p:nvSpPr>
          <p:cNvPr id="16" name="TextBox 15">
            <a:extLst>
              <a:ext uri="{FF2B5EF4-FFF2-40B4-BE49-F238E27FC236}">
                <a16:creationId xmlns:a16="http://schemas.microsoft.com/office/drawing/2014/main" id="{112306CA-8529-4959-81D1-D30EFEB3BAB1}"/>
              </a:ext>
            </a:extLst>
          </p:cNvPr>
          <p:cNvSpPr txBox="1"/>
          <p:nvPr/>
        </p:nvSpPr>
        <p:spPr>
          <a:xfrm>
            <a:off x="8093626" y="3146565"/>
            <a:ext cx="3683963" cy="1421928"/>
          </a:xfrm>
          <a:prstGeom prst="rect">
            <a:avLst/>
          </a:prstGeom>
          <a:noFill/>
        </p:spPr>
        <p:txBody>
          <a:bodyPr wrap="square">
            <a:spAutoFit/>
          </a:bodyPr>
          <a:lstStyle/>
          <a:p>
            <a:pPr marL="857250" lvl="1" indent="-171450">
              <a:lnSpc>
                <a:spcPct val="90000"/>
              </a:lnSpc>
              <a:spcBef>
                <a:spcPts val="500"/>
              </a:spcBef>
              <a:buClr>
                <a:srgbClr val="48A942"/>
              </a:buClr>
              <a:buFont typeface="Helvetica" panose="020B0604020202020204" pitchFamily="34" charset="0"/>
              <a:buChar char="►"/>
              <a:defRPr/>
            </a:pPr>
            <a:r>
              <a:rPr lang="en-US" sz="1200" dirty="0">
                <a:latin typeface="Helvetica" panose="020B0604020202020204" pitchFamily="34" charset="0"/>
                <a:cs typeface="Helvetica" panose="020B0604020202020204" pitchFamily="34" charset="0"/>
              </a:rPr>
              <a:t>Our Asset Management Department (AMD) constructs centrally managed portfolio strategies and works with our advisors on portfolio transition and construction. AMD holds an internal biweekly call, referred to as Sequoia Markets and Strategy. Your AGL will ensure this is added to your calendar</a:t>
            </a:r>
          </a:p>
        </p:txBody>
      </p:sp>
      <p:cxnSp>
        <p:nvCxnSpPr>
          <p:cNvPr id="2" name="Straight Connector 1">
            <a:extLst>
              <a:ext uri="{FF2B5EF4-FFF2-40B4-BE49-F238E27FC236}">
                <a16:creationId xmlns:a16="http://schemas.microsoft.com/office/drawing/2014/main" id="{8D66BA73-49A9-4C69-FED2-954A2B459C66}"/>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D9ACE2B-BFBB-2E6A-8F07-5E13FD120E8B}"/>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704BDE-AF0A-4CA3-A77C-E22A10C909DF}"/>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393A8A1D-6926-40B3-9A23-1E7E76A9E1FC}"/>
              </a:ext>
            </a:extLst>
          </p:cNvPr>
          <p:cNvSpPr>
            <a:spLocks noGrp="1"/>
          </p:cNvSpPr>
          <p:nvPr>
            <p:ph type="sldNum" sz="quarter" idx="4"/>
          </p:nvPr>
        </p:nvSpPr>
        <p:spPr/>
        <p:txBody>
          <a:bodyPr/>
          <a:lstStyle/>
          <a:p>
            <a:fld id="{CE503083-4DA8-4E12-AF1C-AE6E142C82B7}" type="slidenum">
              <a:rPr lang="en-US" smtClean="0"/>
              <a:pPr/>
              <a:t>14</a:t>
            </a:fld>
            <a:endParaRPr lang="en-US" dirty="0"/>
          </a:p>
        </p:txBody>
      </p:sp>
    </p:spTree>
    <p:extLst>
      <p:ext uri="{BB962C8B-B14F-4D97-AF65-F5344CB8AC3E}">
        <p14:creationId xmlns:p14="http://schemas.microsoft.com/office/powerpoint/2010/main" val="2244977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C63F1009-885F-43C9-8004-1522B2DEE067}"/>
              </a:ext>
            </a:extLst>
          </p:cNvPr>
          <p:cNvSpPr txBox="1"/>
          <p:nvPr/>
        </p:nvSpPr>
        <p:spPr>
          <a:xfrm>
            <a:off x="1130138" y="581659"/>
            <a:ext cx="10647452" cy="382156"/>
          </a:xfrm>
          <a:prstGeom prst="rect">
            <a:avLst/>
          </a:prstGeom>
        </p:spPr>
        <p:txBody>
          <a:bodyPr vert="horz" wrap="square" lIns="0" tIns="12700" rIns="0" bIns="0" rtlCol="0">
            <a:spAutoFit/>
          </a:bodyPr>
          <a:lstStyle/>
          <a:p>
            <a:pPr marL="12700">
              <a:lnSpc>
                <a:spcPct val="100000"/>
              </a:lnSpc>
              <a:spcBef>
                <a:spcPts val="100"/>
              </a:spcBef>
            </a:pPr>
            <a:r>
              <a:rPr lang="en-US" sz="2400" b="1" spc="300" dirty="0">
                <a:solidFill>
                  <a:srgbClr val="49475B"/>
                </a:solidFill>
                <a:latin typeface="Poppins" panose="00000500000000000000" pitchFamily="2" charset="0"/>
                <a:ea typeface="+mj-ea"/>
                <a:cs typeface="Poppins" panose="00000500000000000000" pitchFamily="2" charset="0"/>
              </a:rPr>
              <a:t>BUSINESS DEVELOPMENT PRACTICES </a:t>
            </a:r>
            <a:endParaRPr sz="2400" b="1" spc="300" dirty="0">
              <a:solidFill>
                <a:srgbClr val="49475B"/>
              </a:solidFill>
              <a:latin typeface="Poppins" panose="00000500000000000000" pitchFamily="2" charset="0"/>
              <a:ea typeface="+mj-ea"/>
              <a:cs typeface="Poppins" panose="00000500000000000000" pitchFamily="2" charset="0"/>
            </a:endParaRPr>
          </a:p>
        </p:txBody>
      </p:sp>
      <p:sp>
        <p:nvSpPr>
          <p:cNvPr id="6" name="object 2">
            <a:extLst>
              <a:ext uri="{FF2B5EF4-FFF2-40B4-BE49-F238E27FC236}">
                <a16:creationId xmlns:a16="http://schemas.microsoft.com/office/drawing/2014/main" id="{482DBDC9-2F9B-40CE-A4EE-EA8DF304D6D4}"/>
              </a:ext>
            </a:extLst>
          </p:cNvPr>
          <p:cNvSpPr txBox="1"/>
          <p:nvPr/>
        </p:nvSpPr>
        <p:spPr>
          <a:xfrm>
            <a:off x="1530707" y="1217804"/>
            <a:ext cx="9607913" cy="1079782"/>
          </a:xfrm>
          <a:prstGeom prst="rect">
            <a:avLst/>
          </a:prstGeom>
        </p:spPr>
        <p:txBody>
          <a:bodyPr vert="horz" wrap="square" lIns="0" tIns="55879" rIns="0" bIns="0" rtlCol="0">
            <a:spAutoFit/>
          </a:bodyPr>
          <a:lstStyle/>
          <a:p>
            <a:pPr marL="12700">
              <a:spcBef>
                <a:spcPts val="275"/>
              </a:spcBef>
            </a:pPr>
            <a:r>
              <a:rPr lang="en-US" sz="1600" dirty="0">
                <a:latin typeface="Helvetica" panose="020B0604020202020204" pitchFamily="34" charset="0"/>
                <a:cs typeface="Helvetica" panose="020B0604020202020204" pitchFamily="34" charset="0"/>
              </a:rPr>
              <a:t>Sequoia’s organic growth rate is projected to grow at 15% per year.  This has been our growth over the past several years and is driven by an unwavering commitment to supporting advisors' continual success.  We have an exceptional support team, robust scalable solutions and resources, and six distinct “Distribution Channels” to engage prospective clients.  </a:t>
            </a:r>
          </a:p>
        </p:txBody>
      </p:sp>
      <p:sp>
        <p:nvSpPr>
          <p:cNvPr id="7" name="object 2">
            <a:extLst>
              <a:ext uri="{FF2B5EF4-FFF2-40B4-BE49-F238E27FC236}">
                <a16:creationId xmlns:a16="http://schemas.microsoft.com/office/drawing/2014/main" id="{73B7E7C4-64D0-494D-B556-8EC60F6B4F3E}"/>
              </a:ext>
            </a:extLst>
          </p:cNvPr>
          <p:cNvSpPr txBox="1"/>
          <p:nvPr/>
        </p:nvSpPr>
        <p:spPr>
          <a:xfrm>
            <a:off x="1530706" y="2354735"/>
            <a:ext cx="3248905" cy="4149853"/>
          </a:xfrm>
          <a:prstGeom prst="rect">
            <a:avLst/>
          </a:prstGeom>
        </p:spPr>
        <p:txBody>
          <a:bodyPr vert="horz" wrap="square" lIns="0" tIns="55879" rIns="0" bIns="0" rtlCol="0">
            <a:spAutoFit/>
          </a:bodyPr>
          <a:lstStyle/>
          <a:p>
            <a:pPr marL="12700">
              <a:lnSpc>
                <a:spcPct val="100000"/>
              </a:lnSpc>
              <a:spcBef>
                <a:spcPts val="439"/>
              </a:spcBef>
              <a:spcAft>
                <a:spcPts val="600"/>
              </a:spcAft>
            </a:pPr>
            <a:r>
              <a:rPr lang="en-US" sz="1600" b="1" spc="-30" dirty="0">
                <a:solidFill>
                  <a:srgbClr val="49475B"/>
                </a:solidFill>
                <a:latin typeface="Bitter" pitchFamily="2" charset="0"/>
                <a:cs typeface="Poppins" panose="00000500000000000000" pitchFamily="2" charset="0"/>
              </a:rPr>
              <a:t>Considerations</a:t>
            </a:r>
          </a:p>
          <a:p>
            <a:pPr marL="282575" indent="-228600">
              <a:spcAft>
                <a:spcPts val="600"/>
              </a:spcAft>
              <a:buClr>
                <a:srgbClr val="00B050"/>
              </a:buClr>
              <a:buFontTx/>
              <a:buChar char="+"/>
            </a:pPr>
            <a:endParaRPr lang="en-US" sz="1400" dirty="0">
              <a:latin typeface="Helvetica" panose="020B0604020202020204" pitchFamily="34" charset="0"/>
              <a:cs typeface="Helvetica" panose="020B0604020202020204" pitchFamily="34" charset="0"/>
            </a:endParaRPr>
          </a:p>
          <a:p>
            <a:pPr marL="339725" indent="-285750">
              <a:spcAft>
                <a:spcPts val="600"/>
              </a:spcAft>
              <a:buClr>
                <a:srgbClr val="00B050"/>
              </a:buClr>
              <a:buFont typeface="Helvetica" panose="020B0604020202020204" pitchFamily="34" charset="0"/>
              <a:buChar char="►"/>
            </a:pPr>
            <a:r>
              <a:rPr lang="en-US" sz="1400" dirty="0">
                <a:latin typeface="Helvetica" panose="020B0604020202020204" pitchFamily="34" charset="0"/>
                <a:cs typeface="Helvetica" panose="020B0604020202020204" pitchFamily="34" charset="0"/>
              </a:rPr>
              <a:t>Collaborative, consistent process for participating in new revenue opportunities</a:t>
            </a:r>
          </a:p>
          <a:p>
            <a:pPr marL="339725" indent="-285750">
              <a:spcAft>
                <a:spcPts val="600"/>
              </a:spcAft>
              <a:buClr>
                <a:srgbClr val="00B050"/>
              </a:buClr>
              <a:buFont typeface="Helvetica" panose="020B0604020202020204" pitchFamily="34" charset="0"/>
              <a:buChar char="►"/>
            </a:pPr>
            <a:r>
              <a:rPr lang="en-US" sz="1400" dirty="0">
                <a:latin typeface="Helvetica" panose="020B0604020202020204" pitchFamily="34" charset="0"/>
                <a:cs typeface="Helvetica" panose="020B0604020202020204" pitchFamily="34" charset="0"/>
              </a:rPr>
              <a:t>Salesforce point-in-time and trend tools to assist in leveraging growth</a:t>
            </a:r>
          </a:p>
          <a:p>
            <a:pPr marL="339725" indent="-285750">
              <a:spcAft>
                <a:spcPts val="600"/>
              </a:spcAft>
              <a:buClr>
                <a:srgbClr val="00B050"/>
              </a:buClr>
              <a:buFont typeface="Helvetica" panose="020B0604020202020204" pitchFamily="34" charset="0"/>
              <a:buChar char="►"/>
            </a:pPr>
            <a:r>
              <a:rPr lang="en-US" sz="1400" dirty="0">
                <a:latin typeface="Helvetica" panose="020B0604020202020204" pitchFamily="34" charset="0"/>
                <a:cs typeface="Helvetica" panose="020B0604020202020204" pitchFamily="34" charset="0"/>
              </a:rPr>
              <a:t>Continuous advisor development resources to advance practice skills</a:t>
            </a:r>
          </a:p>
          <a:p>
            <a:pPr marL="339725" indent="-285750">
              <a:spcAft>
                <a:spcPts val="600"/>
              </a:spcAft>
              <a:buClr>
                <a:srgbClr val="00B050"/>
              </a:buClr>
              <a:buFont typeface="Helvetica" panose="020B0604020202020204" pitchFamily="34" charset="0"/>
              <a:buChar char="►"/>
            </a:pPr>
            <a:r>
              <a:rPr lang="en-US" sz="1400" dirty="0">
                <a:latin typeface="Helvetica" panose="020B0604020202020204" pitchFamily="34" charset="0"/>
                <a:cs typeface="Helvetica" panose="020B0604020202020204" pitchFamily="34" charset="0"/>
              </a:rPr>
              <a:t>All advisors have opportunity to gravitate to segments which they are most aligned and enjoy</a:t>
            </a:r>
          </a:p>
          <a:p>
            <a:pPr marL="339725" indent="-285750">
              <a:spcAft>
                <a:spcPts val="600"/>
              </a:spcAft>
              <a:buClr>
                <a:srgbClr val="00B050"/>
              </a:buClr>
              <a:buFont typeface="Helvetica" panose="020B0604020202020204" pitchFamily="34" charset="0"/>
              <a:buChar char="►"/>
            </a:pPr>
            <a:r>
              <a:rPr lang="en-US" sz="1400" dirty="0">
                <a:effectLst/>
                <a:latin typeface="Helvetica" panose="020B0604020202020204" pitchFamily="34" charset="0"/>
                <a:ea typeface="Calibri" panose="020F0502020204030204" pitchFamily="34" charset="0"/>
                <a:cs typeface="Helvetica" panose="020B0604020202020204" pitchFamily="34" charset="0"/>
              </a:rPr>
              <a:t>A “new client sourcing incentive” is available for non advisor employees</a:t>
            </a:r>
          </a:p>
          <a:p>
            <a:pPr marL="282575" indent="-228600">
              <a:spcAft>
                <a:spcPts val="600"/>
              </a:spcAft>
              <a:buClr>
                <a:srgbClr val="00B050"/>
              </a:buClr>
              <a:buFontTx/>
              <a:buChar char="+"/>
            </a:pPr>
            <a:endParaRPr lang="en-US" sz="1400" dirty="0"/>
          </a:p>
          <a:p>
            <a:pPr marL="282575" indent="-228600">
              <a:spcAft>
                <a:spcPts val="600"/>
              </a:spcAft>
              <a:buClr>
                <a:srgbClr val="00B050"/>
              </a:buClr>
              <a:buFontTx/>
              <a:buChar char="+"/>
            </a:pPr>
            <a:endParaRPr lang="en-US" sz="1400" dirty="0"/>
          </a:p>
        </p:txBody>
      </p:sp>
      <p:sp>
        <p:nvSpPr>
          <p:cNvPr id="11" name="Rectangle 10">
            <a:extLst>
              <a:ext uri="{FF2B5EF4-FFF2-40B4-BE49-F238E27FC236}">
                <a16:creationId xmlns:a16="http://schemas.microsoft.com/office/drawing/2014/main" id="{C9A512CC-F170-432D-A92D-63A7F9357BAE}"/>
              </a:ext>
            </a:extLst>
          </p:cNvPr>
          <p:cNvSpPr/>
          <p:nvPr/>
        </p:nvSpPr>
        <p:spPr>
          <a:xfrm>
            <a:off x="5220203" y="2574553"/>
            <a:ext cx="2754087" cy="33358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5841753-D51B-4D86-AFFB-BC3C453CB18F}"/>
              </a:ext>
            </a:extLst>
          </p:cNvPr>
          <p:cNvSpPr txBox="1"/>
          <p:nvPr/>
        </p:nvSpPr>
        <p:spPr>
          <a:xfrm>
            <a:off x="5561548" y="2607211"/>
            <a:ext cx="2071397" cy="523220"/>
          </a:xfrm>
          <a:prstGeom prst="rect">
            <a:avLst/>
          </a:prstGeom>
          <a:noFill/>
        </p:spPr>
        <p:txBody>
          <a:bodyPr wrap="square" rtlCol="0">
            <a:spAutoFit/>
          </a:bodyPr>
          <a:lstStyle/>
          <a:p>
            <a:pPr algn="ctr"/>
            <a:r>
              <a:rPr lang="en-US" sz="1400" b="1" dirty="0">
                <a:solidFill>
                  <a:srgbClr val="49475B"/>
                </a:solidFill>
                <a:latin typeface="Bitter" pitchFamily="2" charset="0"/>
                <a:cs typeface="Poppins" panose="00000500000000000000" pitchFamily="2" charset="0"/>
              </a:rPr>
              <a:t>Six Distribution Channels</a:t>
            </a:r>
          </a:p>
        </p:txBody>
      </p:sp>
      <p:pic>
        <p:nvPicPr>
          <p:cNvPr id="14" name="Picture 13">
            <a:extLst>
              <a:ext uri="{FF2B5EF4-FFF2-40B4-BE49-F238E27FC236}">
                <a16:creationId xmlns:a16="http://schemas.microsoft.com/office/drawing/2014/main" id="{2E5594DA-387A-46ED-9BFD-6F7228E03B01}"/>
              </a:ext>
            </a:extLst>
          </p:cNvPr>
          <p:cNvPicPr>
            <a:picLocks noChangeAspect="1"/>
          </p:cNvPicPr>
          <p:nvPr/>
        </p:nvPicPr>
        <p:blipFill>
          <a:blip r:embed="rId3"/>
          <a:stretch>
            <a:fillRect/>
          </a:stretch>
        </p:blipFill>
        <p:spPr>
          <a:xfrm>
            <a:off x="8485414" y="3438345"/>
            <a:ext cx="3248905" cy="1570382"/>
          </a:xfrm>
          <a:prstGeom prst="rect">
            <a:avLst/>
          </a:prstGeom>
        </p:spPr>
      </p:pic>
      <p:cxnSp>
        <p:nvCxnSpPr>
          <p:cNvPr id="2" name="Straight Connector 1">
            <a:extLst>
              <a:ext uri="{FF2B5EF4-FFF2-40B4-BE49-F238E27FC236}">
                <a16:creationId xmlns:a16="http://schemas.microsoft.com/office/drawing/2014/main" id="{F9BABC68-C7A2-1FFC-B98D-F0E571D742F6}"/>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5488160-6A21-5E6A-CF0D-347688F4FABD}"/>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F7486D-1EAF-48E2-AA1C-57D5094B4AFD}"/>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BE9246D-10EC-4258-85B8-F5731A8F6F5F}"/>
              </a:ext>
            </a:extLst>
          </p:cNvPr>
          <p:cNvSpPr txBox="1"/>
          <p:nvPr/>
        </p:nvSpPr>
        <p:spPr>
          <a:xfrm>
            <a:off x="5486400" y="3130431"/>
            <a:ext cx="2335794" cy="2677656"/>
          </a:xfrm>
          <a:prstGeom prst="rect">
            <a:avLst/>
          </a:prstGeom>
          <a:noFill/>
        </p:spPr>
        <p:txBody>
          <a:bodyPr wrap="square" rtlCol="0">
            <a:spAutoFit/>
          </a:bodyPr>
          <a:lstStyle/>
          <a:p>
            <a:pPr marL="342900" indent="-342900">
              <a:buClr>
                <a:srgbClr val="48A942"/>
              </a:buClr>
              <a:buFont typeface="+mj-lt"/>
              <a:buAutoNum type="arabicPeriod"/>
            </a:pPr>
            <a:r>
              <a:rPr lang="en-US" sz="1400" dirty="0">
                <a:latin typeface="Helvetica  "/>
              </a:rPr>
              <a:t>Existing Client Referrals</a:t>
            </a:r>
          </a:p>
          <a:p>
            <a:pPr marL="342900" indent="-342900">
              <a:buClr>
                <a:srgbClr val="48A942"/>
              </a:buClr>
              <a:buFont typeface="+mj-lt"/>
              <a:buAutoNum type="arabicPeriod"/>
            </a:pPr>
            <a:r>
              <a:rPr lang="en-US" sz="1400" dirty="0">
                <a:latin typeface="Helvetica  "/>
              </a:rPr>
              <a:t>Cohen and Company (Regional CPA Firm)</a:t>
            </a:r>
          </a:p>
          <a:p>
            <a:pPr marL="342900" indent="-342900">
              <a:buClr>
                <a:srgbClr val="48A942"/>
              </a:buClr>
              <a:buFont typeface="+mj-lt"/>
              <a:buAutoNum type="arabicPeriod"/>
            </a:pPr>
            <a:r>
              <a:rPr lang="en-US" sz="1400" dirty="0">
                <a:latin typeface="Helvetica  "/>
              </a:rPr>
              <a:t>Schwab Advisor Network (SAN)</a:t>
            </a:r>
          </a:p>
          <a:p>
            <a:pPr marL="342900" indent="-342900">
              <a:buClr>
                <a:srgbClr val="48A942"/>
              </a:buClr>
              <a:buFont typeface="+mj-lt"/>
              <a:buAutoNum type="arabicPeriod"/>
            </a:pPr>
            <a:r>
              <a:rPr lang="en-US" sz="1400" dirty="0">
                <a:latin typeface="Helvetica  "/>
              </a:rPr>
              <a:t>Fidelity Wealth Advisor Solutions (WAS)</a:t>
            </a:r>
          </a:p>
          <a:p>
            <a:pPr marL="342900" indent="-342900">
              <a:buClr>
                <a:srgbClr val="48A942"/>
              </a:buClr>
              <a:buFont typeface="+mj-lt"/>
              <a:buAutoNum type="arabicPeriod"/>
            </a:pPr>
            <a:r>
              <a:rPr lang="en-US" sz="1400" dirty="0">
                <a:latin typeface="Helvetica  "/>
              </a:rPr>
              <a:t>Advisor Personal Network</a:t>
            </a:r>
          </a:p>
          <a:p>
            <a:pPr marL="342900" indent="-342900">
              <a:buClr>
                <a:srgbClr val="48A942"/>
              </a:buClr>
              <a:buFont typeface="+mj-lt"/>
              <a:buAutoNum type="arabicPeriod"/>
            </a:pPr>
            <a:r>
              <a:rPr lang="en-US" sz="1400" dirty="0">
                <a:latin typeface="Helvetica  "/>
              </a:rPr>
              <a:t>Digital (Website/Online/Zoe)</a:t>
            </a:r>
          </a:p>
        </p:txBody>
      </p:sp>
      <p:sp>
        <p:nvSpPr>
          <p:cNvPr id="13" name="Slide Number Placeholder 12">
            <a:extLst>
              <a:ext uri="{FF2B5EF4-FFF2-40B4-BE49-F238E27FC236}">
                <a16:creationId xmlns:a16="http://schemas.microsoft.com/office/drawing/2014/main" id="{C0F418B5-CD57-44F6-A85F-30358143CAB4}"/>
              </a:ext>
            </a:extLst>
          </p:cNvPr>
          <p:cNvSpPr>
            <a:spLocks noGrp="1"/>
          </p:cNvSpPr>
          <p:nvPr>
            <p:ph type="sldNum" sz="quarter" idx="4"/>
          </p:nvPr>
        </p:nvSpPr>
        <p:spPr/>
        <p:txBody>
          <a:bodyPr/>
          <a:lstStyle/>
          <a:p>
            <a:fld id="{CE503083-4DA8-4E12-AF1C-AE6E142C82B7}" type="slidenum">
              <a:rPr lang="en-US" smtClean="0"/>
              <a:pPr/>
              <a:t>15</a:t>
            </a:fld>
            <a:endParaRPr lang="en-US" dirty="0"/>
          </a:p>
        </p:txBody>
      </p:sp>
    </p:spTree>
    <p:extLst>
      <p:ext uri="{BB962C8B-B14F-4D97-AF65-F5344CB8AC3E}">
        <p14:creationId xmlns:p14="http://schemas.microsoft.com/office/powerpoint/2010/main" val="1270660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2AFA54B4-5271-4B7A-342D-CF9BE8825579}"/>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MULTI-CHANNEL ORGANIC GROWTH ENGINE</a:t>
            </a:r>
          </a:p>
        </p:txBody>
      </p:sp>
      <p:cxnSp>
        <p:nvCxnSpPr>
          <p:cNvPr id="13" name="Straight Connector 12">
            <a:extLst>
              <a:ext uri="{FF2B5EF4-FFF2-40B4-BE49-F238E27FC236}">
                <a16:creationId xmlns:a16="http://schemas.microsoft.com/office/drawing/2014/main" id="{BFA3FE15-6A5C-3747-2EC2-8064072A3D1E}"/>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E9585B-A880-E1CF-32D5-A7146E66A07E}"/>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A9036DD-F7E2-5955-A4B3-FFBFD3E9E85F}"/>
              </a:ext>
            </a:extLst>
          </p:cNvPr>
          <p:cNvGrpSpPr/>
          <p:nvPr/>
        </p:nvGrpSpPr>
        <p:grpSpPr>
          <a:xfrm>
            <a:off x="2339969" y="1242088"/>
            <a:ext cx="8229600" cy="4834544"/>
            <a:chOff x="1143629" y="1242088"/>
            <a:chExt cx="8229600" cy="4834544"/>
          </a:xfrm>
        </p:grpSpPr>
        <p:sp>
          <p:nvSpPr>
            <p:cNvPr id="7" name="Oval 6">
              <a:extLst>
                <a:ext uri="{FF2B5EF4-FFF2-40B4-BE49-F238E27FC236}">
                  <a16:creationId xmlns:a16="http://schemas.microsoft.com/office/drawing/2014/main" id="{A16E76B3-A16F-D30E-BB04-0CE125FFAA04}"/>
                </a:ext>
              </a:extLst>
            </p:cNvPr>
            <p:cNvSpPr/>
            <p:nvPr/>
          </p:nvSpPr>
          <p:spPr>
            <a:xfrm>
              <a:off x="2053675" y="1688276"/>
              <a:ext cx="6409509" cy="372093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Bahnschrift" panose="020B0502040204020203" pitchFamily="34" charset="0"/>
              </a:endParaRPr>
            </a:p>
          </p:txBody>
        </p:sp>
        <p:sp>
          <p:nvSpPr>
            <p:cNvPr id="10" name="Rectangle 9">
              <a:extLst>
                <a:ext uri="{FF2B5EF4-FFF2-40B4-BE49-F238E27FC236}">
                  <a16:creationId xmlns:a16="http://schemas.microsoft.com/office/drawing/2014/main" id="{B80FBF27-3FA5-C198-4985-D2F8A3B12ADD}"/>
                </a:ext>
              </a:extLst>
            </p:cNvPr>
            <p:cNvSpPr/>
            <p:nvPr/>
          </p:nvSpPr>
          <p:spPr>
            <a:xfrm>
              <a:off x="2749925" y="1254558"/>
              <a:ext cx="2212848" cy="1432187"/>
            </a:xfrm>
            <a:prstGeom prst="rect">
              <a:avLst/>
            </a:prstGeom>
            <a:solidFill>
              <a:srgbClr val="EFF0F1"/>
            </a:solidFill>
            <a:ln w="25400">
              <a:solidFill>
                <a:srgbClr val="477A4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rgbClr val="477A42"/>
                  </a:solidFill>
                  <a:latin typeface="Bitter"/>
                  <a:cs typeface="Arial" panose="020B0604020202020204" pitchFamily="34" charset="0"/>
                </a:rPr>
                <a:t>Growing Existing Client Base with Propensity to Refer</a:t>
              </a:r>
            </a:p>
            <a:p>
              <a:pPr algn="ctr"/>
              <a:endParaRPr lang="en-US" sz="1050" b="1" dirty="0">
                <a:solidFill>
                  <a:srgbClr val="477A42"/>
                </a:solidFill>
                <a:latin typeface="Bitter"/>
                <a:cs typeface="Arial" panose="020B0604020202020204" pitchFamily="34" charset="0"/>
              </a:endParaRPr>
            </a:p>
            <a:p>
              <a:pPr algn="ctr"/>
              <a:r>
                <a:rPr lang="en-US" sz="1100" i="1" dirty="0">
                  <a:solidFill>
                    <a:srgbClr val="477A42"/>
                  </a:solidFill>
                  <a:latin typeface="Helvetica" panose="020B0604020202020204" pitchFamily="34" charset="0"/>
                  <a:cs typeface="Helvetica" panose="020B0604020202020204" pitchFamily="34" charset="0"/>
                </a:rPr>
                <a:t>Word-of-mouth referrals from Sequoia’s long-tenured base of  households</a:t>
              </a:r>
            </a:p>
          </p:txBody>
        </p:sp>
        <p:pic>
          <p:nvPicPr>
            <p:cNvPr id="27" name="Picture 2" descr="Sequoia Financial Group">
              <a:extLst>
                <a:ext uri="{FF2B5EF4-FFF2-40B4-BE49-F238E27FC236}">
                  <a16:creationId xmlns:a16="http://schemas.microsoft.com/office/drawing/2014/main" id="{361AE99F-44BA-7A03-A04C-92565735D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574" y="3168392"/>
              <a:ext cx="2365710" cy="5618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BEA5210B-270F-B0D9-9442-F790D7529979}"/>
                </a:ext>
              </a:extLst>
            </p:cNvPr>
            <p:cNvSpPr/>
            <p:nvPr/>
          </p:nvSpPr>
          <p:spPr>
            <a:xfrm>
              <a:off x="5564245" y="1263277"/>
              <a:ext cx="2212848" cy="1432187"/>
            </a:xfrm>
            <a:prstGeom prst="rect">
              <a:avLst/>
            </a:prstGeom>
            <a:solidFill>
              <a:srgbClr val="EFF0F1"/>
            </a:solidFill>
            <a:ln w="25400">
              <a:solidFill>
                <a:srgbClr val="477A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77A42"/>
                  </a:solidFill>
                  <a:effectLst/>
                  <a:uLnTx/>
                  <a:uFillTx/>
                  <a:latin typeface="Bitter"/>
                  <a:cs typeface="Arial" panose="020B0604020202020204" pitchFamily="34" charset="0"/>
                </a:rPr>
                <a:t>Advisor Personal Network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srgbClr val="477A42"/>
                </a:solidFill>
                <a:effectLst/>
                <a:uLnTx/>
                <a:uFillTx/>
                <a:latin typeface="Bitter"/>
                <a:cs typeface="Arial" panose="020B0604020202020204" pitchFamily="34" charset="0"/>
              </a:endParaRPr>
            </a:p>
            <a:p>
              <a:pPr marR="0" lvl="0" indent="0" algn="ctr" fontAlgn="auto">
                <a:lnSpc>
                  <a:spcPct val="100000"/>
                </a:lnSpc>
                <a:spcBef>
                  <a:spcPts val="0"/>
                </a:spcBef>
                <a:spcAft>
                  <a:spcPts val="0"/>
                </a:spcAft>
                <a:buClrTx/>
                <a:buSzTx/>
                <a:buFontTx/>
                <a:buNone/>
                <a:tabLst/>
                <a:defRPr/>
              </a:pPr>
              <a:r>
                <a:rPr lang="en-US" sz="1100" i="1" dirty="0">
                  <a:solidFill>
                    <a:srgbClr val="477A42"/>
                  </a:solidFill>
                  <a:latin typeface="Helvetica" panose="020B0604020202020204" pitchFamily="34" charset="0"/>
                  <a:cs typeface="Helvetica" panose="020B0604020202020204" pitchFamily="34" charset="0"/>
                </a:rPr>
                <a:t>COIs and niche end markets cultivated by each of Sequoia’s advisors</a:t>
              </a:r>
            </a:p>
            <a:p>
              <a:pPr algn="ctr"/>
              <a:endParaRPr lang="en-US" sz="1300" dirty="0">
                <a:solidFill>
                  <a:srgbClr val="477A42"/>
                </a:solidFill>
                <a:latin typeface="Bitter"/>
                <a:cs typeface="Arial" panose="020B0604020202020204" pitchFamily="34" charset="0"/>
              </a:endParaRPr>
            </a:p>
          </p:txBody>
        </p:sp>
        <p:sp>
          <p:nvSpPr>
            <p:cNvPr id="29" name="Rectangle 28">
              <a:extLst>
                <a:ext uri="{FF2B5EF4-FFF2-40B4-BE49-F238E27FC236}">
                  <a16:creationId xmlns:a16="http://schemas.microsoft.com/office/drawing/2014/main" id="{6CBD618E-378B-E9EC-99CD-89349169294E}"/>
                </a:ext>
              </a:extLst>
            </p:cNvPr>
            <p:cNvSpPr/>
            <p:nvPr/>
          </p:nvSpPr>
          <p:spPr>
            <a:xfrm>
              <a:off x="7160381" y="2953861"/>
              <a:ext cx="2212848" cy="1432187"/>
            </a:xfrm>
            <a:prstGeom prst="rect">
              <a:avLst/>
            </a:prstGeom>
            <a:solidFill>
              <a:srgbClr val="EFF0F1"/>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accent1">
                      <a:lumMod val="50000"/>
                    </a:schemeClr>
                  </a:solidFill>
                  <a:latin typeface="Bitter"/>
                  <a:cs typeface="Arial" panose="020B0604020202020204" pitchFamily="34" charset="0"/>
                </a:rPr>
                <a:t>Fidelity Wealth Advisory Solutions</a:t>
              </a:r>
              <a:endParaRPr kumimoji="0" lang="en-US" sz="1400" b="1" i="0" u="none" strike="noStrike" kern="1200" cap="none" spc="0" normalizeH="0" baseline="0" noProof="0" dirty="0">
                <a:ln>
                  <a:noFill/>
                </a:ln>
                <a:solidFill>
                  <a:schemeClr val="accent1">
                    <a:lumMod val="50000"/>
                  </a:schemeClr>
                </a:solidFill>
                <a:effectLst/>
                <a:uLnTx/>
                <a:uFillTx/>
                <a:latin typeface="Bitter"/>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schemeClr val="accent1">
                    <a:lumMod val="50000"/>
                  </a:schemeClr>
                </a:solidFill>
                <a:effectLst/>
                <a:uLnTx/>
                <a:uFillTx/>
                <a:latin typeface="Bitter"/>
                <a:cs typeface="Arial" panose="020B0604020202020204" pitchFamily="34" charset="0"/>
              </a:endParaRPr>
            </a:p>
            <a:p>
              <a:pPr algn="ctr" defTabSz="457200">
                <a:defRPr/>
              </a:pPr>
              <a:r>
                <a:rPr lang="en-US" sz="1100" i="1" dirty="0">
                  <a:solidFill>
                    <a:schemeClr val="accent1">
                      <a:lumMod val="50000"/>
                    </a:schemeClr>
                  </a:solidFill>
                  <a:latin typeface="Helvetica" panose="020B0604020202020204" pitchFamily="34" charset="0"/>
                  <a:cs typeface="Helvetica" panose="020B0604020202020204" pitchFamily="34" charset="0"/>
                </a:rPr>
                <a:t>Joined in 2019 and have been ramping across the full Sequoia platform</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chemeClr val="accent1">
                    <a:lumMod val="50000"/>
                  </a:schemeClr>
                </a:solidFill>
                <a:effectLst/>
                <a:uLnTx/>
                <a:uFillTx/>
                <a:latin typeface="Bitter"/>
                <a:cs typeface="Arial" panose="020B0604020202020204" pitchFamily="34" charset="0"/>
              </a:endParaRPr>
            </a:p>
          </p:txBody>
        </p:sp>
        <p:sp>
          <p:nvSpPr>
            <p:cNvPr id="30" name="Rectangle 29">
              <a:extLst>
                <a:ext uri="{FF2B5EF4-FFF2-40B4-BE49-F238E27FC236}">
                  <a16:creationId xmlns:a16="http://schemas.microsoft.com/office/drawing/2014/main" id="{68C5D560-8CEC-1F9E-2D62-AD806E42E10A}"/>
                </a:ext>
              </a:extLst>
            </p:cNvPr>
            <p:cNvSpPr/>
            <p:nvPr/>
          </p:nvSpPr>
          <p:spPr>
            <a:xfrm>
              <a:off x="5564245" y="4644445"/>
              <a:ext cx="2212848" cy="1432187"/>
            </a:xfrm>
            <a:prstGeom prst="rect">
              <a:avLst/>
            </a:prstGeom>
            <a:solidFill>
              <a:srgbClr val="EFF0F1"/>
            </a:solidFill>
            <a:ln w="25400">
              <a:solidFill>
                <a:srgbClr val="477A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77A42"/>
                  </a:solidFill>
                  <a:effectLst/>
                  <a:uLnTx/>
                  <a:uFillTx/>
                  <a:latin typeface="Bitter"/>
                  <a:cs typeface="Arial" panose="020B0604020202020204" pitchFamily="34" charset="0"/>
                </a:rPr>
                <a:t>Digital Marketing (Website/ online / SEO / Zoe)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srgbClr val="477A42"/>
                </a:solidFill>
                <a:effectLst/>
                <a:uLnTx/>
                <a:uFillTx/>
                <a:latin typeface="Bitter"/>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477A42"/>
                  </a:solidFill>
                  <a:effectLst/>
                  <a:uLnTx/>
                  <a:uFillTx/>
                  <a:latin typeface="Helvetica" panose="020B0604020202020204" pitchFamily="34" charset="0"/>
                  <a:cs typeface="Helvetica" panose="020B0604020202020204" pitchFamily="34" charset="0"/>
                </a:rPr>
                <a:t>Recent investment in digital marketing drives strong lead generation</a:t>
              </a:r>
              <a:endParaRPr kumimoji="0" lang="en-US" sz="1200" b="0" i="0" u="none" strike="noStrike" kern="1200" cap="none" spc="0" normalizeH="0" baseline="0" noProof="0" dirty="0">
                <a:ln>
                  <a:noFill/>
                </a:ln>
                <a:solidFill>
                  <a:srgbClr val="477A42"/>
                </a:solidFill>
                <a:effectLst/>
                <a:uLnTx/>
                <a:uFillTx/>
                <a:latin typeface="Helvetica" panose="020B0604020202020204" pitchFamily="34" charset="0"/>
                <a:cs typeface="Helvetica" panose="020B0604020202020204" pitchFamily="34" charset="0"/>
              </a:endParaRPr>
            </a:p>
          </p:txBody>
        </p:sp>
        <p:sp>
          <p:nvSpPr>
            <p:cNvPr id="31" name="Rectangle 30">
              <a:extLst>
                <a:ext uri="{FF2B5EF4-FFF2-40B4-BE49-F238E27FC236}">
                  <a16:creationId xmlns:a16="http://schemas.microsoft.com/office/drawing/2014/main" id="{16C3B7D5-575E-7815-8935-EB4D3517B3F1}"/>
                </a:ext>
              </a:extLst>
            </p:cNvPr>
            <p:cNvSpPr/>
            <p:nvPr/>
          </p:nvSpPr>
          <p:spPr>
            <a:xfrm>
              <a:off x="2749925" y="4644445"/>
              <a:ext cx="2212848" cy="1432187"/>
            </a:xfrm>
            <a:prstGeom prst="rect">
              <a:avLst/>
            </a:prstGeom>
            <a:solidFill>
              <a:srgbClr val="EFF0F1"/>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lumMod val="50000"/>
                    </a:schemeClr>
                  </a:solidFill>
                  <a:effectLst/>
                  <a:uLnTx/>
                  <a:uFillTx/>
                  <a:latin typeface="Bitter"/>
                  <a:cs typeface="Arial" panose="020B0604020202020204" pitchFamily="34" charset="0"/>
                </a:rPr>
                <a:t>Cohen &amp; Co.</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schemeClr val="accent1">
                    <a:lumMod val="50000"/>
                  </a:schemeClr>
                </a:solidFill>
                <a:effectLst/>
                <a:uLnTx/>
                <a:uFillTx/>
                <a:latin typeface="Bitter"/>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accent1">
                      <a:lumMod val="50000"/>
                    </a:schemeClr>
                  </a:solidFill>
                  <a:effectLst/>
                  <a:uLnTx/>
                  <a:uFillTx/>
                  <a:latin typeface="Helvetica" panose="020B0604020202020204" pitchFamily="34" charset="0"/>
                  <a:cs typeface="Helvetica" panose="020B0604020202020204" pitchFamily="34" charset="0"/>
                </a:rPr>
                <a:t>Top 100 CPA firm where SFG has a 20+ year </a:t>
              </a:r>
              <a:r>
                <a:rPr kumimoji="0" lang="en-US" sz="1200" b="0" i="1" u="none" strike="noStrike" kern="1200" cap="none" spc="0" normalizeH="0" baseline="0" noProof="0" dirty="0">
                  <a:ln>
                    <a:noFill/>
                  </a:ln>
                  <a:solidFill>
                    <a:schemeClr val="accent1">
                      <a:lumMod val="50000"/>
                    </a:schemeClr>
                  </a:solidFill>
                  <a:effectLst/>
                  <a:uLnTx/>
                  <a:uFillTx/>
                  <a:latin typeface="Helvetica" panose="020B0604020202020204" pitchFamily="34" charset="0"/>
                  <a:cs typeface="Helvetica" panose="020B0604020202020204" pitchFamily="34" charset="0"/>
                </a:rPr>
                <a:t>relationship; bridges tax advice with wealth management </a:t>
              </a:r>
              <a:endParaRPr kumimoji="0" lang="en-US" sz="1100" b="0" i="1" u="none" strike="noStrike" kern="1200" cap="none" spc="0" normalizeH="0" baseline="0" noProof="0" dirty="0">
                <a:ln>
                  <a:noFill/>
                </a:ln>
                <a:solidFill>
                  <a:schemeClr val="accent1">
                    <a:lumMod val="50000"/>
                  </a:schemeClr>
                </a:solidFill>
                <a:effectLst/>
                <a:uLnTx/>
                <a:uFillTx/>
                <a:latin typeface="Helvetica" panose="020B0604020202020204" pitchFamily="34" charset="0"/>
                <a:cs typeface="Helvetica" panose="020B0604020202020204" pitchFamily="34" charset="0"/>
              </a:endParaRPr>
            </a:p>
          </p:txBody>
        </p:sp>
        <p:sp>
          <p:nvSpPr>
            <p:cNvPr id="32" name="Rectangle 31">
              <a:extLst>
                <a:ext uri="{FF2B5EF4-FFF2-40B4-BE49-F238E27FC236}">
                  <a16:creationId xmlns:a16="http://schemas.microsoft.com/office/drawing/2014/main" id="{671D5EA8-0D9D-BDD6-A2CC-E40DC4DC9C61}"/>
                </a:ext>
              </a:extLst>
            </p:cNvPr>
            <p:cNvSpPr/>
            <p:nvPr/>
          </p:nvSpPr>
          <p:spPr>
            <a:xfrm>
              <a:off x="1143629" y="2949501"/>
              <a:ext cx="2212848" cy="1432187"/>
            </a:xfrm>
            <a:prstGeom prst="rect">
              <a:avLst/>
            </a:prstGeom>
            <a:solidFill>
              <a:srgbClr val="EFF0F1"/>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lumMod val="50000"/>
                    </a:schemeClr>
                  </a:solidFill>
                  <a:effectLst/>
                  <a:uLnTx/>
                  <a:uFillTx/>
                  <a:latin typeface="Bitter"/>
                  <a:cs typeface="Arial" panose="020B0604020202020204" pitchFamily="34" charset="0"/>
                </a:rPr>
                <a:t>Schwab Advisor Network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schemeClr val="accent1">
                    <a:lumMod val="50000"/>
                  </a:schemeClr>
                </a:solidFill>
                <a:effectLst/>
                <a:uLnTx/>
                <a:uFillTx/>
                <a:latin typeface="Bitter"/>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accent1">
                      <a:lumMod val="50000"/>
                    </a:schemeClr>
                  </a:solidFill>
                  <a:effectLst/>
                  <a:uLnTx/>
                  <a:uFillTx/>
                  <a:latin typeface="Helvetica" panose="020B0604020202020204" pitchFamily="34" charset="0"/>
                  <a:cs typeface="Helvetica" panose="020B0604020202020204" pitchFamily="34" charset="0"/>
                </a:rPr>
                <a:t>Joined in 2010; consistent source of pre-qualified client referrals via SAN network</a:t>
              </a:r>
              <a:endParaRPr lang="en-US" sz="1200" dirty="0">
                <a:solidFill>
                  <a:schemeClr val="accent1">
                    <a:lumMod val="50000"/>
                  </a:schemeClr>
                </a:solidFill>
                <a:latin typeface="Helvetica" panose="020B0604020202020204" pitchFamily="34" charset="0"/>
                <a:cs typeface="Helvetica" panose="020B0604020202020204" pitchFamily="34" charset="0"/>
              </a:endParaRPr>
            </a:p>
          </p:txBody>
        </p:sp>
        <p:sp>
          <p:nvSpPr>
            <p:cNvPr id="33" name="Title 1">
              <a:extLst>
                <a:ext uri="{FF2B5EF4-FFF2-40B4-BE49-F238E27FC236}">
                  <a16:creationId xmlns:a16="http://schemas.microsoft.com/office/drawing/2014/main" id="{8C1DEF46-5E15-92C4-DD50-C89039947EE5}"/>
                </a:ext>
              </a:extLst>
            </p:cNvPr>
            <p:cNvSpPr txBox="1">
              <a:spLocks/>
            </p:cNvSpPr>
            <p:nvPr/>
          </p:nvSpPr>
          <p:spPr>
            <a:xfrm>
              <a:off x="3595884" y="3636496"/>
              <a:ext cx="3325091" cy="646833"/>
            </a:xfrm>
            <a:prstGeom prst="rect">
              <a:avLst/>
            </a:prstGeom>
            <a:noFill/>
          </p:spPr>
          <p:txBody>
            <a:bodyPr vert="horz" lIns="0" tIns="0" rIns="0" bIns="0" rtlCol="0" anchor="ctr">
              <a:noAutofit/>
            </a:bodyPr>
            <a:lstStyle>
              <a:lvl1pPr algn="ctr" defTabSz="914400" rtl="0" eaLnBrk="1" latinLnBrk="0" hangingPunct="1">
                <a:lnSpc>
                  <a:spcPct val="90000"/>
                </a:lnSpc>
                <a:spcBef>
                  <a:spcPct val="0"/>
                </a:spcBef>
                <a:buNone/>
                <a:defRPr sz="3200" b="1" kern="1200">
                  <a:solidFill>
                    <a:schemeClr val="tx1">
                      <a:lumMod val="65000"/>
                      <a:lumOff val="35000"/>
                    </a:schemeClr>
                  </a:solidFill>
                  <a:latin typeface="HelveticaNeueLT Std" panose="020B0604020202020204" pitchFamily="34" charset="0"/>
                  <a:ea typeface="+mj-ea"/>
                  <a:cs typeface="+mj-cs"/>
                </a:defRPr>
              </a:lvl1pPr>
            </a:lstStyle>
            <a:p>
              <a:r>
                <a:rPr lang="en-US" sz="1600" dirty="0">
                  <a:solidFill>
                    <a:schemeClr val="tx1"/>
                  </a:solidFill>
                  <a:latin typeface="Bitter"/>
                  <a:cs typeface="Arial" panose="020B0604020202020204" pitchFamily="34" charset="0"/>
                </a:rPr>
                <a:t>Diversified Distribution Channels</a:t>
              </a:r>
            </a:p>
          </p:txBody>
        </p:sp>
        <p:sp>
          <p:nvSpPr>
            <p:cNvPr id="34" name="Rectangle 33">
              <a:extLst>
                <a:ext uri="{FF2B5EF4-FFF2-40B4-BE49-F238E27FC236}">
                  <a16:creationId xmlns:a16="http://schemas.microsoft.com/office/drawing/2014/main" id="{EFC1C871-BD4C-D60B-C433-DE6F14D8B347}"/>
                </a:ext>
              </a:extLst>
            </p:cNvPr>
            <p:cNvSpPr/>
            <p:nvPr/>
          </p:nvSpPr>
          <p:spPr>
            <a:xfrm>
              <a:off x="1166563" y="1242088"/>
              <a:ext cx="1095818" cy="257591"/>
            </a:xfrm>
            <a:prstGeom prst="rect">
              <a:avLst/>
            </a:prstGeom>
            <a:solidFill>
              <a:srgbClr val="203864">
                <a:alpha val="10196"/>
              </a:srgb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1">
                      <a:lumMod val="50000"/>
                    </a:schemeClr>
                  </a:solidFill>
                  <a:effectLst/>
                  <a:uLnTx/>
                  <a:uFillTx/>
                  <a:latin typeface="Bitter"/>
                  <a:cs typeface="Arial" panose="020B0604020202020204" pitchFamily="34" charset="0"/>
                </a:rPr>
                <a:t>B2B Partnership</a:t>
              </a:r>
              <a:endParaRPr lang="en-US" sz="900" dirty="0">
                <a:solidFill>
                  <a:schemeClr val="accent1">
                    <a:lumMod val="50000"/>
                  </a:schemeClr>
                </a:solidFill>
                <a:latin typeface="Bitter"/>
                <a:cs typeface="Arial" panose="020B0604020202020204" pitchFamily="34" charset="0"/>
              </a:endParaRPr>
            </a:p>
          </p:txBody>
        </p:sp>
        <p:sp>
          <p:nvSpPr>
            <p:cNvPr id="35" name="Rectangle 34">
              <a:extLst>
                <a:ext uri="{FF2B5EF4-FFF2-40B4-BE49-F238E27FC236}">
                  <a16:creationId xmlns:a16="http://schemas.microsoft.com/office/drawing/2014/main" id="{C55E38C2-BAE2-4CA5-8B4C-E98BB8406A81}"/>
                </a:ext>
              </a:extLst>
            </p:cNvPr>
            <p:cNvSpPr/>
            <p:nvPr/>
          </p:nvSpPr>
          <p:spPr>
            <a:xfrm>
              <a:off x="1166563" y="1568666"/>
              <a:ext cx="1095818" cy="257591"/>
            </a:xfrm>
            <a:prstGeom prst="rect">
              <a:avLst/>
            </a:prstGeom>
            <a:solidFill>
              <a:srgbClr val="477A42">
                <a:alpha val="10196"/>
              </a:srgbClr>
            </a:solidFill>
            <a:ln w="25400">
              <a:solidFill>
                <a:srgbClr val="477A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77A42"/>
                  </a:solidFill>
                  <a:effectLst/>
                  <a:uLnTx/>
                  <a:uFillTx/>
                  <a:latin typeface="Bitter"/>
                  <a:cs typeface="Arial" panose="020B0604020202020204" pitchFamily="34" charset="0"/>
                </a:rPr>
                <a:t>Direct Source</a:t>
              </a:r>
              <a:endParaRPr lang="en-US" sz="900" dirty="0">
                <a:solidFill>
                  <a:srgbClr val="477A42"/>
                </a:solidFill>
                <a:latin typeface="Bitter"/>
                <a:cs typeface="Arial" panose="020B0604020202020204" pitchFamily="34" charset="0"/>
              </a:endParaRPr>
            </a:p>
          </p:txBody>
        </p:sp>
      </p:grpSp>
      <p:sp>
        <p:nvSpPr>
          <p:cNvPr id="37" name="Rectangle: Rounded Corners 36">
            <a:extLst>
              <a:ext uri="{FF2B5EF4-FFF2-40B4-BE49-F238E27FC236}">
                <a16:creationId xmlns:a16="http://schemas.microsoft.com/office/drawing/2014/main" id="{503E9CAE-EF19-BB53-B3AB-ED05A0B2C2B6}"/>
              </a:ext>
            </a:extLst>
          </p:cNvPr>
          <p:cNvSpPr/>
          <p:nvPr/>
        </p:nvSpPr>
        <p:spPr>
          <a:xfrm>
            <a:off x="2183333" y="6246586"/>
            <a:ext cx="8542872" cy="526276"/>
          </a:xfrm>
          <a:prstGeom prst="roundRect">
            <a:avLst/>
          </a:prstGeom>
          <a:solidFill>
            <a:srgbClr val="49475B"/>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Bitter"/>
              </a:rPr>
              <a:t>Sequoia’s multi-channel client acquisition strategy , supported by its unique B2B partner relationships, propels an advisor’s ability to grow their book</a:t>
            </a:r>
          </a:p>
        </p:txBody>
      </p:sp>
      <p:cxnSp>
        <p:nvCxnSpPr>
          <p:cNvPr id="21" name="Straight Connector 20">
            <a:extLst>
              <a:ext uri="{FF2B5EF4-FFF2-40B4-BE49-F238E27FC236}">
                <a16:creationId xmlns:a16="http://schemas.microsoft.com/office/drawing/2014/main" id="{D4B7913B-B024-4D22-AC97-6AED9E467DD3}"/>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0E0128A-82C5-40CF-9377-84E79773E680}"/>
              </a:ext>
            </a:extLst>
          </p:cNvPr>
          <p:cNvSpPr>
            <a:spLocks noGrp="1"/>
          </p:cNvSpPr>
          <p:nvPr>
            <p:ph type="sldNum" sz="quarter" idx="4"/>
          </p:nvPr>
        </p:nvSpPr>
        <p:spPr/>
        <p:txBody>
          <a:bodyPr/>
          <a:lstStyle/>
          <a:p>
            <a:fld id="{CE503083-4DA8-4E12-AF1C-AE6E142C82B7}" type="slidenum">
              <a:rPr lang="en-US" smtClean="0"/>
              <a:pPr/>
              <a:t>16</a:t>
            </a:fld>
            <a:endParaRPr lang="en-US" dirty="0"/>
          </a:p>
        </p:txBody>
      </p:sp>
    </p:spTree>
    <p:extLst>
      <p:ext uri="{BB962C8B-B14F-4D97-AF65-F5344CB8AC3E}">
        <p14:creationId xmlns:p14="http://schemas.microsoft.com/office/powerpoint/2010/main" val="232464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CLIENT SEGMENTATION – SEQUOIA</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pic>
        <p:nvPicPr>
          <p:cNvPr id="8" name="Picture 2" descr="Sequoia Financial Group">
            <a:extLst>
              <a:ext uri="{FF2B5EF4-FFF2-40B4-BE49-F238E27FC236}">
                <a16:creationId xmlns:a16="http://schemas.microsoft.com/office/drawing/2014/main" id="{A737490A-F1C3-4726-9F73-3B1EE25F8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269" y="1246358"/>
            <a:ext cx="2523003" cy="6397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17D412B9-AED3-0EA2-F77D-0253E9FD302C}"/>
              </a:ext>
            </a:extLst>
          </p:cNvPr>
          <p:cNvSpPr/>
          <p:nvPr/>
        </p:nvSpPr>
        <p:spPr>
          <a:xfrm>
            <a:off x="1401518" y="2130303"/>
            <a:ext cx="2569383" cy="914400"/>
          </a:xfrm>
          <a:prstGeom prst="round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9475B"/>
                </a:solidFill>
                <a:effectLst/>
                <a:uLnTx/>
                <a:uFillTx/>
                <a:latin typeface="Bitter"/>
                <a:cs typeface="Helvetica" panose="020B0604020202020204" pitchFamily="34" charset="0"/>
              </a:rPr>
              <a:t>Financial Advisory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E7E6E6">
                    <a:lumMod val="50000"/>
                  </a:srgbClr>
                </a:solidFill>
                <a:effectLst/>
                <a:uLnTx/>
                <a:uFillTx/>
                <a:latin typeface="Bitter"/>
                <a:cs typeface="Helvetica" panose="020B0604020202020204" pitchFamily="34" charset="0"/>
              </a:rPr>
              <a:t>&lt;$2M Net Worth</a:t>
            </a:r>
          </a:p>
        </p:txBody>
      </p:sp>
      <p:sp>
        <p:nvSpPr>
          <p:cNvPr id="11" name="Rectangle: Rounded Corners 10">
            <a:extLst>
              <a:ext uri="{FF2B5EF4-FFF2-40B4-BE49-F238E27FC236}">
                <a16:creationId xmlns:a16="http://schemas.microsoft.com/office/drawing/2014/main" id="{F2900AD9-99DE-743D-489A-44B43C954914}"/>
              </a:ext>
            </a:extLst>
          </p:cNvPr>
          <p:cNvSpPr/>
          <p:nvPr/>
        </p:nvSpPr>
        <p:spPr>
          <a:xfrm>
            <a:off x="5170076" y="2150280"/>
            <a:ext cx="2569383" cy="914400"/>
          </a:xfrm>
          <a:prstGeom prst="round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9475B"/>
                </a:solidFill>
                <a:effectLst/>
                <a:uLnTx/>
                <a:uFillTx/>
                <a:latin typeface="Bitter"/>
                <a:cs typeface="Helvetica" panose="020B0604020202020204" pitchFamily="34" charset="0"/>
              </a:rPr>
              <a:t>Private Client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E7E6E6">
                    <a:lumMod val="50000"/>
                  </a:srgbClr>
                </a:solidFill>
                <a:effectLst/>
                <a:uLnTx/>
                <a:uFillTx/>
                <a:latin typeface="Bitter"/>
                <a:cs typeface="Helvetica" panose="020B0604020202020204" pitchFamily="34" charset="0"/>
              </a:rPr>
              <a:t>$2-5M Net Worth</a:t>
            </a:r>
          </a:p>
        </p:txBody>
      </p:sp>
      <p:sp>
        <p:nvSpPr>
          <p:cNvPr id="12" name="Rectangle: Rounded Corners 11">
            <a:extLst>
              <a:ext uri="{FF2B5EF4-FFF2-40B4-BE49-F238E27FC236}">
                <a16:creationId xmlns:a16="http://schemas.microsoft.com/office/drawing/2014/main" id="{36743430-695D-884D-ADA4-8DCDD615C936}"/>
              </a:ext>
            </a:extLst>
          </p:cNvPr>
          <p:cNvSpPr/>
          <p:nvPr/>
        </p:nvSpPr>
        <p:spPr>
          <a:xfrm>
            <a:off x="8855410" y="2130303"/>
            <a:ext cx="2569383" cy="914400"/>
          </a:xfrm>
          <a:prstGeom prst="round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E7E6E6">
                  <a:lumMod val="50000"/>
                </a:srgbClr>
              </a:solidFill>
              <a:effectLst/>
              <a:uLnTx/>
              <a:uFillTx/>
              <a:latin typeface="Bitter"/>
              <a:cs typeface="Helvetica" panose="020B0604020202020204" pitchFamily="34" charset="0"/>
            </a:endParaRPr>
          </a:p>
        </p:txBody>
      </p:sp>
      <p:cxnSp>
        <p:nvCxnSpPr>
          <p:cNvPr id="14" name="Connector: Elbow 13">
            <a:extLst>
              <a:ext uri="{FF2B5EF4-FFF2-40B4-BE49-F238E27FC236}">
                <a16:creationId xmlns:a16="http://schemas.microsoft.com/office/drawing/2014/main" id="{ED4E70A7-A1B6-D736-22B7-9B2ECD96D30B}"/>
              </a:ext>
            </a:extLst>
          </p:cNvPr>
          <p:cNvCxnSpPr>
            <a:cxnSpLocks/>
            <a:stCxn id="10" idx="0"/>
            <a:endCxn id="8" idx="2"/>
          </p:cNvCxnSpPr>
          <p:nvPr/>
        </p:nvCxnSpPr>
        <p:spPr>
          <a:xfrm rot="5400000" flipH="1" flipV="1">
            <a:off x="4448392" y="123925"/>
            <a:ext cx="244196" cy="3768561"/>
          </a:xfrm>
          <a:prstGeom prst="bentConnector3">
            <a:avLst>
              <a:gd name="adj1" fmla="val 50000"/>
            </a:avLst>
          </a:prstGeom>
          <a:noFill/>
          <a:ln w="28575" cap="flat" cmpd="sng" algn="ctr">
            <a:solidFill>
              <a:srgbClr val="48A942"/>
            </a:solidFill>
            <a:prstDash val="solid"/>
            <a:miter lim="800000"/>
          </a:ln>
          <a:effectLst/>
        </p:spPr>
      </p:cxnSp>
      <p:cxnSp>
        <p:nvCxnSpPr>
          <p:cNvPr id="15" name="Connector: Elbow 14">
            <a:extLst>
              <a:ext uri="{FF2B5EF4-FFF2-40B4-BE49-F238E27FC236}">
                <a16:creationId xmlns:a16="http://schemas.microsoft.com/office/drawing/2014/main" id="{437F3A0E-69EA-CD3A-110A-2BD7DA8C0F4F}"/>
              </a:ext>
            </a:extLst>
          </p:cNvPr>
          <p:cNvCxnSpPr>
            <a:cxnSpLocks/>
            <a:stCxn id="11" idx="0"/>
            <a:endCxn id="8" idx="2"/>
          </p:cNvCxnSpPr>
          <p:nvPr/>
        </p:nvCxnSpPr>
        <p:spPr>
          <a:xfrm rot="5400000" flipH="1" flipV="1">
            <a:off x="6322683" y="2018193"/>
            <a:ext cx="264173" cy="3"/>
          </a:xfrm>
          <a:prstGeom prst="bentConnector3">
            <a:avLst>
              <a:gd name="adj1" fmla="val 50000"/>
            </a:avLst>
          </a:prstGeom>
          <a:noFill/>
          <a:ln w="28575" cap="flat" cmpd="sng" algn="ctr">
            <a:solidFill>
              <a:srgbClr val="48A942"/>
            </a:solidFill>
            <a:prstDash val="solid"/>
            <a:miter lim="800000"/>
          </a:ln>
          <a:effectLst/>
        </p:spPr>
      </p:cxnSp>
      <p:cxnSp>
        <p:nvCxnSpPr>
          <p:cNvPr id="16" name="Connector: Elbow 15">
            <a:extLst>
              <a:ext uri="{FF2B5EF4-FFF2-40B4-BE49-F238E27FC236}">
                <a16:creationId xmlns:a16="http://schemas.microsoft.com/office/drawing/2014/main" id="{0E84F22E-1C14-84C0-F673-22C5B15966EE}"/>
              </a:ext>
            </a:extLst>
          </p:cNvPr>
          <p:cNvCxnSpPr>
            <a:cxnSpLocks/>
            <a:stCxn id="12" idx="0"/>
            <a:endCxn id="8" idx="2"/>
          </p:cNvCxnSpPr>
          <p:nvPr/>
        </p:nvCxnSpPr>
        <p:spPr>
          <a:xfrm rot="16200000" flipV="1">
            <a:off x="8175339" y="165539"/>
            <a:ext cx="244196" cy="3685331"/>
          </a:xfrm>
          <a:prstGeom prst="bentConnector3">
            <a:avLst>
              <a:gd name="adj1" fmla="val 50000"/>
            </a:avLst>
          </a:prstGeom>
          <a:noFill/>
          <a:ln w="28575" cap="flat" cmpd="sng" algn="ctr">
            <a:solidFill>
              <a:srgbClr val="48A942"/>
            </a:solidFill>
            <a:prstDash val="solid"/>
            <a:miter lim="800000"/>
          </a:ln>
          <a:effectLst/>
        </p:spPr>
      </p:cxnSp>
      <p:sp>
        <p:nvSpPr>
          <p:cNvPr id="18" name="Rectangle: Rounded Corners 17">
            <a:extLst>
              <a:ext uri="{FF2B5EF4-FFF2-40B4-BE49-F238E27FC236}">
                <a16:creationId xmlns:a16="http://schemas.microsoft.com/office/drawing/2014/main" id="{BB14777D-7770-63BF-756C-E388D1E06761}"/>
              </a:ext>
            </a:extLst>
          </p:cNvPr>
          <p:cNvSpPr/>
          <p:nvPr/>
        </p:nvSpPr>
        <p:spPr>
          <a:xfrm>
            <a:off x="1359906" y="2942530"/>
            <a:ext cx="2569383" cy="2519503"/>
          </a:xfrm>
          <a:prstGeom prst="roundRect">
            <a:avLst/>
          </a:prstGeom>
          <a:solidFill>
            <a:srgbClr val="EFF0F1"/>
          </a:solidFill>
          <a:ln w="19050" cap="flat" cmpd="sng" algn="ctr">
            <a:solidFill>
              <a:srgbClr val="48A942"/>
            </a:solidFill>
            <a:prstDash val="solid"/>
            <a:miter lim="800000"/>
          </a:ln>
          <a:effectLst/>
        </p:spPr>
        <p:txBody>
          <a:bodyPr lIns="0" tIns="0" rIns="0" bIns="0" rtlCol="0" anchor="ctr"/>
          <a:lstStyle/>
          <a:p>
            <a:pPr marL="171450" marR="0" lvl="0" indent="-171450" algn="ctr" defTabSz="914400" rtl="0" eaLnBrk="1" fontAlgn="auto" latinLnBrk="0" hangingPunct="1">
              <a:lnSpc>
                <a:spcPct val="100000"/>
              </a:lnSpc>
              <a:spcBef>
                <a:spcPts val="60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Financial Independence</a:t>
            </a:r>
          </a:p>
          <a:p>
            <a:pPr marL="171450" marR="0" lvl="0" indent="-171450" algn="ctr" defTabSz="914400" rtl="0" eaLnBrk="1" fontAlgn="auto" latinLnBrk="0" hangingPunct="1">
              <a:lnSpc>
                <a:spcPct val="100000"/>
              </a:lnSpc>
              <a:spcBef>
                <a:spcPts val="60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Asset Management (Public)</a:t>
            </a:r>
          </a:p>
          <a:p>
            <a:pPr marL="171450" marR="0" lvl="0" indent="-171450" algn="ctr" defTabSz="914400" rtl="0" eaLnBrk="1" fontAlgn="auto" latinLnBrk="0" hangingPunct="1">
              <a:lnSpc>
                <a:spcPct val="100000"/>
              </a:lnSpc>
              <a:spcBef>
                <a:spcPts val="60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Insurance</a:t>
            </a:r>
          </a:p>
          <a:p>
            <a:pPr marL="171450" marR="0" lvl="0" indent="-171450" algn="ctr" defTabSz="914400" rtl="0" eaLnBrk="1" fontAlgn="auto" latinLnBrk="0" hangingPunct="1">
              <a:lnSpc>
                <a:spcPct val="100000"/>
              </a:lnSpc>
              <a:spcBef>
                <a:spcPts val="60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Income Distribution</a:t>
            </a:r>
          </a:p>
        </p:txBody>
      </p:sp>
      <p:sp>
        <p:nvSpPr>
          <p:cNvPr id="19" name="Rectangle: Rounded Corners 18">
            <a:extLst>
              <a:ext uri="{FF2B5EF4-FFF2-40B4-BE49-F238E27FC236}">
                <a16:creationId xmlns:a16="http://schemas.microsoft.com/office/drawing/2014/main" id="{046FD808-FE0A-F7CB-F830-D4145832668A}"/>
              </a:ext>
            </a:extLst>
          </p:cNvPr>
          <p:cNvSpPr/>
          <p:nvPr/>
        </p:nvSpPr>
        <p:spPr>
          <a:xfrm>
            <a:off x="5128464" y="2937963"/>
            <a:ext cx="2569383" cy="2519503"/>
          </a:xfrm>
          <a:prstGeom prst="roundRect">
            <a:avLst/>
          </a:prstGeom>
          <a:solidFill>
            <a:srgbClr val="EFF0F1"/>
          </a:solidFill>
          <a:ln w="19050" cap="flat" cmpd="sng" algn="ctr">
            <a:solidFill>
              <a:srgbClr val="48A942"/>
            </a:solidFill>
            <a:prstDash val="solid"/>
            <a:miter lim="800000"/>
          </a:ln>
          <a:effectLst/>
        </p:spPr>
        <p:txBody>
          <a:bodyPr lIns="0" tIns="0" rIns="0" bIns="0" rtlCol="0" anchor="ctr"/>
          <a:lstStyle/>
          <a:p>
            <a:pPr marL="171450" indent="-171450" algn="ctr">
              <a:spcBef>
                <a:spcPts val="600"/>
              </a:spcBef>
              <a:spcAft>
                <a:spcPts val="600"/>
              </a:spcAft>
              <a:buClr>
                <a:schemeClr val="tx2"/>
              </a:buClr>
              <a:buFont typeface="Helvetica" panose="020B0604020202020204" pitchFamily="34" charset="0"/>
              <a:buChar char="►"/>
              <a:defRPr/>
            </a:pPr>
            <a:r>
              <a:rPr lang="en-US" sz="1200" kern="0" dirty="0">
                <a:solidFill>
                  <a:prstClr val="black"/>
                </a:solidFill>
                <a:latin typeface="Helvetica" panose="020B0604020202020204" pitchFamily="34" charset="0"/>
                <a:cs typeface="Helvetica" panose="020B0604020202020204" pitchFamily="34" charset="0"/>
              </a:rPr>
              <a:t>Comprehensive Planning</a:t>
            </a:r>
          </a:p>
          <a:p>
            <a:pPr marL="171450" indent="-171450" algn="ctr">
              <a:spcBef>
                <a:spcPts val="600"/>
              </a:spcBef>
              <a:spcAft>
                <a:spcPts val="600"/>
              </a:spcAft>
              <a:buClr>
                <a:schemeClr val="tx2"/>
              </a:buClr>
              <a:buFont typeface="Helvetica" panose="020B0604020202020204" pitchFamily="34" charset="0"/>
              <a:buChar char="►"/>
              <a:defRPr/>
            </a:pPr>
            <a:r>
              <a:rPr lang="en-US" sz="1200" kern="0" dirty="0">
                <a:solidFill>
                  <a:prstClr val="black"/>
                </a:solidFill>
                <a:latin typeface="Helvetica" panose="020B0604020202020204" pitchFamily="34" charset="0"/>
                <a:cs typeface="Helvetica" panose="020B0604020202020204" pitchFamily="34" charset="0"/>
              </a:rPr>
              <a:t>Asset Management (Public)</a:t>
            </a:r>
          </a:p>
          <a:p>
            <a:pPr marL="171450" indent="-171450" algn="ctr">
              <a:spcBef>
                <a:spcPts val="600"/>
              </a:spcBef>
              <a:spcAft>
                <a:spcPts val="600"/>
              </a:spcAft>
              <a:buClr>
                <a:schemeClr val="tx2"/>
              </a:buClr>
              <a:buFont typeface="Helvetica" panose="020B0604020202020204" pitchFamily="34" charset="0"/>
              <a:buChar char="►"/>
              <a:defRPr/>
            </a:pPr>
            <a:r>
              <a:rPr lang="en-US" sz="1200" kern="0" dirty="0">
                <a:solidFill>
                  <a:prstClr val="black"/>
                </a:solidFill>
                <a:latin typeface="Helvetica" panose="020B0604020202020204" pitchFamily="34" charset="0"/>
                <a:cs typeface="Helvetica" panose="020B0604020202020204" pitchFamily="34" charset="0"/>
              </a:rPr>
              <a:t>Estate &amp; Gift Planning</a:t>
            </a:r>
          </a:p>
          <a:p>
            <a:pPr marL="171450" indent="-171450" algn="ctr">
              <a:spcBef>
                <a:spcPts val="600"/>
              </a:spcBef>
              <a:spcAft>
                <a:spcPts val="600"/>
              </a:spcAft>
              <a:buClr>
                <a:schemeClr val="tx2"/>
              </a:buClr>
              <a:buFont typeface="Helvetica" panose="020B0604020202020204" pitchFamily="34" charset="0"/>
              <a:buChar char="►"/>
              <a:defRPr/>
            </a:pPr>
            <a:r>
              <a:rPr lang="en-US" sz="1200" kern="0" dirty="0">
                <a:solidFill>
                  <a:prstClr val="black"/>
                </a:solidFill>
                <a:latin typeface="Helvetica" panose="020B0604020202020204" pitchFamily="34" charset="0"/>
                <a:cs typeface="Helvetica" panose="020B0604020202020204" pitchFamily="34" charset="0"/>
              </a:rPr>
              <a:t>Income Tax Planning</a:t>
            </a:r>
          </a:p>
        </p:txBody>
      </p:sp>
      <p:sp>
        <p:nvSpPr>
          <p:cNvPr id="20" name="Rectangle: Rounded Corners 19">
            <a:extLst>
              <a:ext uri="{FF2B5EF4-FFF2-40B4-BE49-F238E27FC236}">
                <a16:creationId xmlns:a16="http://schemas.microsoft.com/office/drawing/2014/main" id="{C6469EC1-B3BF-2FAC-8BB3-0F4E63A0EAEE}"/>
              </a:ext>
            </a:extLst>
          </p:cNvPr>
          <p:cNvSpPr/>
          <p:nvPr/>
        </p:nvSpPr>
        <p:spPr>
          <a:xfrm>
            <a:off x="8897022" y="2937962"/>
            <a:ext cx="2569383" cy="2519503"/>
          </a:xfrm>
          <a:prstGeom prst="roundRect">
            <a:avLst/>
          </a:prstGeom>
          <a:solidFill>
            <a:srgbClr val="EFF0F1"/>
          </a:solidFill>
          <a:ln w="19050" cap="flat" cmpd="sng" algn="ctr">
            <a:solidFill>
              <a:srgbClr val="48A942"/>
            </a:solidFill>
            <a:prstDash val="solid"/>
            <a:miter lim="800000"/>
          </a:ln>
          <a:effectLst/>
        </p:spPr>
        <p:txBody>
          <a:bodyPr lIns="0" tIns="0" rIns="0" bIns="0" rtlCol="0" anchor="ctr"/>
          <a:lstStyle/>
          <a:p>
            <a:pPr marL="171450" marR="0" lvl="0" indent="-171450" algn="ctr" fontAlgn="auto">
              <a:lnSpc>
                <a:spcPct val="100000"/>
              </a:lnSpc>
              <a:spcBef>
                <a:spcPts val="600"/>
              </a:spcBef>
              <a:spcAft>
                <a:spcPts val="600"/>
              </a:spcAft>
              <a:buClr>
                <a:schemeClr val="tx2"/>
              </a:buClr>
              <a:buSzTx/>
              <a:buFont typeface="Helvetica" panose="020B0604020202020204" pitchFamily="34" charset="0"/>
              <a:buChar char="►"/>
              <a:tabLst/>
              <a:defRPr/>
            </a:pPr>
            <a:r>
              <a:rPr lang="en-US" sz="1200" kern="0" dirty="0">
                <a:solidFill>
                  <a:prstClr val="black"/>
                </a:solidFill>
                <a:latin typeface="Helvetica" panose="020B0604020202020204" pitchFamily="34" charset="0"/>
                <a:cs typeface="Helvetica" panose="020B0604020202020204" pitchFamily="34" charset="0"/>
              </a:rPr>
              <a:t>Comprehensive Planning</a:t>
            </a:r>
          </a:p>
          <a:p>
            <a:pPr marL="171450" marR="0" lvl="0" indent="-171450" algn="ctr" fontAlgn="auto">
              <a:lnSpc>
                <a:spcPct val="100000"/>
              </a:lnSpc>
              <a:spcBef>
                <a:spcPts val="600"/>
              </a:spcBef>
              <a:spcAft>
                <a:spcPts val="600"/>
              </a:spcAft>
              <a:buClr>
                <a:schemeClr val="tx2"/>
              </a:buClr>
              <a:buSzTx/>
              <a:buFont typeface="Helvetica" panose="020B0604020202020204" pitchFamily="34" charset="0"/>
              <a:buChar char="►"/>
              <a:tabLst/>
              <a:defRPr/>
            </a:pPr>
            <a:r>
              <a:rPr lang="en-US" sz="1200" kern="0" dirty="0">
                <a:solidFill>
                  <a:prstClr val="black"/>
                </a:solidFill>
                <a:latin typeface="Helvetica" panose="020B0604020202020204" pitchFamily="34" charset="0"/>
                <a:cs typeface="Helvetica" panose="020B0604020202020204" pitchFamily="34" charset="0"/>
              </a:rPr>
              <a:t>Asset Management (Public &amp; Private)</a:t>
            </a:r>
          </a:p>
          <a:p>
            <a:pPr marL="171450" marR="0" lvl="0" indent="-171450" algn="ctr" fontAlgn="auto">
              <a:lnSpc>
                <a:spcPct val="100000"/>
              </a:lnSpc>
              <a:spcBef>
                <a:spcPts val="600"/>
              </a:spcBef>
              <a:spcAft>
                <a:spcPts val="600"/>
              </a:spcAft>
              <a:buClr>
                <a:schemeClr val="tx2"/>
              </a:buClr>
              <a:buSzTx/>
              <a:buFont typeface="Helvetica" panose="020B0604020202020204" pitchFamily="34" charset="0"/>
              <a:buChar char="►"/>
              <a:tabLst/>
              <a:defRPr/>
            </a:pPr>
            <a:r>
              <a:rPr lang="en-US" sz="1200" kern="0" dirty="0">
                <a:solidFill>
                  <a:prstClr val="black"/>
                </a:solidFill>
                <a:latin typeface="Helvetica" panose="020B0604020202020204" pitchFamily="34" charset="0"/>
                <a:cs typeface="Helvetica" panose="020B0604020202020204" pitchFamily="34" charset="0"/>
              </a:rPr>
              <a:t>Estate Planning &amp; Wealth Transfer Strategies</a:t>
            </a:r>
          </a:p>
          <a:p>
            <a:pPr marL="171450" marR="0" lvl="0" indent="-171450" algn="ctr" fontAlgn="auto">
              <a:lnSpc>
                <a:spcPct val="100000"/>
              </a:lnSpc>
              <a:spcBef>
                <a:spcPts val="600"/>
              </a:spcBef>
              <a:spcAft>
                <a:spcPts val="600"/>
              </a:spcAft>
              <a:buClr>
                <a:schemeClr val="tx2"/>
              </a:buClr>
              <a:buSzTx/>
              <a:buFont typeface="Helvetica" panose="020B0604020202020204" pitchFamily="34" charset="0"/>
              <a:buChar char="►"/>
              <a:tabLst/>
              <a:defRPr/>
            </a:pPr>
            <a:r>
              <a:rPr lang="en-US" sz="1200" kern="0" dirty="0">
                <a:solidFill>
                  <a:prstClr val="black"/>
                </a:solidFill>
                <a:latin typeface="Helvetica" panose="020B0604020202020204" pitchFamily="34" charset="0"/>
                <a:cs typeface="Helvetica" panose="020B0604020202020204" pitchFamily="34" charset="0"/>
              </a:rPr>
              <a:t>Income &amp; Estate Tax Planning</a:t>
            </a:r>
          </a:p>
        </p:txBody>
      </p:sp>
      <p:sp>
        <p:nvSpPr>
          <p:cNvPr id="24" name="Rectangle: Rounded Corners 23">
            <a:extLst>
              <a:ext uri="{FF2B5EF4-FFF2-40B4-BE49-F238E27FC236}">
                <a16:creationId xmlns:a16="http://schemas.microsoft.com/office/drawing/2014/main" id="{0C7D8C92-DD19-0DFD-1659-89C6F3F5418A}"/>
              </a:ext>
            </a:extLst>
          </p:cNvPr>
          <p:cNvSpPr/>
          <p:nvPr/>
        </p:nvSpPr>
        <p:spPr>
          <a:xfrm>
            <a:off x="1212714" y="5818854"/>
            <a:ext cx="10484111" cy="578904"/>
          </a:xfrm>
          <a:prstGeom prst="roundRect">
            <a:avLst/>
          </a:prstGeom>
          <a:solidFill>
            <a:srgbClr val="49475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white"/>
                </a:solidFill>
                <a:effectLst/>
                <a:uLnTx/>
                <a:uFillTx/>
                <a:latin typeface="Bitter"/>
                <a:cs typeface="Helvetica" panose="020B0604020202020204" pitchFamily="34" charset="0"/>
              </a:rPr>
              <a:t>Sequoia is focused on delivering consistent services across each client segment, creating advisor efficiencies and ensuring a well-tailored client experience</a:t>
            </a:r>
          </a:p>
        </p:txBody>
      </p:sp>
      <p:cxnSp>
        <p:nvCxnSpPr>
          <p:cNvPr id="25" name="Straight Connector 24">
            <a:extLst>
              <a:ext uri="{FF2B5EF4-FFF2-40B4-BE49-F238E27FC236}">
                <a16:creationId xmlns:a16="http://schemas.microsoft.com/office/drawing/2014/main" id="{4ADCDCC6-B811-AEB6-F22A-85F752B7BA7B}"/>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40FB20C0-6176-41B3-859E-1E1EF12E2A5A}"/>
              </a:ext>
            </a:extLst>
          </p:cNvPr>
          <p:cNvSpPr/>
          <p:nvPr/>
        </p:nvSpPr>
        <p:spPr>
          <a:xfrm>
            <a:off x="8813794" y="2119373"/>
            <a:ext cx="2569383" cy="914400"/>
          </a:xfrm>
          <a:prstGeom prst="round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9475B"/>
                </a:solidFill>
                <a:effectLst/>
                <a:uLnTx/>
                <a:uFillTx/>
                <a:latin typeface="Bitter"/>
                <a:cs typeface="Helvetica" panose="020B0604020202020204" pitchFamily="34" charset="0"/>
              </a:rPr>
              <a:t>Private Wealth</a:t>
            </a:r>
          </a:p>
          <a:p>
            <a:pPr algn="ctr">
              <a:defRPr/>
            </a:pPr>
            <a:r>
              <a:rPr lang="en-US" sz="2000" b="1" kern="0" dirty="0">
                <a:solidFill>
                  <a:srgbClr val="E7E6E6">
                    <a:lumMod val="50000"/>
                  </a:srgbClr>
                </a:solidFill>
                <a:latin typeface="Bitter"/>
                <a:cs typeface="Helvetica" panose="020B0604020202020204" pitchFamily="34" charset="0"/>
              </a:rPr>
              <a:t>$5-25M Net Worth</a:t>
            </a:r>
          </a:p>
        </p:txBody>
      </p:sp>
      <p:sp>
        <p:nvSpPr>
          <p:cNvPr id="4" name="Slide Number Placeholder 3">
            <a:extLst>
              <a:ext uri="{FF2B5EF4-FFF2-40B4-BE49-F238E27FC236}">
                <a16:creationId xmlns:a16="http://schemas.microsoft.com/office/drawing/2014/main" id="{EE143C5B-6258-4EC4-AB94-E0585C311F45}"/>
              </a:ext>
            </a:extLst>
          </p:cNvPr>
          <p:cNvSpPr>
            <a:spLocks noGrp="1"/>
          </p:cNvSpPr>
          <p:nvPr>
            <p:ph type="sldNum" sz="quarter" idx="4"/>
          </p:nvPr>
        </p:nvSpPr>
        <p:spPr/>
        <p:txBody>
          <a:bodyPr/>
          <a:lstStyle/>
          <a:p>
            <a:fld id="{CE503083-4DA8-4E12-AF1C-AE6E142C82B7}" type="slidenum">
              <a:rPr lang="en-US" smtClean="0"/>
              <a:pPr/>
              <a:t>17</a:t>
            </a:fld>
            <a:endParaRPr lang="en-US" dirty="0"/>
          </a:p>
        </p:txBody>
      </p:sp>
    </p:spTree>
    <p:extLst>
      <p:ext uri="{BB962C8B-B14F-4D97-AF65-F5344CB8AC3E}">
        <p14:creationId xmlns:p14="http://schemas.microsoft.com/office/powerpoint/2010/main" val="4100474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CLIENT SEGMENTATION – SEQUOIA FAMILY WEALTH</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pic>
        <p:nvPicPr>
          <p:cNvPr id="8" name="Picture 2" descr="Sequoia Financial Group">
            <a:extLst>
              <a:ext uri="{FF2B5EF4-FFF2-40B4-BE49-F238E27FC236}">
                <a16:creationId xmlns:a16="http://schemas.microsoft.com/office/drawing/2014/main" id="{A737490A-F1C3-4726-9F73-3B1EE25F8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269" y="1246358"/>
            <a:ext cx="2523003" cy="6397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17D412B9-AED3-0EA2-F77D-0253E9FD302C}"/>
              </a:ext>
            </a:extLst>
          </p:cNvPr>
          <p:cNvSpPr/>
          <p:nvPr/>
        </p:nvSpPr>
        <p:spPr>
          <a:xfrm>
            <a:off x="2504258" y="2132311"/>
            <a:ext cx="3059371" cy="914400"/>
          </a:xfrm>
          <a:prstGeom prst="round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srgbClr val="49475B"/>
                </a:solidFill>
                <a:latin typeface="Bitter"/>
                <a:cs typeface="Helvetica" panose="020B0604020202020204" pitchFamily="34" charset="0"/>
              </a:rPr>
              <a:t>Family</a:t>
            </a:r>
            <a:r>
              <a:rPr kumimoji="0" lang="en-US" sz="2000" b="1" i="0" u="none" strike="noStrike" kern="0" cap="none" spc="0" normalizeH="0" baseline="0" noProof="0" dirty="0">
                <a:ln>
                  <a:noFill/>
                </a:ln>
                <a:solidFill>
                  <a:srgbClr val="49475B"/>
                </a:solidFill>
                <a:effectLst/>
                <a:uLnTx/>
                <a:uFillTx/>
                <a:latin typeface="Bitter"/>
                <a:cs typeface="Helvetica" panose="020B0604020202020204" pitchFamily="34" charset="0"/>
              </a:rPr>
              <a:t> Wealth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E7E6E6">
                    <a:lumMod val="50000"/>
                  </a:srgbClr>
                </a:solidFill>
                <a:effectLst/>
                <a:uLnTx/>
                <a:uFillTx/>
                <a:latin typeface="Bitter"/>
                <a:cs typeface="Helvetica" panose="020B0604020202020204" pitchFamily="34" charset="0"/>
              </a:rPr>
              <a:t>$25M-100M Net Worth</a:t>
            </a:r>
          </a:p>
        </p:txBody>
      </p:sp>
      <p:sp>
        <p:nvSpPr>
          <p:cNvPr id="12" name="Rectangle: Rounded Corners 11">
            <a:extLst>
              <a:ext uri="{FF2B5EF4-FFF2-40B4-BE49-F238E27FC236}">
                <a16:creationId xmlns:a16="http://schemas.microsoft.com/office/drawing/2014/main" id="{36743430-695D-884D-ADA4-8DCDD615C936}"/>
              </a:ext>
            </a:extLst>
          </p:cNvPr>
          <p:cNvSpPr/>
          <p:nvPr/>
        </p:nvSpPr>
        <p:spPr>
          <a:xfrm>
            <a:off x="7315218" y="2138576"/>
            <a:ext cx="2569383" cy="914400"/>
          </a:xfrm>
          <a:prstGeom prst="round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49475B"/>
                </a:solidFill>
                <a:effectLst/>
                <a:uLnTx/>
                <a:uFillTx/>
                <a:latin typeface="Bitter"/>
                <a:cs typeface="Helvetica" panose="020B0604020202020204" pitchFamily="34" charset="0"/>
              </a:rPr>
              <a:t>Family Office</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srgbClr val="E7E6E6">
                    <a:lumMod val="50000"/>
                  </a:srgbClr>
                </a:solidFill>
                <a:latin typeface="Bitter"/>
                <a:cs typeface="Helvetica" panose="020B0604020202020204" pitchFamily="34" charset="0"/>
              </a:rPr>
              <a:t>&gt;</a:t>
            </a:r>
            <a:r>
              <a:rPr kumimoji="0" lang="en-US" sz="2000" b="1" i="0" u="none" strike="noStrike" kern="0" cap="none" spc="0" normalizeH="0" baseline="0" noProof="0" dirty="0">
                <a:ln>
                  <a:noFill/>
                </a:ln>
                <a:solidFill>
                  <a:srgbClr val="E7E6E6">
                    <a:lumMod val="50000"/>
                  </a:srgbClr>
                </a:solidFill>
                <a:effectLst/>
                <a:uLnTx/>
                <a:uFillTx/>
                <a:latin typeface="Bitter"/>
                <a:cs typeface="Helvetica" panose="020B0604020202020204" pitchFamily="34" charset="0"/>
              </a:rPr>
              <a:t>$100M Net Worth</a:t>
            </a:r>
          </a:p>
        </p:txBody>
      </p:sp>
      <p:cxnSp>
        <p:nvCxnSpPr>
          <p:cNvPr id="14" name="Connector: Elbow 13">
            <a:extLst>
              <a:ext uri="{FF2B5EF4-FFF2-40B4-BE49-F238E27FC236}">
                <a16:creationId xmlns:a16="http://schemas.microsoft.com/office/drawing/2014/main" id="{ED4E70A7-A1B6-D736-22B7-9B2ECD96D30B}"/>
              </a:ext>
            </a:extLst>
          </p:cNvPr>
          <p:cNvCxnSpPr>
            <a:cxnSpLocks/>
            <a:stCxn id="10" idx="0"/>
            <a:endCxn id="8" idx="2"/>
          </p:cNvCxnSpPr>
          <p:nvPr/>
        </p:nvCxnSpPr>
        <p:spPr>
          <a:xfrm rot="5400000" flipH="1" flipV="1">
            <a:off x="5121255" y="798796"/>
            <a:ext cx="246204" cy="2420827"/>
          </a:xfrm>
          <a:prstGeom prst="bentConnector3">
            <a:avLst>
              <a:gd name="adj1" fmla="val 50000"/>
            </a:avLst>
          </a:prstGeom>
          <a:noFill/>
          <a:ln w="28575" cap="flat" cmpd="sng" algn="ctr">
            <a:solidFill>
              <a:srgbClr val="48A942"/>
            </a:solidFill>
            <a:prstDash val="solid"/>
            <a:miter lim="800000"/>
          </a:ln>
          <a:effectLst/>
        </p:spPr>
      </p:cxnSp>
      <p:cxnSp>
        <p:nvCxnSpPr>
          <p:cNvPr id="16" name="Connector: Elbow 15">
            <a:extLst>
              <a:ext uri="{FF2B5EF4-FFF2-40B4-BE49-F238E27FC236}">
                <a16:creationId xmlns:a16="http://schemas.microsoft.com/office/drawing/2014/main" id="{0E84F22E-1C14-84C0-F673-22C5B15966EE}"/>
              </a:ext>
            </a:extLst>
          </p:cNvPr>
          <p:cNvCxnSpPr>
            <a:cxnSpLocks/>
            <a:stCxn id="12" idx="0"/>
            <a:endCxn id="8" idx="2"/>
          </p:cNvCxnSpPr>
          <p:nvPr/>
        </p:nvCxnSpPr>
        <p:spPr>
          <a:xfrm rot="16200000" flipV="1">
            <a:off x="7401107" y="939772"/>
            <a:ext cx="252469" cy="2145139"/>
          </a:xfrm>
          <a:prstGeom prst="bentConnector3">
            <a:avLst>
              <a:gd name="adj1" fmla="val 50000"/>
            </a:avLst>
          </a:prstGeom>
          <a:noFill/>
          <a:ln w="28575" cap="flat" cmpd="sng" algn="ctr">
            <a:solidFill>
              <a:srgbClr val="48A942"/>
            </a:solidFill>
            <a:prstDash val="solid"/>
            <a:miter lim="800000"/>
          </a:ln>
          <a:effectLst/>
        </p:spPr>
      </p:cxnSp>
      <p:sp>
        <p:nvSpPr>
          <p:cNvPr id="18" name="Rectangle: Rounded Corners 17">
            <a:extLst>
              <a:ext uri="{FF2B5EF4-FFF2-40B4-BE49-F238E27FC236}">
                <a16:creationId xmlns:a16="http://schemas.microsoft.com/office/drawing/2014/main" id="{BB14777D-7770-63BF-756C-E388D1E06761}"/>
              </a:ext>
            </a:extLst>
          </p:cNvPr>
          <p:cNvSpPr/>
          <p:nvPr/>
        </p:nvSpPr>
        <p:spPr>
          <a:xfrm>
            <a:off x="2749253" y="2944431"/>
            <a:ext cx="2569383" cy="2519503"/>
          </a:xfrm>
          <a:prstGeom prst="roundRect">
            <a:avLst/>
          </a:prstGeom>
          <a:solidFill>
            <a:srgbClr val="EFF0F1"/>
          </a:solidFill>
          <a:ln w="19050" cap="flat" cmpd="sng" algn="ctr">
            <a:solidFill>
              <a:srgbClr val="48A942"/>
            </a:solidFill>
            <a:prstDash val="solid"/>
            <a:miter lim="800000"/>
          </a:ln>
          <a:effectLst/>
        </p:spPr>
        <p:txBody>
          <a:bodyPr lIns="0" tIns="0" rIns="0" bIns="0" rtlCol="0" anchor="t"/>
          <a:lstStyle/>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Asset Management (Public &amp; Private)</a:t>
            </a:r>
          </a:p>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Estate Planning &amp; Wealth Transfer Strategies</a:t>
            </a:r>
          </a:p>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Income, Estate &amp; GST Tax Planning</a:t>
            </a:r>
          </a:p>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Trustee Support Services</a:t>
            </a:r>
          </a:p>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Consolidated Reporting</a:t>
            </a:r>
          </a:p>
        </p:txBody>
      </p:sp>
      <p:sp>
        <p:nvSpPr>
          <p:cNvPr id="20" name="Rectangle: Rounded Corners 19">
            <a:extLst>
              <a:ext uri="{FF2B5EF4-FFF2-40B4-BE49-F238E27FC236}">
                <a16:creationId xmlns:a16="http://schemas.microsoft.com/office/drawing/2014/main" id="{C6469EC1-B3BF-2FAC-8BB3-0F4E63A0EAEE}"/>
              </a:ext>
            </a:extLst>
          </p:cNvPr>
          <p:cNvSpPr/>
          <p:nvPr/>
        </p:nvSpPr>
        <p:spPr>
          <a:xfrm>
            <a:off x="7315218" y="2942529"/>
            <a:ext cx="2569383" cy="2519503"/>
          </a:xfrm>
          <a:prstGeom prst="roundRect">
            <a:avLst/>
          </a:prstGeom>
          <a:solidFill>
            <a:srgbClr val="EFF0F1"/>
          </a:solidFill>
          <a:ln w="19050" cap="flat" cmpd="sng" algn="ctr">
            <a:solidFill>
              <a:srgbClr val="48A942"/>
            </a:solidFill>
            <a:prstDash val="solid"/>
            <a:miter lim="800000"/>
          </a:ln>
          <a:effectLst/>
        </p:spPr>
        <p:txBody>
          <a:bodyPr lIns="0" tIns="0" rIns="0" bIns="0" rtlCol="0" anchor="t"/>
          <a:lstStyle/>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Single &amp; Multi-Family Office</a:t>
            </a:r>
          </a:p>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Asset Management (Public &amp; Private)</a:t>
            </a:r>
          </a:p>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Estate Planning &amp; Wealth Transfer Strategies</a:t>
            </a:r>
          </a:p>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Income, Estate &amp; GST Tax Planning</a:t>
            </a:r>
          </a:p>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Trustee Support Services</a:t>
            </a:r>
          </a:p>
          <a:p>
            <a:pPr marL="171450" marR="0" lvl="0" indent="-171450" algn="ctr" defTabSz="914400" rtl="0" eaLnBrk="1" fontAlgn="auto" latinLnBrk="0" hangingPunct="1">
              <a:lnSpc>
                <a:spcPct val="100000"/>
              </a:lnSpc>
              <a:spcBef>
                <a:spcPts val="0"/>
              </a:spcBef>
              <a:spcAft>
                <a:spcPts val="600"/>
              </a:spcAft>
              <a:buClr>
                <a:schemeClr val="tx2"/>
              </a:buClr>
              <a:buSzTx/>
              <a:buFont typeface="Helvetica" panose="020B0604020202020204" pitchFamily="34" charset="0"/>
              <a:buChar char="►"/>
              <a:tabLst/>
              <a:defRPr/>
            </a:pPr>
            <a:r>
              <a:rPr kumimoji="0" lang="en-US" sz="1200" b="0" i="0" u="none" strike="noStrike" kern="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Consolidated Reporting</a:t>
            </a:r>
          </a:p>
        </p:txBody>
      </p:sp>
      <p:sp>
        <p:nvSpPr>
          <p:cNvPr id="24" name="Rectangle: Rounded Corners 23">
            <a:extLst>
              <a:ext uri="{FF2B5EF4-FFF2-40B4-BE49-F238E27FC236}">
                <a16:creationId xmlns:a16="http://schemas.microsoft.com/office/drawing/2014/main" id="{0C7D8C92-DD19-0DFD-1659-89C6F3F5418A}"/>
              </a:ext>
            </a:extLst>
          </p:cNvPr>
          <p:cNvSpPr/>
          <p:nvPr/>
        </p:nvSpPr>
        <p:spPr>
          <a:xfrm>
            <a:off x="1212714" y="5818854"/>
            <a:ext cx="10484111" cy="578904"/>
          </a:xfrm>
          <a:prstGeom prst="roundRect">
            <a:avLst/>
          </a:prstGeom>
          <a:solidFill>
            <a:srgbClr val="49475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white"/>
                </a:solidFill>
                <a:effectLst/>
                <a:uLnTx/>
                <a:uFillTx/>
                <a:latin typeface="Bitter"/>
                <a:cs typeface="Helvetica" panose="020B0604020202020204" pitchFamily="34" charset="0"/>
              </a:rPr>
              <a:t>Sequoia is focused on delivering consistent services across each client segment, creating advisor efficiencies and ensuring a well-tailored client experience</a:t>
            </a:r>
          </a:p>
        </p:txBody>
      </p:sp>
      <p:cxnSp>
        <p:nvCxnSpPr>
          <p:cNvPr id="25" name="Straight Connector 24">
            <a:extLst>
              <a:ext uri="{FF2B5EF4-FFF2-40B4-BE49-F238E27FC236}">
                <a16:creationId xmlns:a16="http://schemas.microsoft.com/office/drawing/2014/main" id="{4ADCDCC6-B811-AEB6-F22A-85F752B7BA7B}"/>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748D31C-10E7-4291-8EF4-11AF8EC43786}"/>
              </a:ext>
            </a:extLst>
          </p:cNvPr>
          <p:cNvSpPr>
            <a:spLocks noGrp="1"/>
          </p:cNvSpPr>
          <p:nvPr>
            <p:ph type="sldNum" sz="quarter" idx="4"/>
          </p:nvPr>
        </p:nvSpPr>
        <p:spPr/>
        <p:txBody>
          <a:bodyPr/>
          <a:lstStyle/>
          <a:p>
            <a:fld id="{CE503083-4DA8-4E12-AF1C-AE6E142C82B7}" type="slidenum">
              <a:rPr lang="en-US" smtClean="0"/>
              <a:pPr/>
              <a:t>18</a:t>
            </a:fld>
            <a:endParaRPr lang="en-US" dirty="0"/>
          </a:p>
        </p:txBody>
      </p:sp>
    </p:spTree>
    <p:extLst>
      <p:ext uri="{BB962C8B-B14F-4D97-AF65-F5344CB8AC3E}">
        <p14:creationId xmlns:p14="http://schemas.microsoft.com/office/powerpoint/2010/main" val="2845878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RESOURCE GROUPS</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36743430-695D-884D-ADA4-8DCDD615C936}"/>
              </a:ext>
            </a:extLst>
          </p:cNvPr>
          <p:cNvSpPr/>
          <p:nvPr/>
        </p:nvSpPr>
        <p:spPr>
          <a:xfrm>
            <a:off x="8855410" y="2130303"/>
            <a:ext cx="2569383" cy="914400"/>
          </a:xfrm>
          <a:prstGeom prst="roundRect">
            <a:avLst/>
          </a:prstGeom>
          <a:no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E7E6E6">
                  <a:lumMod val="50000"/>
                </a:srgbClr>
              </a:solidFill>
              <a:effectLst/>
              <a:uLnTx/>
              <a:uFillTx/>
              <a:latin typeface="Bitter"/>
              <a:cs typeface="Helvetica" panose="020B0604020202020204" pitchFamily="34" charset="0"/>
            </a:endParaRPr>
          </a:p>
        </p:txBody>
      </p:sp>
      <p:cxnSp>
        <p:nvCxnSpPr>
          <p:cNvPr id="25" name="Straight Connector 24">
            <a:extLst>
              <a:ext uri="{FF2B5EF4-FFF2-40B4-BE49-F238E27FC236}">
                <a16:creationId xmlns:a16="http://schemas.microsoft.com/office/drawing/2014/main" id="{4ADCDCC6-B811-AEB6-F22A-85F752B7BA7B}"/>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E143C5B-6258-4EC4-AB94-E0585C311F45}"/>
              </a:ext>
            </a:extLst>
          </p:cNvPr>
          <p:cNvSpPr>
            <a:spLocks noGrp="1"/>
          </p:cNvSpPr>
          <p:nvPr>
            <p:ph type="sldNum" sz="quarter" idx="4"/>
          </p:nvPr>
        </p:nvSpPr>
        <p:spPr/>
        <p:txBody>
          <a:bodyPr/>
          <a:lstStyle/>
          <a:p>
            <a:fld id="{CE503083-4DA8-4E12-AF1C-AE6E142C82B7}" type="slidenum">
              <a:rPr lang="en-US" smtClean="0"/>
              <a:pPr/>
              <a:t>19</a:t>
            </a:fld>
            <a:endParaRPr lang="en-US" dirty="0"/>
          </a:p>
        </p:txBody>
      </p:sp>
      <p:sp>
        <p:nvSpPr>
          <p:cNvPr id="2" name="TextBox 1">
            <a:extLst>
              <a:ext uri="{FF2B5EF4-FFF2-40B4-BE49-F238E27FC236}">
                <a16:creationId xmlns:a16="http://schemas.microsoft.com/office/drawing/2014/main" id="{2E07AE61-3872-88AF-5CB4-2CF244910094}"/>
              </a:ext>
            </a:extLst>
          </p:cNvPr>
          <p:cNvSpPr txBox="1"/>
          <p:nvPr/>
        </p:nvSpPr>
        <p:spPr>
          <a:xfrm>
            <a:off x="1276767" y="1433341"/>
            <a:ext cx="3312647" cy="1569660"/>
          </a:xfrm>
          <a:prstGeom prst="rect">
            <a:avLst/>
          </a:prstGeom>
          <a:noFill/>
        </p:spPr>
        <p:txBody>
          <a:bodyPr wrap="square">
            <a:spAutoFit/>
          </a:bodyPr>
          <a:lstStyle/>
          <a:p>
            <a:pPr marL="12700">
              <a:lnSpc>
                <a:spcPct val="150000"/>
              </a:lnSpc>
              <a:buClr>
                <a:schemeClr val="tx2"/>
              </a:buClr>
            </a:pPr>
            <a:r>
              <a:rPr lang="en-US" sz="1600" b="1" dirty="0"/>
              <a:t>What are Resource Groups?</a:t>
            </a:r>
          </a:p>
          <a:p>
            <a:pPr marL="469900" lvl="1">
              <a:lnSpc>
                <a:spcPct val="150000"/>
              </a:lnSpc>
              <a:buClr>
                <a:schemeClr val="tx2"/>
              </a:buClr>
            </a:pPr>
            <a:endParaRPr lang="en-US" sz="1600" dirty="0"/>
          </a:p>
          <a:p>
            <a:pPr marL="298450" indent="-285750">
              <a:buClr>
                <a:schemeClr val="tx2"/>
              </a:buClr>
              <a:buFont typeface="Helvetica" panose="020B0604020202020204" pitchFamily="34" charset="0"/>
              <a:buChar char="►"/>
            </a:pPr>
            <a:endParaRPr lang="en-US" sz="1600" dirty="0"/>
          </a:p>
          <a:p>
            <a:pPr marL="12700">
              <a:buClr>
                <a:schemeClr val="tx2"/>
              </a:buClr>
            </a:pPr>
            <a:endParaRPr lang="en-US" sz="1600" dirty="0"/>
          </a:p>
          <a:p>
            <a:pPr marL="12700">
              <a:lnSpc>
                <a:spcPct val="100000"/>
              </a:lnSpc>
            </a:pPr>
            <a:endParaRPr lang="en-US" sz="1600" dirty="0"/>
          </a:p>
        </p:txBody>
      </p:sp>
      <p:sp>
        <p:nvSpPr>
          <p:cNvPr id="16" name="TextBox 15">
            <a:extLst>
              <a:ext uri="{FF2B5EF4-FFF2-40B4-BE49-F238E27FC236}">
                <a16:creationId xmlns:a16="http://schemas.microsoft.com/office/drawing/2014/main" id="{C2EDF2B0-C904-70E2-ACEF-2BED74ECF275}"/>
              </a:ext>
            </a:extLst>
          </p:cNvPr>
          <p:cNvSpPr txBox="1"/>
          <p:nvPr/>
        </p:nvSpPr>
        <p:spPr>
          <a:xfrm>
            <a:off x="1326360" y="1898469"/>
            <a:ext cx="9539279" cy="4508927"/>
          </a:xfrm>
          <a:prstGeom prst="rect">
            <a:avLst/>
          </a:prstGeom>
          <a:noFill/>
        </p:spPr>
        <p:txBody>
          <a:bodyPr wrap="square" rtlCol="0">
            <a:spAutoFit/>
          </a:bodyPr>
          <a:lstStyle/>
          <a:p>
            <a:pPr>
              <a:spcAft>
                <a:spcPts val="600"/>
              </a:spcAft>
            </a:pPr>
            <a:r>
              <a:rPr lang="en-US" sz="1600" dirty="0"/>
              <a:t>A forum for you to: </a:t>
            </a:r>
          </a:p>
          <a:p>
            <a:pPr marL="285750" indent="-285750">
              <a:spcAft>
                <a:spcPts val="600"/>
              </a:spcAft>
              <a:buClr>
                <a:schemeClr val="tx2"/>
              </a:buClr>
              <a:buFont typeface="Helvetica" panose="020B0604020202020204" pitchFamily="34" charset="0"/>
              <a:buChar char="►"/>
            </a:pPr>
            <a:r>
              <a:rPr lang="en-US" sz="1600" dirty="0"/>
              <a:t>Share your ideas</a:t>
            </a:r>
          </a:p>
          <a:p>
            <a:pPr marL="285750" indent="-285750">
              <a:spcAft>
                <a:spcPts val="600"/>
              </a:spcAft>
              <a:buClr>
                <a:schemeClr val="tx2"/>
              </a:buClr>
              <a:buFont typeface="Helvetica" panose="020B0604020202020204" pitchFamily="34" charset="0"/>
              <a:buChar char="►"/>
            </a:pPr>
            <a:r>
              <a:rPr lang="en-US" sz="1600" dirty="0"/>
              <a:t>Connect with other advisors across Sequoia</a:t>
            </a:r>
          </a:p>
          <a:p>
            <a:pPr marL="285750" indent="-285750">
              <a:spcAft>
                <a:spcPts val="600"/>
              </a:spcAft>
              <a:buClr>
                <a:schemeClr val="tx2"/>
              </a:buClr>
              <a:buFont typeface="Helvetica" panose="020B0604020202020204" pitchFamily="34" charset="0"/>
              <a:buChar char="►"/>
            </a:pPr>
            <a:r>
              <a:rPr lang="en-US" sz="1600" dirty="0"/>
              <a:t>Shape our messaging and service offerings for each client profile</a:t>
            </a:r>
          </a:p>
          <a:p>
            <a:pPr marL="285750" indent="-285750">
              <a:spcAft>
                <a:spcPts val="600"/>
              </a:spcAft>
              <a:buClr>
                <a:schemeClr val="tx2"/>
              </a:buClr>
              <a:buFont typeface="Helvetica" panose="020B0604020202020204" pitchFamily="34" charset="0"/>
              <a:buChar char="►"/>
            </a:pPr>
            <a:endParaRPr lang="en-US" sz="1600" dirty="0"/>
          </a:p>
          <a:p>
            <a:pPr>
              <a:spcAft>
                <a:spcPts val="600"/>
              </a:spcAft>
              <a:buClr>
                <a:schemeClr val="tx2"/>
              </a:buClr>
            </a:pPr>
            <a:r>
              <a:rPr lang="en-US" sz="1600" dirty="0"/>
              <a:t>Adding Resource Groups helps us to expand how we think about client segmentation, to improve how we speak about and deliver services to our clients, and to enhance opportunities to collaborate with one another. As of June 2023, Sequoia offers the following Resource Groups</a:t>
            </a:r>
          </a:p>
          <a:p>
            <a:pPr marL="285750" indent="-285750">
              <a:spcAft>
                <a:spcPts val="600"/>
              </a:spcAft>
              <a:buClr>
                <a:schemeClr val="tx2"/>
              </a:buClr>
              <a:buFont typeface="Helvetica" panose="020B0604020202020204" pitchFamily="34" charset="0"/>
              <a:buChar char="►"/>
            </a:pPr>
            <a:r>
              <a:rPr lang="en-US" sz="1600" dirty="0"/>
              <a:t>Business Owners </a:t>
            </a:r>
          </a:p>
          <a:p>
            <a:pPr marL="285750" indent="-285750">
              <a:spcAft>
                <a:spcPts val="600"/>
              </a:spcAft>
              <a:buClr>
                <a:schemeClr val="tx2"/>
              </a:buClr>
              <a:buFont typeface="Helvetica" panose="020B0604020202020204" pitchFamily="34" charset="0"/>
              <a:buChar char="►"/>
            </a:pPr>
            <a:r>
              <a:rPr lang="en-US" sz="1600" dirty="0"/>
              <a:t>Executives</a:t>
            </a:r>
          </a:p>
          <a:p>
            <a:pPr marL="285750" indent="-285750">
              <a:spcAft>
                <a:spcPts val="600"/>
              </a:spcAft>
              <a:buClr>
                <a:schemeClr val="tx2"/>
              </a:buClr>
              <a:buFont typeface="Helvetica" panose="020B0604020202020204" pitchFamily="34" charset="0"/>
              <a:buChar char="►"/>
            </a:pPr>
            <a:r>
              <a:rPr lang="en-US" sz="1600" dirty="0"/>
              <a:t>Physicians </a:t>
            </a:r>
          </a:p>
          <a:p>
            <a:pPr>
              <a:buClr>
                <a:schemeClr val="tx2"/>
              </a:buClr>
            </a:pPr>
            <a:endParaRPr lang="en-US" sz="1600" dirty="0"/>
          </a:p>
          <a:p>
            <a:pPr>
              <a:buClr>
                <a:schemeClr val="tx2"/>
              </a:buClr>
            </a:pPr>
            <a:r>
              <a:rPr lang="en-US" sz="1600" dirty="0"/>
              <a:t>It is important to note that joining a Resource Group is in no way mandatory. More information on Resource Groups can be found in the </a:t>
            </a:r>
            <a:r>
              <a:rPr lang="en-US" sz="1600" dirty="0">
                <a:hlinkClick r:id="rId3"/>
              </a:rPr>
              <a:t>“Client Experience” </a:t>
            </a:r>
            <a:r>
              <a:rPr lang="en-US" sz="1600" dirty="0"/>
              <a:t>section of the Resource Library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84086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7977"/>
            <a:ext cx="10647452" cy="423497"/>
          </a:xfrm>
        </p:spPr>
        <p:txBody>
          <a:bodyPr/>
          <a:lstStyle/>
          <a:p>
            <a:r>
              <a:rPr lang="en-US" sz="2400" spc="300" dirty="0">
                <a:solidFill>
                  <a:srgbClr val="49475B"/>
                </a:solidFill>
                <a:latin typeface="Poppins" panose="00000500000000000000" pitchFamily="2" charset="0"/>
                <a:cs typeface="Poppins" panose="00000500000000000000" pitchFamily="2" charset="0"/>
              </a:rPr>
              <a:t>TABLE OF CONTENTS </a:t>
            </a:r>
          </a:p>
        </p:txBody>
      </p:sp>
      <p:cxnSp>
        <p:nvCxnSpPr>
          <p:cNvPr id="2" name="Straight Connector 1">
            <a:extLst>
              <a:ext uri="{FF2B5EF4-FFF2-40B4-BE49-F238E27FC236}">
                <a16:creationId xmlns:a16="http://schemas.microsoft.com/office/drawing/2014/main" id="{6D55A16A-D6F2-E1A7-CBF8-ED4B35956A23}"/>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4F56D82-4D13-4459-95DA-C73AAE92E325}"/>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C9E5D0-A044-4E91-B38E-4A16A17A01F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2F995F8-564E-49F5-AE99-92B122640A0B}"/>
              </a:ext>
            </a:extLst>
          </p:cNvPr>
          <p:cNvSpPr txBox="1"/>
          <p:nvPr/>
        </p:nvSpPr>
        <p:spPr>
          <a:xfrm>
            <a:off x="2090094" y="2338388"/>
            <a:ext cx="8727539" cy="2862322"/>
          </a:xfrm>
          <a:prstGeom prst="rect">
            <a:avLst/>
          </a:prstGeom>
          <a:noFill/>
        </p:spPr>
        <p:txBody>
          <a:bodyPr wrap="square" rtlCol="0">
            <a:spAutoFit/>
          </a:bodyPr>
          <a:lstStyle/>
          <a:p>
            <a:pPr>
              <a:buClr>
                <a:srgbClr val="48A942"/>
              </a:buClr>
            </a:pPr>
            <a:r>
              <a:rPr lang="en-US" dirty="0">
                <a:hlinkClick r:id="rId3" action="ppaction://hlinksldjump"/>
              </a:rPr>
              <a:t>3 …………………………………………………………………. Introduction to Sequoia</a:t>
            </a:r>
            <a:endParaRPr lang="en-US" dirty="0"/>
          </a:p>
          <a:p>
            <a:pPr>
              <a:buClr>
                <a:srgbClr val="48A942"/>
              </a:buClr>
            </a:pPr>
            <a:r>
              <a:rPr lang="en-US" dirty="0">
                <a:hlinkClick r:id="rId4" action="ppaction://hlinksldjump"/>
              </a:rPr>
              <a:t>24……………………………………………..…………….. Wealth Planning Department</a:t>
            </a:r>
            <a:endParaRPr lang="en-US" dirty="0"/>
          </a:p>
          <a:p>
            <a:pPr>
              <a:buClr>
                <a:srgbClr val="48A942"/>
              </a:buClr>
            </a:pPr>
            <a:r>
              <a:rPr lang="en-US" dirty="0">
                <a:hlinkClick r:id="rId5" action="ppaction://hlinksldjump"/>
              </a:rPr>
              <a:t>35……………………………………………………….. Asset Management Department</a:t>
            </a:r>
            <a:endParaRPr lang="en-US" dirty="0"/>
          </a:p>
          <a:p>
            <a:pPr>
              <a:buClr>
                <a:srgbClr val="48A942"/>
              </a:buClr>
            </a:pPr>
            <a:r>
              <a:rPr lang="en-US" dirty="0">
                <a:hlinkClick r:id="rId6" action="ppaction://hlinksldjump"/>
              </a:rPr>
              <a:t>42………………………………………………………………………………...Compliance</a:t>
            </a:r>
            <a:endParaRPr lang="en-US" dirty="0"/>
          </a:p>
          <a:p>
            <a:pPr>
              <a:buClr>
                <a:srgbClr val="48A942"/>
              </a:buClr>
            </a:pPr>
            <a:r>
              <a:rPr lang="en-US" dirty="0">
                <a:hlinkClick r:id="rId7" action="ppaction://hlinksldjump"/>
              </a:rPr>
              <a:t>45…………………………………………………………………………………..Marketing</a:t>
            </a:r>
            <a:endParaRPr lang="en-US" dirty="0"/>
          </a:p>
          <a:p>
            <a:pPr>
              <a:buClr>
                <a:srgbClr val="48A942"/>
              </a:buClr>
            </a:pPr>
            <a:r>
              <a:rPr lang="en-US" dirty="0">
                <a:hlinkClick r:id="rId8" action="ppaction://hlinksldjump"/>
              </a:rPr>
              <a:t>50……………………………………………………………….……Building Opportunities</a:t>
            </a:r>
            <a:endParaRPr lang="en-US" dirty="0"/>
          </a:p>
          <a:p>
            <a:pPr>
              <a:buClr>
                <a:srgbClr val="48A942"/>
              </a:buClr>
            </a:pPr>
            <a:r>
              <a:rPr lang="en-US" dirty="0">
                <a:hlinkClick r:id="rId9" action="ppaction://hlinksldjump"/>
              </a:rPr>
              <a:t>54……………………………………………………………..Important Facts for Advisors</a:t>
            </a:r>
            <a:endParaRPr lang="en-US" dirty="0"/>
          </a:p>
          <a:p>
            <a:pPr>
              <a:buClr>
                <a:srgbClr val="48A942"/>
              </a:buClr>
            </a:pPr>
            <a:r>
              <a:rPr lang="en-US" dirty="0">
                <a:hlinkClick r:id="rId10" action="ppaction://hlinksldjump"/>
              </a:rPr>
              <a:t>62………………………………………………………………………Our Capital Partners</a:t>
            </a:r>
            <a:endParaRPr lang="en-US" dirty="0"/>
          </a:p>
          <a:p>
            <a:pPr>
              <a:buClr>
                <a:srgbClr val="48A942"/>
              </a:buClr>
            </a:pPr>
            <a:r>
              <a:rPr lang="en-US" dirty="0">
                <a:hlinkClick r:id="rId11" action="ppaction://hlinksldjump"/>
              </a:rPr>
              <a:t>66…………………………………………………………………………………Vision 2030</a:t>
            </a:r>
            <a:endParaRPr lang="en-US" dirty="0"/>
          </a:p>
          <a:p>
            <a:pPr>
              <a:buClr>
                <a:srgbClr val="48A942"/>
              </a:buClr>
            </a:pPr>
            <a:endParaRPr lang="en-US" dirty="0"/>
          </a:p>
        </p:txBody>
      </p:sp>
      <p:sp>
        <p:nvSpPr>
          <p:cNvPr id="8" name="Slide Number Placeholder 7">
            <a:extLst>
              <a:ext uri="{FF2B5EF4-FFF2-40B4-BE49-F238E27FC236}">
                <a16:creationId xmlns:a16="http://schemas.microsoft.com/office/drawing/2014/main" id="{9B0E29E3-09BE-441D-BEFF-7A40B4115CE2}"/>
              </a:ext>
            </a:extLst>
          </p:cNvPr>
          <p:cNvSpPr>
            <a:spLocks noGrp="1"/>
          </p:cNvSpPr>
          <p:nvPr>
            <p:ph type="sldNum" sz="quarter" idx="4"/>
          </p:nvPr>
        </p:nvSpPr>
        <p:spPr/>
        <p:txBody>
          <a:bodyPr/>
          <a:lstStyle/>
          <a:p>
            <a:fld id="{CE503083-4DA8-4E12-AF1C-AE6E142C82B7}" type="slidenum">
              <a:rPr lang="en-US" smtClean="0"/>
              <a:pPr/>
              <a:t>2</a:t>
            </a:fld>
            <a:endParaRPr lang="en-US" dirty="0"/>
          </a:p>
        </p:txBody>
      </p:sp>
    </p:spTree>
    <p:extLst>
      <p:ext uri="{BB962C8B-B14F-4D97-AF65-F5344CB8AC3E}">
        <p14:creationId xmlns:p14="http://schemas.microsoft.com/office/powerpoint/2010/main" val="572987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RESOURCE GROUPS </a:t>
            </a:r>
            <a:r>
              <a:rPr lang="en-US" sz="2400" i="1" spc="300" dirty="0" err="1">
                <a:solidFill>
                  <a:srgbClr val="49475B"/>
                </a:solidFill>
                <a:latin typeface="Poppins" panose="00000500000000000000" pitchFamily="2" charset="0"/>
                <a:cs typeface="Poppins" panose="00000500000000000000" pitchFamily="2" charset="0"/>
              </a:rPr>
              <a:t>cont</a:t>
            </a:r>
            <a:r>
              <a:rPr lang="en-US" sz="2400" i="1" spc="300" dirty="0">
                <a:solidFill>
                  <a:srgbClr val="49475B"/>
                </a:solidFill>
                <a:latin typeface="Poppins" panose="00000500000000000000" pitchFamily="2" charset="0"/>
                <a:cs typeface="Poppins" panose="00000500000000000000" pitchFamily="2" charset="0"/>
              </a:rPr>
              <a:t>…</a:t>
            </a:r>
            <a:endParaRPr lang="en-US" sz="2400" spc="300" dirty="0">
              <a:solidFill>
                <a:srgbClr val="49475B"/>
              </a:solidFill>
              <a:latin typeface="Poppins" panose="00000500000000000000" pitchFamily="2" charset="0"/>
              <a:cs typeface="Poppins" panose="00000500000000000000" pitchFamily="2" charset="0"/>
            </a:endParaRP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DCDCC6-B811-AEB6-F22A-85F752B7BA7B}"/>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E143C5B-6258-4EC4-AB94-E0585C311F45}"/>
              </a:ext>
            </a:extLst>
          </p:cNvPr>
          <p:cNvSpPr>
            <a:spLocks noGrp="1"/>
          </p:cNvSpPr>
          <p:nvPr>
            <p:ph type="sldNum" sz="quarter" idx="4"/>
          </p:nvPr>
        </p:nvSpPr>
        <p:spPr/>
        <p:txBody>
          <a:bodyPr/>
          <a:lstStyle/>
          <a:p>
            <a:fld id="{CE503083-4DA8-4E12-AF1C-AE6E142C82B7}" type="slidenum">
              <a:rPr lang="en-US" smtClean="0"/>
              <a:pPr/>
              <a:t>20</a:t>
            </a:fld>
            <a:endParaRPr lang="en-US" dirty="0"/>
          </a:p>
        </p:txBody>
      </p:sp>
      <p:sp>
        <p:nvSpPr>
          <p:cNvPr id="2" name="TextBox 1">
            <a:extLst>
              <a:ext uri="{FF2B5EF4-FFF2-40B4-BE49-F238E27FC236}">
                <a16:creationId xmlns:a16="http://schemas.microsoft.com/office/drawing/2014/main" id="{2E07AE61-3872-88AF-5CB4-2CF244910094}"/>
              </a:ext>
            </a:extLst>
          </p:cNvPr>
          <p:cNvSpPr txBox="1"/>
          <p:nvPr/>
        </p:nvSpPr>
        <p:spPr>
          <a:xfrm>
            <a:off x="1232878" y="1280899"/>
            <a:ext cx="5286764" cy="1015663"/>
          </a:xfrm>
          <a:prstGeom prst="rect">
            <a:avLst/>
          </a:prstGeom>
          <a:noFill/>
        </p:spPr>
        <p:txBody>
          <a:bodyPr wrap="square">
            <a:spAutoFit/>
          </a:bodyPr>
          <a:lstStyle/>
          <a:p>
            <a:pPr marL="12700">
              <a:buClr>
                <a:schemeClr val="tx2"/>
              </a:buClr>
            </a:pPr>
            <a:r>
              <a:rPr lang="en-US" sz="2800" b="1" dirty="0">
                <a:solidFill>
                  <a:srgbClr val="49475B"/>
                </a:solidFill>
                <a:hlinkClick r:id="rId3"/>
              </a:rPr>
              <a:t>Resource Group Membership</a:t>
            </a:r>
            <a:endParaRPr lang="en-US" sz="2800" b="1" dirty="0">
              <a:solidFill>
                <a:srgbClr val="49475B"/>
              </a:solidFill>
            </a:endParaRPr>
          </a:p>
          <a:p>
            <a:pPr marL="12700">
              <a:buClr>
                <a:schemeClr val="tx2"/>
              </a:buClr>
            </a:pPr>
            <a:endParaRPr lang="en-US" sz="1600" dirty="0"/>
          </a:p>
          <a:p>
            <a:pPr marL="12700">
              <a:lnSpc>
                <a:spcPct val="100000"/>
              </a:lnSpc>
            </a:pPr>
            <a:endParaRPr lang="en-US" sz="1600" dirty="0"/>
          </a:p>
        </p:txBody>
      </p:sp>
      <p:sp>
        <p:nvSpPr>
          <p:cNvPr id="7" name="TextBox 6">
            <a:extLst>
              <a:ext uri="{FF2B5EF4-FFF2-40B4-BE49-F238E27FC236}">
                <a16:creationId xmlns:a16="http://schemas.microsoft.com/office/drawing/2014/main" id="{85429454-28CB-931D-6D9C-59B9C44A5499}"/>
              </a:ext>
            </a:extLst>
          </p:cNvPr>
          <p:cNvSpPr txBox="1"/>
          <p:nvPr/>
        </p:nvSpPr>
        <p:spPr>
          <a:xfrm>
            <a:off x="1232878" y="1788730"/>
            <a:ext cx="9878912" cy="738664"/>
          </a:xfrm>
          <a:prstGeom prst="rect">
            <a:avLst/>
          </a:prstGeom>
          <a:noFill/>
        </p:spPr>
        <p:txBody>
          <a:bodyPr wrap="square" rtlCol="0">
            <a:spAutoFit/>
          </a:bodyPr>
          <a:lstStyle/>
          <a:p>
            <a:r>
              <a:rPr lang="en-US" sz="1400" dirty="0"/>
              <a:t>Interested in engaging with one of Sequoia’s Resource Groups? Add your name to the Resource Group Membership Quip document for the opportunity to begin collaborating with other team members and to participate in upcoming discussions with one or more of our Resource Groups .</a:t>
            </a:r>
          </a:p>
        </p:txBody>
      </p:sp>
      <p:pic>
        <p:nvPicPr>
          <p:cNvPr id="17" name="Picture 16">
            <a:extLst>
              <a:ext uri="{FF2B5EF4-FFF2-40B4-BE49-F238E27FC236}">
                <a16:creationId xmlns:a16="http://schemas.microsoft.com/office/drawing/2014/main" id="{2C782C04-D309-81B5-A4F9-0EF82B8F58E7}"/>
              </a:ext>
            </a:extLst>
          </p:cNvPr>
          <p:cNvPicPr>
            <a:picLocks noChangeAspect="1"/>
          </p:cNvPicPr>
          <p:nvPr/>
        </p:nvPicPr>
        <p:blipFill>
          <a:blip r:embed="rId4"/>
          <a:stretch>
            <a:fillRect/>
          </a:stretch>
        </p:blipFill>
        <p:spPr>
          <a:xfrm>
            <a:off x="1663344" y="2596499"/>
            <a:ext cx="9210600" cy="3944199"/>
          </a:xfrm>
          <a:prstGeom prst="rect">
            <a:avLst/>
          </a:prstGeom>
        </p:spPr>
      </p:pic>
      <p:sp>
        <p:nvSpPr>
          <p:cNvPr id="18" name="TextBox 17">
            <a:extLst>
              <a:ext uri="{FF2B5EF4-FFF2-40B4-BE49-F238E27FC236}">
                <a16:creationId xmlns:a16="http://schemas.microsoft.com/office/drawing/2014/main" id="{5018359C-F01A-9FC0-00A5-2D25D81F3666}"/>
              </a:ext>
            </a:extLst>
          </p:cNvPr>
          <p:cNvSpPr txBox="1"/>
          <p:nvPr/>
        </p:nvSpPr>
        <p:spPr>
          <a:xfrm>
            <a:off x="4528457" y="6390109"/>
            <a:ext cx="3814351" cy="307777"/>
          </a:xfrm>
          <a:prstGeom prst="rect">
            <a:avLst/>
          </a:prstGeom>
          <a:noFill/>
        </p:spPr>
        <p:txBody>
          <a:bodyPr wrap="square" rtlCol="0">
            <a:spAutoFit/>
          </a:bodyPr>
          <a:lstStyle/>
          <a:p>
            <a:r>
              <a:rPr lang="en-US" sz="1400" i="1" dirty="0">
                <a:solidFill>
                  <a:schemeClr val="tx1">
                    <a:lumMod val="50000"/>
                  </a:schemeClr>
                </a:solidFill>
              </a:rPr>
              <a:t>Join as a contributor or learner</a:t>
            </a:r>
          </a:p>
        </p:txBody>
      </p:sp>
    </p:spTree>
    <p:extLst>
      <p:ext uri="{BB962C8B-B14F-4D97-AF65-F5344CB8AC3E}">
        <p14:creationId xmlns:p14="http://schemas.microsoft.com/office/powerpoint/2010/main" val="12677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9588E301-F819-4D9B-A3B1-3C6B6A011EE6}"/>
              </a:ext>
            </a:extLst>
          </p:cNvPr>
          <p:cNvSpPr>
            <a:spLocks noGrp="1"/>
          </p:cNvSpPr>
          <p:nvPr>
            <p:ph type="title"/>
          </p:nvPr>
        </p:nvSpPr>
        <p:spPr>
          <a:xfrm>
            <a:off x="1449292" y="542259"/>
            <a:ext cx="7622280" cy="423497"/>
          </a:xfrm>
        </p:spPr>
        <p:txBody>
          <a:bodyPr>
            <a:normAutofit fontScale="90000"/>
          </a:bodyPr>
          <a:lstStyle/>
          <a:p>
            <a:r>
              <a:rPr lang="en-US" sz="2400" spc="300" dirty="0">
                <a:solidFill>
                  <a:srgbClr val="49475B"/>
                </a:solidFill>
                <a:latin typeface="Poppins" panose="00000500000000000000" pitchFamily="2" charset="0"/>
                <a:cs typeface="Poppins" panose="00000500000000000000" pitchFamily="2" charset="0"/>
              </a:rPr>
              <a:t>SEGMENT STRATEGY</a:t>
            </a:r>
          </a:p>
        </p:txBody>
      </p:sp>
      <p:sp>
        <p:nvSpPr>
          <p:cNvPr id="9" name="CuadroTexto 350">
            <a:extLst>
              <a:ext uri="{FF2B5EF4-FFF2-40B4-BE49-F238E27FC236}">
                <a16:creationId xmlns:a16="http://schemas.microsoft.com/office/drawing/2014/main" id="{86DB94EB-D497-4680-88A9-290DD77E92EF}"/>
              </a:ext>
            </a:extLst>
          </p:cNvPr>
          <p:cNvSpPr txBox="1"/>
          <p:nvPr/>
        </p:nvSpPr>
        <p:spPr>
          <a:xfrm>
            <a:off x="1376470" y="1113765"/>
            <a:ext cx="6028182" cy="541174"/>
          </a:xfrm>
          <a:prstGeom prst="rect">
            <a:avLst/>
          </a:prstGeom>
          <a:noFill/>
        </p:spPr>
        <p:txBody>
          <a:bodyPr wrap="square" rtlCol="0">
            <a:spAutoFit/>
          </a:bodyPr>
          <a:lstStyle/>
          <a:p>
            <a:pPr defTabSz="457200">
              <a:lnSpc>
                <a:spcPts val="3500"/>
              </a:lnSpc>
            </a:pPr>
            <a:r>
              <a:rPr lang="en-US" sz="3200" dirty="0">
                <a:solidFill>
                  <a:srgbClr val="4C9C2E"/>
                </a:solidFill>
                <a:latin typeface="Bitter" pitchFamily="2" charset="77"/>
                <a:ea typeface="Faustina SemiBold" pitchFamily="2" charset="77"/>
                <a:cs typeface="Poppins" pitchFamily="2" charset="77"/>
              </a:rPr>
              <a:t>Built for You</a:t>
            </a:r>
            <a:r>
              <a:rPr lang="en-US" sz="3200" dirty="0">
                <a:solidFill>
                  <a:srgbClr val="49475B"/>
                </a:solidFill>
                <a:latin typeface="Bitter" pitchFamily="2" charset="77"/>
                <a:ea typeface="Faustina SemiBold" pitchFamily="2" charset="77"/>
                <a:cs typeface="Poppins" pitchFamily="2" charset="77"/>
              </a:rPr>
              <a:t>.</a:t>
            </a:r>
          </a:p>
        </p:txBody>
      </p:sp>
      <p:grpSp>
        <p:nvGrpSpPr>
          <p:cNvPr id="2" name="Group 1">
            <a:extLst>
              <a:ext uri="{FF2B5EF4-FFF2-40B4-BE49-F238E27FC236}">
                <a16:creationId xmlns:a16="http://schemas.microsoft.com/office/drawing/2014/main" id="{004E3D69-28C9-45C6-AE5E-68D17D1E0D99}"/>
              </a:ext>
            </a:extLst>
          </p:cNvPr>
          <p:cNvGrpSpPr/>
          <p:nvPr/>
        </p:nvGrpSpPr>
        <p:grpSpPr>
          <a:xfrm>
            <a:off x="1069369" y="1868448"/>
            <a:ext cx="3744668" cy="4185228"/>
            <a:chOff x="815369" y="1868448"/>
            <a:chExt cx="3744668" cy="4185228"/>
          </a:xfrm>
        </p:grpSpPr>
        <p:pic>
          <p:nvPicPr>
            <p:cNvPr id="3" name="Graphic 2" descr="Office worker female with solid fill">
              <a:extLst>
                <a:ext uri="{FF2B5EF4-FFF2-40B4-BE49-F238E27FC236}">
                  <a16:creationId xmlns:a16="http://schemas.microsoft.com/office/drawing/2014/main" id="{34A25D1B-B93B-4C6C-AFBE-20D15FB297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7525" y="3569818"/>
              <a:ext cx="914400" cy="914400"/>
            </a:xfrm>
            <a:prstGeom prst="rect">
              <a:avLst/>
            </a:prstGeom>
          </p:spPr>
        </p:pic>
        <p:sp>
          <p:nvSpPr>
            <p:cNvPr id="21" name="object 5">
              <a:extLst>
                <a:ext uri="{FF2B5EF4-FFF2-40B4-BE49-F238E27FC236}">
                  <a16:creationId xmlns:a16="http://schemas.microsoft.com/office/drawing/2014/main" id="{EC1EC488-4180-40BB-86A3-C58462AF576A}"/>
                </a:ext>
              </a:extLst>
            </p:cNvPr>
            <p:cNvSpPr txBox="1"/>
            <p:nvPr/>
          </p:nvSpPr>
          <p:spPr>
            <a:xfrm>
              <a:off x="1376470" y="1868448"/>
              <a:ext cx="1014081" cy="215444"/>
            </a:xfrm>
            <a:prstGeom prst="rect">
              <a:avLst/>
            </a:prstGeom>
          </p:spPr>
          <p:txBody>
            <a:bodyPr vert="horz" wrap="square" lIns="0" tIns="0" rIns="0" bIns="0" rtlCol="0">
              <a:spAutoFit/>
            </a:bodyPr>
            <a:lstStyle/>
            <a:p>
              <a:pPr marL="15394" algn="ctr"/>
              <a:r>
                <a:rPr lang="en-US" sz="1400" b="1" dirty="0">
                  <a:solidFill>
                    <a:srgbClr val="49475B"/>
                  </a:solidFill>
                  <a:latin typeface="Poppins" pitchFamily="2" charset="77"/>
                  <a:cs typeface="Poppins" pitchFamily="2" charset="77"/>
                </a:rPr>
                <a:t>PROSPECT</a:t>
              </a:r>
            </a:p>
          </p:txBody>
        </p:sp>
        <p:sp>
          <p:nvSpPr>
            <p:cNvPr id="22" name="object 5">
              <a:extLst>
                <a:ext uri="{FF2B5EF4-FFF2-40B4-BE49-F238E27FC236}">
                  <a16:creationId xmlns:a16="http://schemas.microsoft.com/office/drawing/2014/main" id="{FD02A67B-D12D-4A42-A77B-1E1CB5F92A39}"/>
                </a:ext>
              </a:extLst>
            </p:cNvPr>
            <p:cNvSpPr txBox="1"/>
            <p:nvPr/>
          </p:nvSpPr>
          <p:spPr>
            <a:xfrm>
              <a:off x="815369" y="4921459"/>
              <a:ext cx="1972023" cy="800219"/>
            </a:xfrm>
            <a:prstGeom prst="rect">
              <a:avLst/>
            </a:prstGeom>
          </p:spPr>
          <p:txBody>
            <a:bodyPr vert="horz" wrap="square" lIns="0" tIns="0" rIns="0" bIns="0" rtlCol="0">
              <a:spAutoFit/>
            </a:bodyPr>
            <a:lstStyle/>
            <a:p>
              <a:pPr marL="15394" algn="ctr"/>
              <a:r>
                <a:rPr lang="en-US" sz="1300" u="sng" dirty="0">
                  <a:solidFill>
                    <a:srgbClr val="49475B"/>
                  </a:solidFill>
                  <a:latin typeface="Bitter Medium" pitchFamily="2" charset="0"/>
                  <a:cs typeface="Poppins" pitchFamily="2" charset="77"/>
                </a:rPr>
                <a:t>Profile</a:t>
              </a:r>
            </a:p>
            <a:p>
              <a:pPr marL="15394" algn="ctr"/>
              <a:r>
                <a:rPr lang="en-US" sz="1300" dirty="0">
                  <a:solidFill>
                    <a:srgbClr val="49475B"/>
                  </a:solidFill>
                  <a:latin typeface="Bitter Medium" pitchFamily="2" charset="0"/>
                  <a:cs typeface="Poppins" pitchFamily="2" charset="77"/>
                </a:rPr>
                <a:t>Executive</a:t>
              </a:r>
            </a:p>
            <a:p>
              <a:pPr marL="15394" algn="ctr"/>
              <a:r>
                <a:rPr lang="en-US" sz="1300" dirty="0">
                  <a:solidFill>
                    <a:srgbClr val="49475B"/>
                  </a:solidFill>
                  <a:latin typeface="Bitter Medium" pitchFamily="2" charset="0"/>
                  <a:cs typeface="Poppins" pitchFamily="2" charset="77"/>
                </a:rPr>
                <a:t>Wealth Management </a:t>
              </a:r>
            </a:p>
            <a:p>
              <a:pPr marL="15394" algn="ctr"/>
              <a:r>
                <a:rPr lang="en-US" sz="1300" dirty="0">
                  <a:solidFill>
                    <a:srgbClr val="49475B"/>
                  </a:solidFill>
                  <a:latin typeface="Bitter Medium" pitchFamily="2" charset="0"/>
                  <a:cs typeface="Poppins" pitchFamily="2" charset="77"/>
                </a:rPr>
                <a:t>Tax Planning/Prep</a:t>
              </a:r>
            </a:p>
          </p:txBody>
        </p:sp>
        <p:pic>
          <p:nvPicPr>
            <p:cNvPr id="7" name="Graphic 6" descr="Stopwatch with solid fill">
              <a:extLst>
                <a:ext uri="{FF2B5EF4-FFF2-40B4-BE49-F238E27FC236}">
                  <a16:creationId xmlns:a16="http://schemas.microsoft.com/office/drawing/2014/main" id="{C29BE2A4-47A8-4D6C-9190-796A8633F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5637" y="2399132"/>
              <a:ext cx="914400" cy="914400"/>
            </a:xfrm>
            <a:prstGeom prst="rect">
              <a:avLst/>
            </a:prstGeom>
          </p:spPr>
        </p:pic>
        <p:pic>
          <p:nvPicPr>
            <p:cNvPr id="12" name="Graphic 11" descr="Money with solid fill">
              <a:extLst>
                <a:ext uri="{FF2B5EF4-FFF2-40B4-BE49-F238E27FC236}">
                  <a16:creationId xmlns:a16="http://schemas.microsoft.com/office/drawing/2014/main" id="{0ECD9816-68C8-4A3A-991C-2C527649E5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5637" y="3692254"/>
              <a:ext cx="914400" cy="914400"/>
            </a:xfrm>
            <a:prstGeom prst="rect">
              <a:avLst/>
            </a:prstGeom>
          </p:spPr>
        </p:pic>
        <p:pic>
          <p:nvPicPr>
            <p:cNvPr id="24" name="Graphic 23" descr="Calculator with solid fill">
              <a:extLst>
                <a:ext uri="{FF2B5EF4-FFF2-40B4-BE49-F238E27FC236}">
                  <a16:creationId xmlns:a16="http://schemas.microsoft.com/office/drawing/2014/main" id="{BDFCB142-03D1-438A-A386-4DBFD86439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45637" y="5139276"/>
              <a:ext cx="914400" cy="914400"/>
            </a:xfrm>
            <a:prstGeom prst="rect">
              <a:avLst/>
            </a:prstGeom>
          </p:spPr>
        </p:pic>
        <p:cxnSp>
          <p:nvCxnSpPr>
            <p:cNvPr id="26" name="Straight Arrow Connector 25">
              <a:extLst>
                <a:ext uri="{FF2B5EF4-FFF2-40B4-BE49-F238E27FC236}">
                  <a16:creationId xmlns:a16="http://schemas.microsoft.com/office/drawing/2014/main" id="{EDFF95A8-E9E8-4879-AC01-A7451C6D16D1}"/>
                </a:ext>
              </a:extLst>
            </p:cNvPr>
            <p:cNvCxnSpPr>
              <a:cxnSpLocks/>
            </p:cNvCxnSpPr>
            <p:nvPr/>
          </p:nvCxnSpPr>
          <p:spPr>
            <a:xfrm flipV="1">
              <a:off x="2309563" y="3157086"/>
              <a:ext cx="955659" cy="428288"/>
            </a:xfrm>
            <a:prstGeom prst="straightConnector1">
              <a:avLst/>
            </a:prstGeom>
            <a:ln>
              <a:solidFill>
                <a:srgbClr val="4C9C2E"/>
              </a:solidFill>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82E0E440-EF04-4D3B-83E0-6DDFA1CD6300}"/>
                </a:ext>
              </a:extLst>
            </p:cNvPr>
            <p:cNvCxnSpPr>
              <a:cxnSpLocks/>
            </p:cNvCxnSpPr>
            <p:nvPr/>
          </p:nvCxnSpPr>
          <p:spPr>
            <a:xfrm>
              <a:off x="2362053" y="4492473"/>
              <a:ext cx="831198" cy="479653"/>
            </a:xfrm>
            <a:prstGeom prst="straightConnector1">
              <a:avLst/>
            </a:prstGeom>
            <a:ln>
              <a:solidFill>
                <a:srgbClr val="4C9C2E"/>
              </a:solidFill>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a16="http://schemas.microsoft.com/office/drawing/2014/main" id="{0BDA1D6E-1B4A-4D61-A560-A76A9F3D1ED9}"/>
                </a:ext>
              </a:extLst>
            </p:cNvPr>
            <p:cNvCxnSpPr>
              <a:cxnSpLocks/>
            </p:cNvCxnSpPr>
            <p:nvPr/>
          </p:nvCxnSpPr>
          <p:spPr>
            <a:xfrm flipV="1">
              <a:off x="2309563" y="4027018"/>
              <a:ext cx="955659" cy="27158"/>
            </a:xfrm>
            <a:prstGeom prst="straightConnector1">
              <a:avLst/>
            </a:prstGeom>
            <a:ln>
              <a:solidFill>
                <a:srgbClr val="4C9C2E"/>
              </a:solidFill>
              <a:prstDash val="sysDash"/>
              <a:tailEnd type="triangle"/>
            </a:ln>
          </p:spPr>
          <p:style>
            <a:lnRef idx="3">
              <a:schemeClr val="accent1"/>
            </a:lnRef>
            <a:fillRef idx="0">
              <a:schemeClr val="accent1"/>
            </a:fillRef>
            <a:effectRef idx="2">
              <a:schemeClr val="accent1"/>
            </a:effectRef>
            <a:fontRef idx="minor">
              <a:schemeClr val="tx1"/>
            </a:fontRef>
          </p:style>
        </p:cxnSp>
      </p:grpSp>
      <p:grpSp>
        <p:nvGrpSpPr>
          <p:cNvPr id="5" name="Group 4">
            <a:extLst>
              <a:ext uri="{FF2B5EF4-FFF2-40B4-BE49-F238E27FC236}">
                <a16:creationId xmlns:a16="http://schemas.microsoft.com/office/drawing/2014/main" id="{E680BEFE-C11B-473B-8C09-A1304928B5E3}"/>
              </a:ext>
            </a:extLst>
          </p:cNvPr>
          <p:cNvGrpSpPr/>
          <p:nvPr/>
        </p:nvGrpSpPr>
        <p:grpSpPr>
          <a:xfrm>
            <a:off x="5091535" y="3674742"/>
            <a:ext cx="6686071" cy="1107996"/>
            <a:chOff x="4868015" y="3674742"/>
            <a:chExt cx="6686071" cy="1107996"/>
          </a:xfrm>
        </p:grpSpPr>
        <p:sp>
          <p:nvSpPr>
            <p:cNvPr id="39" name="object 5">
              <a:extLst>
                <a:ext uri="{FF2B5EF4-FFF2-40B4-BE49-F238E27FC236}">
                  <a16:creationId xmlns:a16="http://schemas.microsoft.com/office/drawing/2014/main" id="{FC8B6076-D8A2-46F5-8757-8AD4B2F5EB78}"/>
                </a:ext>
              </a:extLst>
            </p:cNvPr>
            <p:cNvSpPr txBox="1"/>
            <p:nvPr/>
          </p:nvSpPr>
          <p:spPr>
            <a:xfrm>
              <a:off x="4868015" y="3828631"/>
              <a:ext cx="1972023" cy="800219"/>
            </a:xfrm>
            <a:prstGeom prst="rect">
              <a:avLst/>
            </a:prstGeom>
          </p:spPr>
          <p:txBody>
            <a:bodyPr vert="horz" wrap="square" lIns="0" tIns="0" rIns="0" bIns="0" rtlCol="0">
              <a:spAutoFit/>
            </a:bodyPr>
            <a:lstStyle/>
            <a:p>
              <a:pPr marL="15394" algn="ctr"/>
              <a:r>
                <a:rPr lang="en-US" sz="1300" b="1" dirty="0">
                  <a:solidFill>
                    <a:srgbClr val="49475B"/>
                  </a:solidFill>
                  <a:latin typeface="Bitter Medium" pitchFamily="2" charset="0"/>
                  <a:cs typeface="Poppins" pitchFamily="2" charset="77"/>
                </a:rPr>
                <a:t>Tax Alpha Core</a:t>
              </a:r>
            </a:p>
            <a:p>
              <a:pPr marL="15394" algn="ctr"/>
              <a:r>
                <a:rPr lang="en-US" sz="1300" b="1" dirty="0">
                  <a:solidFill>
                    <a:srgbClr val="49475B"/>
                  </a:solidFill>
                  <a:latin typeface="Bitter Medium" pitchFamily="2" charset="0"/>
                  <a:cs typeface="Poppins" pitchFamily="2" charset="77"/>
                </a:rPr>
                <a:t>Premier Allocation/ETF</a:t>
              </a:r>
            </a:p>
            <a:p>
              <a:pPr marL="15394" algn="ctr"/>
              <a:r>
                <a:rPr lang="en-US" sz="1300" b="1" dirty="0">
                  <a:solidFill>
                    <a:srgbClr val="49475B"/>
                  </a:solidFill>
                  <a:latin typeface="Bitter Medium" pitchFamily="2" charset="0"/>
                  <a:cs typeface="Poppins" pitchFamily="2" charset="77"/>
                </a:rPr>
                <a:t>Select Equity/Dividend</a:t>
              </a:r>
            </a:p>
            <a:p>
              <a:pPr marL="15394" algn="ctr"/>
              <a:r>
                <a:rPr lang="en-US" sz="1300" b="1" dirty="0">
                  <a:solidFill>
                    <a:srgbClr val="49475B"/>
                  </a:solidFill>
                  <a:latin typeface="Bitter Medium" pitchFamily="2" charset="0"/>
                  <a:cs typeface="Poppins" pitchFamily="2" charset="77"/>
                </a:rPr>
                <a:t>Alternatives</a:t>
              </a:r>
            </a:p>
          </p:txBody>
        </p:sp>
        <p:cxnSp>
          <p:nvCxnSpPr>
            <p:cNvPr id="43" name="Straight Arrow Connector 42">
              <a:extLst>
                <a:ext uri="{FF2B5EF4-FFF2-40B4-BE49-F238E27FC236}">
                  <a16:creationId xmlns:a16="http://schemas.microsoft.com/office/drawing/2014/main" id="{DC078485-A791-4ECA-BF93-2E20FC3EFFDE}"/>
                </a:ext>
              </a:extLst>
            </p:cNvPr>
            <p:cNvCxnSpPr>
              <a:cxnSpLocks/>
            </p:cNvCxnSpPr>
            <p:nvPr/>
          </p:nvCxnSpPr>
          <p:spPr>
            <a:xfrm>
              <a:off x="7148016" y="3934850"/>
              <a:ext cx="1070524" cy="0"/>
            </a:xfrm>
            <a:prstGeom prst="straightConnector1">
              <a:avLst/>
            </a:prstGeom>
            <a:ln>
              <a:solidFill>
                <a:srgbClr val="4C9C2E"/>
              </a:solidFill>
              <a:prstDash val="sysDash"/>
              <a:tailEnd type="triangle"/>
            </a:ln>
          </p:spPr>
          <p:style>
            <a:lnRef idx="3">
              <a:schemeClr val="accent1"/>
            </a:lnRef>
            <a:fillRef idx="0">
              <a:schemeClr val="accent1"/>
            </a:fillRef>
            <a:effectRef idx="2">
              <a:schemeClr val="accent1"/>
            </a:effectRef>
            <a:fontRef idx="minor">
              <a:schemeClr val="tx1"/>
            </a:fontRef>
          </p:style>
        </p:cxnSp>
        <p:sp>
          <p:nvSpPr>
            <p:cNvPr id="57" name="object 5">
              <a:extLst>
                <a:ext uri="{FF2B5EF4-FFF2-40B4-BE49-F238E27FC236}">
                  <a16:creationId xmlns:a16="http://schemas.microsoft.com/office/drawing/2014/main" id="{F6F9604F-9562-4C15-9644-EEB4B41913FC}"/>
                </a:ext>
              </a:extLst>
            </p:cNvPr>
            <p:cNvSpPr txBox="1"/>
            <p:nvPr/>
          </p:nvSpPr>
          <p:spPr>
            <a:xfrm>
              <a:off x="8218539" y="3674742"/>
              <a:ext cx="3335547" cy="1107996"/>
            </a:xfrm>
            <a:prstGeom prst="rect">
              <a:avLst/>
            </a:prstGeom>
          </p:spPr>
          <p:txBody>
            <a:bodyPr vert="horz" wrap="square" lIns="0" tIns="0" rIns="0" bIns="0" rtlCol="0">
              <a:spAutoFit/>
            </a:bodyPr>
            <a:lstStyle/>
            <a:p>
              <a:pPr marL="15394" algn="ctr"/>
              <a:r>
                <a:rPr lang="en-US" sz="1200" u="sng" dirty="0">
                  <a:solidFill>
                    <a:srgbClr val="49475B"/>
                  </a:solidFill>
                  <a:latin typeface="Bitter Medium" pitchFamily="2" charset="0"/>
                  <a:cs typeface="Poppins" pitchFamily="2" charset="77"/>
                </a:rPr>
                <a:t>Profile</a:t>
              </a:r>
            </a:p>
            <a:p>
              <a:pPr marL="15394" algn="ctr"/>
              <a:r>
                <a:rPr lang="en-US" sz="1200" dirty="0">
                  <a:solidFill>
                    <a:srgbClr val="49475B"/>
                  </a:solidFill>
                  <a:latin typeface="Bitter Medium" pitchFamily="2" charset="0"/>
                  <a:cs typeface="Poppins" pitchFamily="2" charset="77"/>
                </a:rPr>
                <a:t>Top Tax Bracket </a:t>
              </a:r>
            </a:p>
            <a:p>
              <a:pPr marL="15394" algn="ctr"/>
              <a:r>
                <a:rPr lang="en-US" sz="1200" dirty="0">
                  <a:solidFill>
                    <a:srgbClr val="49475B"/>
                  </a:solidFill>
                  <a:latin typeface="Bitter Medium" pitchFamily="2" charset="0"/>
                  <a:cs typeface="Poppins" pitchFamily="2" charset="77"/>
                </a:rPr>
                <a:t>Limited Tax Planning Opportunities</a:t>
              </a:r>
            </a:p>
            <a:p>
              <a:pPr marL="15394" algn="ctr"/>
              <a:endParaRPr lang="en-US" sz="1200" dirty="0">
                <a:solidFill>
                  <a:srgbClr val="49475B"/>
                </a:solidFill>
                <a:latin typeface="Bitter Medium" pitchFamily="2" charset="0"/>
                <a:cs typeface="Poppins" pitchFamily="2" charset="77"/>
              </a:endParaRPr>
            </a:p>
            <a:p>
              <a:pPr marL="15394" algn="ctr"/>
              <a:r>
                <a:rPr lang="en-US" sz="1200" u="sng" dirty="0">
                  <a:solidFill>
                    <a:srgbClr val="49475B"/>
                  </a:solidFill>
                  <a:latin typeface="Bitter Medium" pitchFamily="2" charset="0"/>
                  <a:cs typeface="Poppins" pitchFamily="2" charset="77"/>
                </a:rPr>
                <a:t>Solution</a:t>
              </a:r>
            </a:p>
            <a:p>
              <a:pPr marL="15394" algn="ctr"/>
              <a:r>
                <a:rPr lang="en-US" sz="1200" dirty="0">
                  <a:solidFill>
                    <a:srgbClr val="49475B"/>
                  </a:solidFill>
                  <a:latin typeface="Bitter Medium" pitchFamily="2" charset="0"/>
                  <a:cs typeface="Poppins" pitchFamily="2" charset="77"/>
                </a:rPr>
                <a:t>Tax Efficiency (and Alpha) </a:t>
              </a:r>
            </a:p>
          </p:txBody>
        </p:sp>
      </p:grpSp>
      <p:grpSp>
        <p:nvGrpSpPr>
          <p:cNvPr id="6" name="Group 5">
            <a:extLst>
              <a:ext uri="{FF2B5EF4-FFF2-40B4-BE49-F238E27FC236}">
                <a16:creationId xmlns:a16="http://schemas.microsoft.com/office/drawing/2014/main" id="{0555E161-00B8-4139-BC4E-713E014C9061}"/>
              </a:ext>
            </a:extLst>
          </p:cNvPr>
          <p:cNvGrpSpPr/>
          <p:nvPr/>
        </p:nvGrpSpPr>
        <p:grpSpPr>
          <a:xfrm>
            <a:off x="5059555" y="5218546"/>
            <a:ext cx="6677411" cy="1003269"/>
            <a:chOff x="4876675" y="5218546"/>
            <a:chExt cx="6677411" cy="1003269"/>
          </a:xfrm>
        </p:grpSpPr>
        <p:sp>
          <p:nvSpPr>
            <p:cNvPr id="37" name="object 5">
              <a:extLst>
                <a:ext uri="{FF2B5EF4-FFF2-40B4-BE49-F238E27FC236}">
                  <a16:creationId xmlns:a16="http://schemas.microsoft.com/office/drawing/2014/main" id="{35137B66-8773-411E-9FE2-695DC697F8EE}"/>
                </a:ext>
              </a:extLst>
            </p:cNvPr>
            <p:cNvSpPr txBox="1"/>
            <p:nvPr/>
          </p:nvSpPr>
          <p:spPr>
            <a:xfrm>
              <a:off x="4876675" y="5221541"/>
              <a:ext cx="1972023" cy="1000274"/>
            </a:xfrm>
            <a:prstGeom prst="rect">
              <a:avLst/>
            </a:prstGeom>
          </p:spPr>
          <p:txBody>
            <a:bodyPr vert="horz" wrap="square" lIns="0" tIns="0" rIns="0" bIns="0" rtlCol="0">
              <a:spAutoFit/>
            </a:bodyPr>
            <a:lstStyle/>
            <a:p>
              <a:pPr marL="15394" algn="ctr"/>
              <a:r>
                <a:rPr lang="en-US" sz="1300" b="1" dirty="0" err="1">
                  <a:solidFill>
                    <a:srgbClr val="49475B"/>
                  </a:solidFill>
                  <a:latin typeface="Bitter Medium" pitchFamily="2" charset="0"/>
                  <a:cs typeface="Poppins" pitchFamily="2" charset="77"/>
                </a:rPr>
                <a:t>Wealthstone</a:t>
              </a:r>
              <a:r>
                <a:rPr lang="en-US" sz="1300" b="1" dirty="0">
                  <a:solidFill>
                    <a:srgbClr val="49475B"/>
                  </a:solidFill>
                  <a:latin typeface="Bitter Medium" pitchFamily="2" charset="0"/>
                  <a:cs typeface="Poppins" pitchFamily="2" charset="77"/>
                </a:rPr>
                <a:t> Tax</a:t>
              </a:r>
            </a:p>
            <a:p>
              <a:pPr marL="15394" algn="ctr"/>
              <a:r>
                <a:rPr lang="en-US" sz="1300" b="1" dirty="0" err="1">
                  <a:solidFill>
                    <a:srgbClr val="49475B"/>
                  </a:solidFill>
                  <a:latin typeface="Bitter Medium" pitchFamily="2" charset="0"/>
                  <a:cs typeface="Poppins" pitchFamily="2" charset="77"/>
                </a:rPr>
                <a:t>Tyce</a:t>
              </a:r>
              <a:r>
                <a:rPr lang="en-US" sz="1300" b="1" dirty="0">
                  <a:solidFill>
                    <a:srgbClr val="49475B"/>
                  </a:solidFill>
                  <a:latin typeface="Bitter Medium" pitchFamily="2" charset="0"/>
                  <a:cs typeface="Poppins" pitchFamily="2" charset="77"/>
                </a:rPr>
                <a:t> Tax</a:t>
              </a:r>
            </a:p>
            <a:p>
              <a:pPr marL="15394" algn="ctr"/>
              <a:r>
                <a:rPr lang="en-US" sz="1300" b="1" dirty="0">
                  <a:solidFill>
                    <a:srgbClr val="49475B"/>
                  </a:solidFill>
                  <a:latin typeface="Bitter Medium" pitchFamily="2" charset="0"/>
                  <a:cs typeface="Poppins" pitchFamily="2" charset="77"/>
                </a:rPr>
                <a:t>Rion </a:t>
              </a:r>
              <a:r>
                <a:rPr lang="en-US" sz="1300" b="1" dirty="0" err="1">
                  <a:solidFill>
                    <a:srgbClr val="49475B"/>
                  </a:solidFill>
                  <a:latin typeface="Bitter Medium" pitchFamily="2" charset="0"/>
                  <a:cs typeface="Poppins" pitchFamily="2" charset="77"/>
                </a:rPr>
                <a:t>Safier</a:t>
              </a:r>
              <a:r>
                <a:rPr lang="en-US" sz="1300" b="1" dirty="0">
                  <a:solidFill>
                    <a:srgbClr val="49475B"/>
                  </a:solidFill>
                  <a:latin typeface="Bitter Medium" pitchFamily="2" charset="0"/>
                  <a:cs typeface="Poppins" pitchFamily="2" charset="77"/>
                </a:rPr>
                <a:t> </a:t>
              </a:r>
              <a:r>
                <a:rPr lang="en-US" sz="1300" b="1" dirty="0" err="1">
                  <a:solidFill>
                    <a:srgbClr val="49475B"/>
                  </a:solidFill>
                  <a:latin typeface="Bitter Medium" pitchFamily="2" charset="0"/>
                  <a:cs typeface="Poppins" pitchFamily="2" charset="77"/>
                </a:rPr>
                <a:t>Acctg</a:t>
              </a:r>
              <a:endParaRPr lang="en-US" sz="1300" b="1" dirty="0">
                <a:solidFill>
                  <a:srgbClr val="49475B"/>
                </a:solidFill>
                <a:latin typeface="Bitter Medium" pitchFamily="2" charset="0"/>
                <a:cs typeface="Poppins" pitchFamily="2" charset="77"/>
              </a:endParaRPr>
            </a:p>
            <a:p>
              <a:pPr marL="15394" algn="ctr"/>
              <a:r>
                <a:rPr lang="en-US" sz="1300" b="1" dirty="0">
                  <a:solidFill>
                    <a:srgbClr val="49475B"/>
                  </a:solidFill>
                  <a:latin typeface="Bitter Medium" pitchFamily="2" charset="0"/>
                  <a:cs typeface="Poppins" pitchFamily="2" charset="77"/>
                </a:rPr>
                <a:t>Berkshire Tax</a:t>
              </a:r>
            </a:p>
            <a:p>
              <a:pPr marL="15394" algn="ctr"/>
              <a:r>
                <a:rPr lang="en-US" sz="1300" b="1" dirty="0">
                  <a:solidFill>
                    <a:srgbClr val="49475B"/>
                  </a:solidFill>
                  <a:latin typeface="Bitter Medium" pitchFamily="2" charset="0"/>
                  <a:cs typeface="Poppins" pitchFamily="2" charset="77"/>
                </a:rPr>
                <a:t>Cohen &amp; Co</a:t>
              </a:r>
            </a:p>
          </p:txBody>
        </p:sp>
        <p:cxnSp>
          <p:nvCxnSpPr>
            <p:cNvPr id="42" name="Straight Arrow Connector 41">
              <a:extLst>
                <a:ext uri="{FF2B5EF4-FFF2-40B4-BE49-F238E27FC236}">
                  <a16:creationId xmlns:a16="http://schemas.microsoft.com/office/drawing/2014/main" id="{E66833B3-15FC-45E8-B4AE-3AB035BBC977}"/>
                </a:ext>
              </a:extLst>
            </p:cNvPr>
            <p:cNvCxnSpPr>
              <a:cxnSpLocks/>
            </p:cNvCxnSpPr>
            <p:nvPr/>
          </p:nvCxnSpPr>
          <p:spPr>
            <a:xfrm flipV="1">
              <a:off x="7185340" y="5392005"/>
              <a:ext cx="1029337" cy="1"/>
            </a:xfrm>
            <a:prstGeom prst="straightConnector1">
              <a:avLst/>
            </a:prstGeom>
            <a:ln>
              <a:solidFill>
                <a:srgbClr val="4C9C2E"/>
              </a:solidFill>
              <a:prstDash val="sysDash"/>
              <a:tailEnd type="triangle"/>
            </a:ln>
          </p:spPr>
          <p:style>
            <a:lnRef idx="3">
              <a:schemeClr val="accent1"/>
            </a:lnRef>
            <a:fillRef idx="0">
              <a:schemeClr val="accent1"/>
            </a:fillRef>
            <a:effectRef idx="2">
              <a:schemeClr val="accent1"/>
            </a:effectRef>
            <a:fontRef idx="minor">
              <a:schemeClr val="tx1"/>
            </a:fontRef>
          </p:style>
        </p:cxnSp>
        <p:sp>
          <p:nvSpPr>
            <p:cNvPr id="58" name="object 5">
              <a:extLst>
                <a:ext uri="{FF2B5EF4-FFF2-40B4-BE49-F238E27FC236}">
                  <a16:creationId xmlns:a16="http://schemas.microsoft.com/office/drawing/2014/main" id="{610E52B2-4260-425C-BB10-961A19DBDF6C}"/>
                </a:ext>
              </a:extLst>
            </p:cNvPr>
            <p:cNvSpPr txBox="1"/>
            <p:nvPr/>
          </p:nvSpPr>
          <p:spPr>
            <a:xfrm>
              <a:off x="8218539" y="5218546"/>
              <a:ext cx="3335547" cy="738664"/>
            </a:xfrm>
            <a:prstGeom prst="rect">
              <a:avLst/>
            </a:prstGeom>
          </p:spPr>
          <p:txBody>
            <a:bodyPr vert="horz" wrap="square" lIns="0" tIns="0" rIns="0" bIns="0" rtlCol="0">
              <a:spAutoFit/>
            </a:bodyPr>
            <a:lstStyle/>
            <a:p>
              <a:pPr marL="15394" algn="ctr"/>
              <a:r>
                <a:rPr lang="en-US" sz="1200" u="sng" dirty="0">
                  <a:solidFill>
                    <a:srgbClr val="49475B"/>
                  </a:solidFill>
                  <a:latin typeface="Bitter Medium" pitchFamily="2" charset="0"/>
                  <a:cs typeface="Poppins" pitchFamily="2" charset="77"/>
                </a:rPr>
                <a:t>Value Add</a:t>
              </a:r>
            </a:p>
            <a:p>
              <a:pPr marL="15394" algn="ctr"/>
              <a:r>
                <a:rPr lang="en-US" sz="1200" dirty="0">
                  <a:solidFill>
                    <a:srgbClr val="49475B"/>
                  </a:solidFill>
                  <a:latin typeface="Bitter Medium" pitchFamily="2" charset="0"/>
                  <a:cs typeface="Poppins" pitchFamily="2" charset="77"/>
                </a:rPr>
                <a:t>Collaboration</a:t>
              </a:r>
            </a:p>
            <a:p>
              <a:pPr marL="15394" algn="ctr"/>
              <a:r>
                <a:rPr lang="en-US" sz="1200" dirty="0">
                  <a:solidFill>
                    <a:srgbClr val="49475B"/>
                  </a:solidFill>
                  <a:latin typeface="Bitter Medium" pitchFamily="2" charset="0"/>
                  <a:cs typeface="Poppins" pitchFamily="2" charset="77"/>
                </a:rPr>
                <a:t>Specialization / State &amp; Local</a:t>
              </a:r>
            </a:p>
            <a:p>
              <a:pPr marL="15394" algn="ctr"/>
              <a:r>
                <a:rPr lang="en-US" sz="1200" dirty="0">
                  <a:solidFill>
                    <a:srgbClr val="49475B"/>
                  </a:solidFill>
                  <a:latin typeface="Bitter Medium" pitchFamily="2" charset="0"/>
                  <a:cs typeface="Poppins" pitchFamily="2" charset="77"/>
                </a:rPr>
                <a:t>Proactive</a:t>
              </a:r>
            </a:p>
          </p:txBody>
        </p:sp>
      </p:grpSp>
      <p:grpSp>
        <p:nvGrpSpPr>
          <p:cNvPr id="4" name="Group 3">
            <a:extLst>
              <a:ext uri="{FF2B5EF4-FFF2-40B4-BE49-F238E27FC236}">
                <a16:creationId xmlns:a16="http://schemas.microsoft.com/office/drawing/2014/main" id="{D19B847F-308F-4F28-AF71-D7E2E503D4BA}"/>
              </a:ext>
            </a:extLst>
          </p:cNvPr>
          <p:cNvGrpSpPr/>
          <p:nvPr/>
        </p:nvGrpSpPr>
        <p:grpSpPr>
          <a:xfrm>
            <a:off x="4425594" y="1956586"/>
            <a:ext cx="7362174" cy="1657889"/>
            <a:chOff x="4191914" y="1956586"/>
            <a:chExt cx="7362174" cy="1657889"/>
          </a:xfrm>
        </p:grpSpPr>
        <p:sp>
          <p:nvSpPr>
            <p:cNvPr id="38" name="object 5">
              <a:extLst>
                <a:ext uri="{FF2B5EF4-FFF2-40B4-BE49-F238E27FC236}">
                  <a16:creationId xmlns:a16="http://schemas.microsoft.com/office/drawing/2014/main" id="{2BF95454-A8BD-4245-8796-03C878A59284}"/>
                </a:ext>
              </a:extLst>
            </p:cNvPr>
            <p:cNvSpPr txBox="1"/>
            <p:nvPr/>
          </p:nvSpPr>
          <p:spPr>
            <a:xfrm>
              <a:off x="4191914" y="2414146"/>
              <a:ext cx="3335547" cy="1200329"/>
            </a:xfrm>
            <a:prstGeom prst="rect">
              <a:avLst/>
            </a:prstGeom>
          </p:spPr>
          <p:txBody>
            <a:bodyPr vert="horz" wrap="square" lIns="0" tIns="0" rIns="0" bIns="0" rtlCol="0">
              <a:spAutoFit/>
            </a:bodyPr>
            <a:lstStyle/>
            <a:p>
              <a:pPr marL="15394" algn="ctr"/>
              <a:r>
                <a:rPr lang="en-US" sz="1300" b="1" dirty="0">
                  <a:solidFill>
                    <a:srgbClr val="49475B"/>
                  </a:solidFill>
                  <a:latin typeface="Bitter Medium" pitchFamily="2" charset="0"/>
                  <a:cs typeface="Poppins" pitchFamily="2" charset="77"/>
                </a:rPr>
                <a:t>Executive / Accumulator</a:t>
              </a:r>
            </a:p>
            <a:p>
              <a:pPr marL="15394" algn="ctr"/>
              <a:r>
                <a:rPr lang="en-US" sz="1300" b="1" dirty="0">
                  <a:solidFill>
                    <a:srgbClr val="49475B"/>
                  </a:solidFill>
                  <a:latin typeface="Bitter Medium" pitchFamily="2" charset="0"/>
                  <a:cs typeface="Poppins" pitchFamily="2" charset="77"/>
                </a:rPr>
                <a:t>Business Owner</a:t>
              </a:r>
            </a:p>
            <a:p>
              <a:pPr marL="15394" algn="ctr"/>
              <a:r>
                <a:rPr lang="en-US" sz="1300" b="1" dirty="0">
                  <a:solidFill>
                    <a:srgbClr val="49475B"/>
                  </a:solidFill>
                  <a:latin typeface="Bitter Medium" pitchFamily="2" charset="0"/>
                  <a:cs typeface="Poppins" pitchFamily="2" charset="77"/>
                </a:rPr>
                <a:t>First Responder</a:t>
              </a:r>
            </a:p>
            <a:p>
              <a:pPr marL="15394" algn="ctr"/>
              <a:r>
                <a:rPr lang="en-US" sz="1300" b="1" dirty="0">
                  <a:solidFill>
                    <a:srgbClr val="49475B"/>
                  </a:solidFill>
                  <a:latin typeface="Bitter Medium" pitchFamily="2" charset="0"/>
                  <a:cs typeface="Poppins" pitchFamily="2" charset="77"/>
                </a:rPr>
                <a:t>Physician</a:t>
              </a:r>
            </a:p>
            <a:p>
              <a:pPr marL="15394" algn="ctr"/>
              <a:r>
                <a:rPr lang="en-US" sz="1300" b="1" dirty="0">
                  <a:solidFill>
                    <a:srgbClr val="49475B"/>
                  </a:solidFill>
                  <a:latin typeface="Bitter Medium" pitchFamily="2" charset="0"/>
                  <a:cs typeface="Poppins" pitchFamily="2" charset="77"/>
                </a:rPr>
                <a:t>Retiree</a:t>
              </a:r>
            </a:p>
            <a:p>
              <a:pPr marL="15394" algn="ctr"/>
              <a:r>
                <a:rPr lang="en-US" sz="1300" b="1" dirty="0">
                  <a:solidFill>
                    <a:srgbClr val="49475B"/>
                  </a:solidFill>
                  <a:latin typeface="Bitter Medium" pitchFamily="2" charset="0"/>
                  <a:cs typeface="Poppins" pitchFamily="2" charset="77"/>
                </a:rPr>
                <a:t>Transitional</a:t>
              </a:r>
            </a:p>
          </p:txBody>
        </p:sp>
        <p:sp>
          <p:nvSpPr>
            <p:cNvPr id="41" name="object 5">
              <a:extLst>
                <a:ext uri="{FF2B5EF4-FFF2-40B4-BE49-F238E27FC236}">
                  <a16:creationId xmlns:a16="http://schemas.microsoft.com/office/drawing/2014/main" id="{2E88E450-BB1A-4E00-8206-84B6A5C75883}"/>
                </a:ext>
              </a:extLst>
            </p:cNvPr>
            <p:cNvSpPr txBox="1"/>
            <p:nvPr/>
          </p:nvSpPr>
          <p:spPr>
            <a:xfrm>
              <a:off x="8218542" y="1961096"/>
              <a:ext cx="3335546" cy="215444"/>
            </a:xfrm>
            <a:prstGeom prst="rect">
              <a:avLst/>
            </a:prstGeom>
          </p:spPr>
          <p:txBody>
            <a:bodyPr vert="horz" wrap="square" lIns="0" tIns="0" rIns="0" bIns="0" rtlCol="0">
              <a:spAutoFit/>
            </a:bodyPr>
            <a:lstStyle/>
            <a:p>
              <a:pPr marL="15394" algn="ctr"/>
              <a:r>
                <a:rPr lang="en-US" sz="1400" b="1" dirty="0">
                  <a:solidFill>
                    <a:srgbClr val="49475B"/>
                  </a:solidFill>
                  <a:latin typeface="Poppins" pitchFamily="2" charset="77"/>
                  <a:cs typeface="Poppins" pitchFamily="2" charset="77"/>
                </a:rPr>
                <a:t>WELCOME TO </a:t>
              </a:r>
              <a:r>
                <a:rPr lang="en-US" sz="1400" b="1" u="sng" dirty="0">
                  <a:solidFill>
                    <a:srgbClr val="49475B"/>
                  </a:solidFill>
                  <a:latin typeface="Poppins" pitchFamily="2" charset="77"/>
                  <a:cs typeface="Poppins" pitchFamily="2" charset="77"/>
                </a:rPr>
                <a:t>YOUR</a:t>
              </a:r>
              <a:r>
                <a:rPr lang="en-US" sz="1400" b="1" dirty="0">
                  <a:solidFill>
                    <a:srgbClr val="49475B"/>
                  </a:solidFill>
                  <a:latin typeface="Poppins" pitchFamily="2" charset="77"/>
                  <a:cs typeface="Poppins" pitchFamily="2" charset="77"/>
                </a:rPr>
                <a:t> SEQUOIA</a:t>
              </a:r>
            </a:p>
          </p:txBody>
        </p:sp>
        <p:cxnSp>
          <p:nvCxnSpPr>
            <p:cNvPr id="44" name="Straight Arrow Connector 43">
              <a:extLst>
                <a:ext uri="{FF2B5EF4-FFF2-40B4-BE49-F238E27FC236}">
                  <a16:creationId xmlns:a16="http://schemas.microsoft.com/office/drawing/2014/main" id="{CA72BDE6-CB7B-4FFC-99F4-02D8FE97F2CA}"/>
                </a:ext>
              </a:extLst>
            </p:cNvPr>
            <p:cNvCxnSpPr>
              <a:cxnSpLocks/>
            </p:cNvCxnSpPr>
            <p:nvPr/>
          </p:nvCxnSpPr>
          <p:spPr>
            <a:xfrm>
              <a:off x="7148016" y="2542528"/>
              <a:ext cx="1070524" cy="0"/>
            </a:xfrm>
            <a:prstGeom prst="straightConnector1">
              <a:avLst/>
            </a:prstGeom>
            <a:ln>
              <a:solidFill>
                <a:srgbClr val="4C9C2E"/>
              </a:solidFill>
              <a:prstDash val="sysDash"/>
              <a:tailEnd type="triangle"/>
            </a:ln>
          </p:spPr>
          <p:style>
            <a:lnRef idx="3">
              <a:schemeClr val="accent1"/>
            </a:lnRef>
            <a:fillRef idx="0">
              <a:schemeClr val="accent1"/>
            </a:fillRef>
            <a:effectRef idx="2">
              <a:schemeClr val="accent1"/>
            </a:effectRef>
            <a:fontRef idx="minor">
              <a:schemeClr val="tx1"/>
            </a:fontRef>
          </p:style>
        </p:cxnSp>
        <p:sp>
          <p:nvSpPr>
            <p:cNvPr id="49" name="object 5">
              <a:extLst>
                <a:ext uri="{FF2B5EF4-FFF2-40B4-BE49-F238E27FC236}">
                  <a16:creationId xmlns:a16="http://schemas.microsoft.com/office/drawing/2014/main" id="{080FA1BA-E8C4-4B61-A8D4-736A09E8E54A}"/>
                </a:ext>
              </a:extLst>
            </p:cNvPr>
            <p:cNvSpPr txBox="1"/>
            <p:nvPr/>
          </p:nvSpPr>
          <p:spPr>
            <a:xfrm>
              <a:off x="8218539" y="2415242"/>
              <a:ext cx="3335547" cy="553998"/>
            </a:xfrm>
            <a:prstGeom prst="rect">
              <a:avLst/>
            </a:prstGeom>
          </p:spPr>
          <p:txBody>
            <a:bodyPr vert="horz" wrap="square" lIns="0" tIns="0" rIns="0" bIns="0" rtlCol="0">
              <a:spAutoFit/>
            </a:bodyPr>
            <a:lstStyle/>
            <a:p>
              <a:pPr marL="15394" algn="ctr"/>
              <a:r>
                <a:rPr lang="en-US" sz="1200" dirty="0">
                  <a:solidFill>
                    <a:srgbClr val="49475B"/>
                  </a:solidFill>
                  <a:latin typeface="Bitter Medium" pitchFamily="2" charset="0"/>
                  <a:cs typeface="Poppins" pitchFamily="2" charset="77"/>
                </a:rPr>
                <a:t>Executive Practice Group</a:t>
              </a:r>
            </a:p>
            <a:p>
              <a:pPr marL="15394" algn="ctr"/>
              <a:r>
                <a:rPr lang="en-US" sz="1200" dirty="0">
                  <a:solidFill>
                    <a:srgbClr val="49475B"/>
                  </a:solidFill>
                  <a:latin typeface="Bitter Medium" pitchFamily="2" charset="0"/>
                  <a:cs typeface="Poppins" pitchFamily="2" charset="77"/>
                </a:rPr>
                <a:t>Segment Stats </a:t>
              </a:r>
            </a:p>
            <a:p>
              <a:pPr marL="15394" algn="ctr"/>
              <a:r>
                <a:rPr lang="en-US" sz="1200" dirty="0">
                  <a:solidFill>
                    <a:srgbClr val="49475B"/>
                  </a:solidFill>
                  <a:latin typeface="Bitter Medium" pitchFamily="2" charset="0"/>
                  <a:cs typeface="Poppins" pitchFamily="2" charset="77"/>
                </a:rPr>
                <a:t>Value Proposition</a:t>
              </a:r>
            </a:p>
          </p:txBody>
        </p:sp>
        <p:sp>
          <p:nvSpPr>
            <p:cNvPr id="59" name="object 5">
              <a:extLst>
                <a:ext uri="{FF2B5EF4-FFF2-40B4-BE49-F238E27FC236}">
                  <a16:creationId xmlns:a16="http://schemas.microsoft.com/office/drawing/2014/main" id="{531E50FB-FD0E-4AD9-8BB0-E2CF9C53F08F}"/>
                </a:ext>
              </a:extLst>
            </p:cNvPr>
            <p:cNvSpPr txBox="1"/>
            <p:nvPr/>
          </p:nvSpPr>
          <p:spPr>
            <a:xfrm>
              <a:off x="4191915" y="1956586"/>
              <a:ext cx="3335546" cy="215444"/>
            </a:xfrm>
            <a:prstGeom prst="rect">
              <a:avLst/>
            </a:prstGeom>
          </p:spPr>
          <p:txBody>
            <a:bodyPr vert="horz" wrap="square" lIns="0" tIns="0" rIns="0" bIns="0" rtlCol="0">
              <a:spAutoFit/>
            </a:bodyPr>
            <a:lstStyle/>
            <a:p>
              <a:pPr marL="15394" algn="ctr"/>
              <a:r>
                <a:rPr lang="en-US" sz="1400" b="1" dirty="0">
                  <a:solidFill>
                    <a:srgbClr val="49475B"/>
                  </a:solidFill>
                  <a:latin typeface="Poppins" pitchFamily="2" charset="77"/>
                  <a:cs typeface="Poppins" pitchFamily="2" charset="77"/>
                </a:rPr>
                <a:t>SOLUTIONS</a:t>
              </a:r>
            </a:p>
          </p:txBody>
        </p:sp>
      </p:grpSp>
      <p:grpSp>
        <p:nvGrpSpPr>
          <p:cNvPr id="30" name="Group 29">
            <a:extLst>
              <a:ext uri="{FF2B5EF4-FFF2-40B4-BE49-F238E27FC236}">
                <a16:creationId xmlns:a16="http://schemas.microsoft.com/office/drawing/2014/main" id="{A026BE98-B858-4B01-98E6-F9E6F4CFD709}"/>
              </a:ext>
            </a:extLst>
          </p:cNvPr>
          <p:cNvGrpSpPr/>
          <p:nvPr/>
        </p:nvGrpSpPr>
        <p:grpSpPr>
          <a:xfrm>
            <a:off x="0" y="0"/>
            <a:ext cx="716973" cy="6858000"/>
            <a:chOff x="0" y="0"/>
            <a:chExt cx="716973" cy="6858000"/>
          </a:xfrm>
        </p:grpSpPr>
        <p:sp>
          <p:nvSpPr>
            <p:cNvPr id="31" name="Rectangle 30">
              <a:extLst>
                <a:ext uri="{FF2B5EF4-FFF2-40B4-BE49-F238E27FC236}">
                  <a16:creationId xmlns:a16="http://schemas.microsoft.com/office/drawing/2014/main" id="{F5D100EE-5FAF-4CDE-8BBF-045C57C604B2}"/>
                </a:ext>
              </a:extLst>
            </p:cNvPr>
            <p:cNvSpPr/>
            <p:nvPr/>
          </p:nvSpPr>
          <p:spPr>
            <a:xfrm>
              <a:off x="0" y="0"/>
              <a:ext cx="716973"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Shape, icon&#10;&#10;Description automatically generated">
              <a:extLst>
                <a:ext uri="{FF2B5EF4-FFF2-40B4-BE49-F238E27FC236}">
                  <a16:creationId xmlns:a16="http://schemas.microsoft.com/office/drawing/2014/main" id="{AE27F9B1-4FF7-45A1-9136-25D0285119EA}"/>
                </a:ext>
              </a:extLst>
            </p:cNvPr>
            <p:cNvPicPr>
              <a:picLocks noChangeAspect="1"/>
            </p:cNvPicPr>
            <p:nvPr/>
          </p:nvPicPr>
          <p:blipFill>
            <a:blip r:embed="rId11">
              <a:alphaModFix amt="57000"/>
              <a:extLst>
                <a:ext uri="{28A0092B-C50C-407E-A947-70E740481C1C}">
                  <a14:useLocalDpi xmlns:a14="http://schemas.microsoft.com/office/drawing/2010/main" val="0"/>
                </a:ext>
              </a:extLst>
            </a:blip>
            <a:stretch>
              <a:fillRect/>
            </a:stretch>
          </p:blipFill>
          <p:spPr>
            <a:xfrm>
              <a:off x="155024" y="178812"/>
              <a:ext cx="387951" cy="372986"/>
            </a:xfrm>
            <a:prstGeom prst="rect">
              <a:avLst/>
            </a:prstGeom>
          </p:spPr>
        </p:pic>
        <p:sp>
          <p:nvSpPr>
            <p:cNvPr id="34" name="Title 4">
              <a:extLst>
                <a:ext uri="{FF2B5EF4-FFF2-40B4-BE49-F238E27FC236}">
                  <a16:creationId xmlns:a16="http://schemas.microsoft.com/office/drawing/2014/main" id="{DBD6D195-FE25-4AC0-B73D-00095EA60E2F}"/>
                </a:ext>
              </a:extLst>
            </p:cNvPr>
            <p:cNvSpPr txBox="1">
              <a:spLocks/>
            </p:cNvSpPr>
            <p:nvPr/>
          </p:nvSpPr>
          <p:spPr>
            <a:xfrm rot="16200000">
              <a:off x="-1405607" y="4742905"/>
              <a:ext cx="3550309" cy="322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HelveticaNeueLT Std Med Cn" panose="020B0606030502030204" pitchFamily="34" charset="0"/>
                  <a:ea typeface="+mj-ea"/>
                  <a:cs typeface="+mj-cs"/>
                </a:defRPr>
              </a:lvl1pPr>
            </a:lstStyle>
            <a:p>
              <a:r>
                <a:rPr lang="en-US" sz="1100" b="1" spc="300" dirty="0">
                  <a:solidFill>
                    <a:schemeClr val="bg1">
                      <a:alpha val="45000"/>
                    </a:schemeClr>
                  </a:solidFill>
                  <a:latin typeface="Poppins" pitchFamily="2" charset="77"/>
                  <a:ea typeface="Faustina Light" pitchFamily="2" charset="0"/>
                  <a:cs typeface="Poppins" pitchFamily="2" charset="77"/>
                </a:rPr>
                <a:t>SEQUOIA FINANCIAL GROUP</a:t>
              </a:r>
            </a:p>
          </p:txBody>
        </p:sp>
      </p:grpSp>
      <p:cxnSp>
        <p:nvCxnSpPr>
          <p:cNvPr id="35" name="Straight Connector 34">
            <a:extLst>
              <a:ext uri="{FF2B5EF4-FFF2-40B4-BE49-F238E27FC236}">
                <a16:creationId xmlns:a16="http://schemas.microsoft.com/office/drawing/2014/main" id="{4E992736-5751-4A90-90F6-02113F7A6997}"/>
              </a:ext>
            </a:extLst>
          </p:cNvPr>
          <p:cNvCxnSpPr>
            <a:cxnSpLocks/>
          </p:cNvCxnSpPr>
          <p:nvPr/>
        </p:nvCxnSpPr>
        <p:spPr>
          <a:xfrm flipH="1">
            <a:off x="714955" y="-10837"/>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6E78CB-4B26-4A0C-BE1C-E4937CDEEEF1}"/>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57810E92-AEAA-4985-907A-4B1BA2CC8C21}"/>
              </a:ext>
            </a:extLst>
          </p:cNvPr>
          <p:cNvSpPr>
            <a:spLocks noGrp="1"/>
          </p:cNvSpPr>
          <p:nvPr>
            <p:ph type="sldNum" sz="quarter" idx="4"/>
          </p:nvPr>
        </p:nvSpPr>
        <p:spPr/>
        <p:txBody>
          <a:bodyPr/>
          <a:lstStyle/>
          <a:p>
            <a:fld id="{CE503083-4DA8-4E12-AF1C-AE6E142C82B7}" type="slidenum">
              <a:rPr lang="en-US" smtClean="0"/>
              <a:pPr/>
              <a:t>21</a:t>
            </a:fld>
            <a:endParaRPr lang="en-US" dirty="0"/>
          </a:p>
        </p:txBody>
      </p:sp>
    </p:spTree>
    <p:extLst>
      <p:ext uri="{BB962C8B-B14F-4D97-AF65-F5344CB8AC3E}">
        <p14:creationId xmlns:p14="http://schemas.microsoft.com/office/powerpoint/2010/main" val="2723787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SEGMENT STRATEGY UPDATE</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DCDCC6-B811-AEB6-F22A-85F752B7BA7B}"/>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E143C5B-6258-4EC4-AB94-E0585C311F45}"/>
              </a:ext>
            </a:extLst>
          </p:cNvPr>
          <p:cNvSpPr>
            <a:spLocks noGrp="1"/>
          </p:cNvSpPr>
          <p:nvPr>
            <p:ph type="sldNum" sz="quarter" idx="4"/>
          </p:nvPr>
        </p:nvSpPr>
        <p:spPr/>
        <p:txBody>
          <a:bodyPr/>
          <a:lstStyle/>
          <a:p>
            <a:fld id="{CE503083-4DA8-4E12-AF1C-AE6E142C82B7}" type="slidenum">
              <a:rPr lang="en-US" smtClean="0"/>
              <a:pPr/>
              <a:t>22</a:t>
            </a:fld>
            <a:endParaRPr lang="en-US" dirty="0"/>
          </a:p>
        </p:txBody>
      </p:sp>
      <p:sp>
        <p:nvSpPr>
          <p:cNvPr id="2" name="TextBox 1">
            <a:extLst>
              <a:ext uri="{FF2B5EF4-FFF2-40B4-BE49-F238E27FC236}">
                <a16:creationId xmlns:a16="http://schemas.microsoft.com/office/drawing/2014/main" id="{2E07AE61-3872-88AF-5CB4-2CF244910094}"/>
              </a:ext>
            </a:extLst>
          </p:cNvPr>
          <p:cNvSpPr txBox="1"/>
          <p:nvPr/>
        </p:nvSpPr>
        <p:spPr>
          <a:xfrm>
            <a:off x="1131043" y="1118508"/>
            <a:ext cx="10178142" cy="461665"/>
          </a:xfrm>
          <a:prstGeom prst="rect">
            <a:avLst/>
          </a:prstGeom>
          <a:noFill/>
        </p:spPr>
        <p:txBody>
          <a:bodyPr wrap="square">
            <a:spAutoFit/>
          </a:bodyPr>
          <a:lstStyle/>
          <a:p>
            <a:pPr marL="12700">
              <a:lnSpc>
                <a:spcPct val="100000"/>
              </a:lnSpc>
              <a:buClr>
                <a:schemeClr val="tx2"/>
              </a:buClr>
            </a:pPr>
            <a:r>
              <a:rPr lang="en-US" sz="2400" b="1" dirty="0">
                <a:solidFill>
                  <a:srgbClr val="49475B"/>
                </a:solidFill>
              </a:rPr>
              <a:t>Just the Beginning…</a:t>
            </a:r>
            <a:endParaRPr lang="en-US" sz="1400" dirty="0"/>
          </a:p>
        </p:txBody>
      </p:sp>
      <p:graphicFrame>
        <p:nvGraphicFramePr>
          <p:cNvPr id="5" name="Diagram 4">
            <a:extLst>
              <a:ext uri="{FF2B5EF4-FFF2-40B4-BE49-F238E27FC236}">
                <a16:creationId xmlns:a16="http://schemas.microsoft.com/office/drawing/2014/main" id="{EA178309-49D5-9110-D0E6-1D204F3AB8EC}"/>
              </a:ext>
            </a:extLst>
          </p:cNvPr>
          <p:cNvGraphicFramePr/>
          <p:nvPr>
            <p:extLst>
              <p:ext uri="{D42A27DB-BD31-4B8C-83A1-F6EECF244321}">
                <p14:modId xmlns:p14="http://schemas.microsoft.com/office/powerpoint/2010/main" val="3425029064"/>
              </p:ext>
            </p:extLst>
          </p:nvPr>
        </p:nvGraphicFramePr>
        <p:xfrm>
          <a:off x="-658948" y="152368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7A5B5820-F463-60CF-A10F-BB589B993054}"/>
              </a:ext>
            </a:extLst>
          </p:cNvPr>
          <p:cNvSpPr txBox="1"/>
          <p:nvPr/>
        </p:nvSpPr>
        <p:spPr>
          <a:xfrm>
            <a:off x="6902824" y="1523686"/>
            <a:ext cx="4984375" cy="2416046"/>
          </a:xfrm>
          <a:prstGeom prst="rect">
            <a:avLst/>
          </a:prstGeom>
          <a:noFill/>
        </p:spPr>
        <p:txBody>
          <a:bodyPr wrap="square" rtlCol="0">
            <a:spAutoFit/>
          </a:bodyPr>
          <a:lstStyle/>
          <a:p>
            <a:pPr>
              <a:spcAft>
                <a:spcPts val="600"/>
              </a:spcAft>
            </a:pPr>
            <a:r>
              <a:rPr lang="en-US" dirty="0"/>
              <a:t>Segment Strategy Leadership Team</a:t>
            </a:r>
          </a:p>
          <a:p>
            <a:pPr marL="285750" indent="-285750">
              <a:spcAft>
                <a:spcPts val="600"/>
              </a:spcAft>
              <a:buClr>
                <a:schemeClr val="tx2"/>
              </a:buClr>
              <a:buFont typeface="Helvetica" panose="020B0604020202020204" pitchFamily="34" charset="0"/>
              <a:buChar char="►"/>
            </a:pPr>
            <a:r>
              <a:rPr lang="en-US" dirty="0"/>
              <a:t>Al Kantra</a:t>
            </a:r>
          </a:p>
          <a:p>
            <a:pPr marL="742950" lvl="1" indent="-285750">
              <a:spcAft>
                <a:spcPts val="600"/>
              </a:spcAft>
              <a:buClr>
                <a:schemeClr val="tx2"/>
              </a:buClr>
              <a:buFont typeface="Helvetica" panose="020B0604020202020204" pitchFamily="34" charset="0"/>
              <a:buChar char="►"/>
            </a:pPr>
            <a:r>
              <a:rPr lang="en-US" dirty="0"/>
              <a:t>Wealth Management &amp; Financial Advisory</a:t>
            </a:r>
          </a:p>
          <a:p>
            <a:pPr marL="285750" indent="-285750">
              <a:spcAft>
                <a:spcPts val="600"/>
              </a:spcAft>
              <a:buClr>
                <a:schemeClr val="tx2"/>
              </a:buClr>
              <a:buFont typeface="Helvetica" panose="020B0604020202020204" pitchFamily="34" charset="0"/>
              <a:buChar char="►"/>
            </a:pPr>
            <a:r>
              <a:rPr lang="en-US" dirty="0"/>
              <a:t>Angela Neumann</a:t>
            </a:r>
          </a:p>
          <a:p>
            <a:pPr marL="742950" lvl="1" indent="-285750">
              <a:spcAft>
                <a:spcPts val="600"/>
              </a:spcAft>
              <a:buClr>
                <a:schemeClr val="tx2"/>
              </a:buClr>
              <a:buFont typeface="Helvetica" panose="020B0604020202020204" pitchFamily="34" charset="0"/>
              <a:buChar char="►"/>
            </a:pPr>
            <a:r>
              <a:rPr lang="en-US" dirty="0"/>
              <a:t>Family Wealth </a:t>
            </a:r>
          </a:p>
          <a:p>
            <a:pPr marL="742950" lvl="1" indent="-285750">
              <a:buClr>
                <a:schemeClr val="tx2"/>
              </a:buClr>
              <a:buFont typeface="Helvetica" panose="020B0604020202020204" pitchFamily="34" charset="0"/>
              <a:buChar char="►"/>
            </a:pPr>
            <a:endParaRPr lang="en-US" dirty="0"/>
          </a:p>
        </p:txBody>
      </p:sp>
      <p:sp>
        <p:nvSpPr>
          <p:cNvPr id="7" name="TextBox 6">
            <a:extLst>
              <a:ext uri="{FF2B5EF4-FFF2-40B4-BE49-F238E27FC236}">
                <a16:creationId xmlns:a16="http://schemas.microsoft.com/office/drawing/2014/main" id="{7E3179C6-810B-C465-CF63-4B7CF5612DF7}"/>
              </a:ext>
            </a:extLst>
          </p:cNvPr>
          <p:cNvSpPr txBox="1"/>
          <p:nvPr/>
        </p:nvSpPr>
        <p:spPr>
          <a:xfrm>
            <a:off x="6902825" y="3908612"/>
            <a:ext cx="4948514" cy="1354217"/>
          </a:xfrm>
          <a:prstGeom prst="rect">
            <a:avLst/>
          </a:prstGeom>
          <a:noFill/>
        </p:spPr>
        <p:txBody>
          <a:bodyPr wrap="square" rtlCol="0">
            <a:spAutoFit/>
          </a:bodyPr>
          <a:lstStyle/>
          <a:p>
            <a:pPr>
              <a:spcAft>
                <a:spcPts val="600"/>
              </a:spcAft>
            </a:pPr>
            <a:r>
              <a:rPr lang="en-US" dirty="0"/>
              <a:t>Segment Strategy Objectives</a:t>
            </a:r>
          </a:p>
          <a:p>
            <a:pPr marL="285750" indent="-285750">
              <a:spcAft>
                <a:spcPts val="600"/>
              </a:spcAft>
              <a:buClr>
                <a:schemeClr val="tx2"/>
              </a:buClr>
              <a:buFont typeface="Helvetica" panose="020B0604020202020204" pitchFamily="34" charset="0"/>
              <a:buChar char="►"/>
            </a:pPr>
            <a:r>
              <a:rPr lang="en-US" dirty="0"/>
              <a:t>Commitment to all client segments</a:t>
            </a:r>
          </a:p>
          <a:p>
            <a:pPr marL="285750" indent="-285750">
              <a:spcAft>
                <a:spcPts val="600"/>
              </a:spcAft>
              <a:buClr>
                <a:schemeClr val="tx2"/>
              </a:buClr>
              <a:buFont typeface="Helvetica" panose="020B0604020202020204" pitchFamily="34" charset="0"/>
              <a:buChar char="►"/>
            </a:pPr>
            <a:r>
              <a:rPr lang="en-US" dirty="0"/>
              <a:t>Alignment of firm strategy with the needs of each segment</a:t>
            </a:r>
          </a:p>
        </p:txBody>
      </p:sp>
    </p:spTree>
    <p:extLst>
      <p:ext uri="{BB962C8B-B14F-4D97-AF65-F5344CB8AC3E}">
        <p14:creationId xmlns:p14="http://schemas.microsoft.com/office/powerpoint/2010/main" val="2050869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COMPREHENSIVE CLIENT SERVICES</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9492F8-911B-D08A-5EE0-54976BED5067}"/>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01F51E1-917B-CA64-FF33-33D279987597}"/>
              </a:ext>
            </a:extLst>
          </p:cNvPr>
          <p:cNvSpPr txBox="1"/>
          <p:nvPr/>
        </p:nvSpPr>
        <p:spPr>
          <a:xfrm>
            <a:off x="1131043" y="1851676"/>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Basic Finance</a:t>
            </a:r>
          </a:p>
        </p:txBody>
      </p:sp>
      <p:sp>
        <p:nvSpPr>
          <p:cNvPr id="121" name="TextBox 120">
            <a:extLst>
              <a:ext uri="{FF2B5EF4-FFF2-40B4-BE49-F238E27FC236}">
                <a16:creationId xmlns:a16="http://schemas.microsoft.com/office/drawing/2014/main" id="{0E339C8D-CEA2-66A9-3801-629AAB85FC02}"/>
              </a:ext>
            </a:extLst>
          </p:cNvPr>
          <p:cNvSpPr txBox="1"/>
          <p:nvPr/>
        </p:nvSpPr>
        <p:spPr>
          <a:xfrm>
            <a:off x="1131043" y="2303077"/>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Compensation</a:t>
            </a:r>
          </a:p>
        </p:txBody>
      </p:sp>
      <p:sp>
        <p:nvSpPr>
          <p:cNvPr id="122" name="TextBox 121">
            <a:extLst>
              <a:ext uri="{FF2B5EF4-FFF2-40B4-BE49-F238E27FC236}">
                <a16:creationId xmlns:a16="http://schemas.microsoft.com/office/drawing/2014/main" id="{970B1CD5-DC57-630A-666B-C274AD3563A2}"/>
              </a:ext>
            </a:extLst>
          </p:cNvPr>
          <p:cNvSpPr txBox="1"/>
          <p:nvPr/>
        </p:nvSpPr>
        <p:spPr>
          <a:xfrm>
            <a:off x="1131043" y="2754478"/>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Retirement</a:t>
            </a:r>
          </a:p>
        </p:txBody>
      </p:sp>
      <p:sp>
        <p:nvSpPr>
          <p:cNvPr id="123" name="TextBox 122">
            <a:extLst>
              <a:ext uri="{FF2B5EF4-FFF2-40B4-BE49-F238E27FC236}">
                <a16:creationId xmlns:a16="http://schemas.microsoft.com/office/drawing/2014/main" id="{3C4B24CD-546C-3981-EB0D-E7060EBB7201}"/>
              </a:ext>
            </a:extLst>
          </p:cNvPr>
          <p:cNvSpPr txBox="1"/>
          <p:nvPr/>
        </p:nvSpPr>
        <p:spPr>
          <a:xfrm>
            <a:off x="1131043" y="3205879"/>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College Funding</a:t>
            </a:r>
          </a:p>
        </p:txBody>
      </p:sp>
      <p:sp>
        <p:nvSpPr>
          <p:cNvPr id="124" name="TextBox 123">
            <a:extLst>
              <a:ext uri="{FF2B5EF4-FFF2-40B4-BE49-F238E27FC236}">
                <a16:creationId xmlns:a16="http://schemas.microsoft.com/office/drawing/2014/main" id="{8368DDA5-D0C4-C178-5DFA-5EC46ADB2772}"/>
              </a:ext>
            </a:extLst>
          </p:cNvPr>
          <p:cNvSpPr txBox="1"/>
          <p:nvPr/>
        </p:nvSpPr>
        <p:spPr>
          <a:xfrm>
            <a:off x="1131043" y="3657279"/>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Investing</a:t>
            </a:r>
          </a:p>
        </p:txBody>
      </p:sp>
      <p:sp>
        <p:nvSpPr>
          <p:cNvPr id="125" name="TextBox 124">
            <a:extLst>
              <a:ext uri="{FF2B5EF4-FFF2-40B4-BE49-F238E27FC236}">
                <a16:creationId xmlns:a16="http://schemas.microsoft.com/office/drawing/2014/main" id="{BF3C7C6F-107D-C9FB-4E35-FB6E2106C4A6}"/>
              </a:ext>
            </a:extLst>
          </p:cNvPr>
          <p:cNvSpPr txBox="1"/>
          <p:nvPr/>
        </p:nvSpPr>
        <p:spPr>
          <a:xfrm>
            <a:off x="1131043" y="4108680"/>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Risk Management </a:t>
            </a:r>
          </a:p>
        </p:txBody>
      </p:sp>
      <p:sp>
        <p:nvSpPr>
          <p:cNvPr id="126" name="Text Placeholder 1">
            <a:extLst>
              <a:ext uri="{FF2B5EF4-FFF2-40B4-BE49-F238E27FC236}">
                <a16:creationId xmlns:a16="http://schemas.microsoft.com/office/drawing/2014/main" id="{AA5C1ACF-4591-92F2-0232-34B759336096}"/>
              </a:ext>
            </a:extLst>
          </p:cNvPr>
          <p:cNvSpPr txBox="1">
            <a:spLocks/>
          </p:cNvSpPr>
          <p:nvPr/>
        </p:nvSpPr>
        <p:spPr>
          <a:xfrm>
            <a:off x="2466199" y="1851676"/>
            <a:ext cx="1301355" cy="415636"/>
          </a:xfrm>
          <a:prstGeom prst="rect">
            <a:avLst/>
          </a:prstGeom>
          <a:solidFill>
            <a:schemeClr val="bg1">
              <a:lumMod val="85000"/>
            </a:schemeClr>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Budget</a:t>
            </a:r>
          </a:p>
        </p:txBody>
      </p:sp>
      <p:sp>
        <p:nvSpPr>
          <p:cNvPr id="127" name="Text Placeholder 1">
            <a:extLst>
              <a:ext uri="{FF2B5EF4-FFF2-40B4-BE49-F238E27FC236}">
                <a16:creationId xmlns:a16="http://schemas.microsoft.com/office/drawing/2014/main" id="{6E87EF0E-E93D-D345-3480-D51B15A997DC}"/>
              </a:ext>
            </a:extLst>
          </p:cNvPr>
          <p:cNvSpPr txBox="1">
            <a:spLocks/>
          </p:cNvSpPr>
          <p:nvPr/>
        </p:nvSpPr>
        <p:spPr>
          <a:xfrm>
            <a:off x="2466199" y="2303077"/>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Paycheck </a:t>
            </a:r>
          </a:p>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Maximization</a:t>
            </a:r>
          </a:p>
        </p:txBody>
      </p:sp>
      <p:sp>
        <p:nvSpPr>
          <p:cNvPr id="128" name="Text Placeholder 1">
            <a:extLst>
              <a:ext uri="{FF2B5EF4-FFF2-40B4-BE49-F238E27FC236}">
                <a16:creationId xmlns:a16="http://schemas.microsoft.com/office/drawing/2014/main" id="{8214505E-2E8B-D3E3-BA79-29364BA218A0}"/>
              </a:ext>
            </a:extLst>
          </p:cNvPr>
          <p:cNvSpPr txBox="1">
            <a:spLocks/>
          </p:cNvSpPr>
          <p:nvPr/>
        </p:nvSpPr>
        <p:spPr>
          <a:xfrm>
            <a:off x="2466199" y="2754478"/>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Social Security Plan</a:t>
            </a:r>
          </a:p>
        </p:txBody>
      </p:sp>
      <p:sp>
        <p:nvSpPr>
          <p:cNvPr id="129" name="Text Placeholder 1">
            <a:extLst>
              <a:ext uri="{FF2B5EF4-FFF2-40B4-BE49-F238E27FC236}">
                <a16:creationId xmlns:a16="http://schemas.microsoft.com/office/drawing/2014/main" id="{8AE51201-C5DC-1C85-F8EB-951DFA465DE2}"/>
              </a:ext>
            </a:extLst>
          </p:cNvPr>
          <p:cNvSpPr txBox="1">
            <a:spLocks/>
          </p:cNvSpPr>
          <p:nvPr/>
        </p:nvSpPr>
        <p:spPr>
          <a:xfrm>
            <a:off x="2466199" y="32058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529 Plans</a:t>
            </a:r>
          </a:p>
        </p:txBody>
      </p:sp>
      <p:sp>
        <p:nvSpPr>
          <p:cNvPr id="130" name="Text Placeholder 1">
            <a:extLst>
              <a:ext uri="{FF2B5EF4-FFF2-40B4-BE49-F238E27FC236}">
                <a16:creationId xmlns:a16="http://schemas.microsoft.com/office/drawing/2014/main" id="{46CB9C54-359C-15FD-CD9B-9F6977D32956}"/>
              </a:ext>
            </a:extLst>
          </p:cNvPr>
          <p:cNvSpPr txBox="1">
            <a:spLocks/>
          </p:cNvSpPr>
          <p:nvPr/>
        </p:nvSpPr>
        <p:spPr>
          <a:xfrm>
            <a:off x="2466199" y="36572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Buy and Hold</a:t>
            </a:r>
          </a:p>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Index Funds</a:t>
            </a:r>
          </a:p>
        </p:txBody>
      </p:sp>
      <p:sp>
        <p:nvSpPr>
          <p:cNvPr id="131" name="Text Placeholder 1">
            <a:extLst>
              <a:ext uri="{FF2B5EF4-FFF2-40B4-BE49-F238E27FC236}">
                <a16:creationId xmlns:a16="http://schemas.microsoft.com/office/drawing/2014/main" id="{A50B86D5-ACDF-7D99-B366-EC0DFB3260E2}"/>
              </a:ext>
            </a:extLst>
          </p:cNvPr>
          <p:cNvSpPr txBox="1">
            <a:spLocks/>
          </p:cNvSpPr>
          <p:nvPr/>
        </p:nvSpPr>
        <p:spPr>
          <a:xfrm>
            <a:off x="2466199" y="4108680"/>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Basic Insurance Review</a:t>
            </a:r>
          </a:p>
        </p:txBody>
      </p:sp>
      <p:sp>
        <p:nvSpPr>
          <p:cNvPr id="132" name="TextBox 131">
            <a:extLst>
              <a:ext uri="{FF2B5EF4-FFF2-40B4-BE49-F238E27FC236}">
                <a16:creationId xmlns:a16="http://schemas.microsoft.com/office/drawing/2014/main" id="{DF9D62C8-AB89-58B8-683C-802EA20B3633}"/>
              </a:ext>
            </a:extLst>
          </p:cNvPr>
          <p:cNvSpPr txBox="1"/>
          <p:nvPr/>
        </p:nvSpPr>
        <p:spPr>
          <a:xfrm>
            <a:off x="1131043" y="4560081"/>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Estate Planning</a:t>
            </a:r>
          </a:p>
        </p:txBody>
      </p:sp>
      <p:sp>
        <p:nvSpPr>
          <p:cNvPr id="133" name="Text Placeholder 1">
            <a:extLst>
              <a:ext uri="{FF2B5EF4-FFF2-40B4-BE49-F238E27FC236}">
                <a16:creationId xmlns:a16="http://schemas.microsoft.com/office/drawing/2014/main" id="{B585A500-8F4E-5F4B-EF53-8BAA83EED34A}"/>
              </a:ext>
            </a:extLst>
          </p:cNvPr>
          <p:cNvSpPr txBox="1">
            <a:spLocks/>
          </p:cNvSpPr>
          <p:nvPr/>
        </p:nvSpPr>
        <p:spPr>
          <a:xfrm>
            <a:off x="2466199" y="4560081"/>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Beneficiary Designation</a:t>
            </a:r>
          </a:p>
        </p:txBody>
      </p:sp>
      <p:sp>
        <p:nvSpPr>
          <p:cNvPr id="134" name="TextBox 133">
            <a:extLst>
              <a:ext uri="{FF2B5EF4-FFF2-40B4-BE49-F238E27FC236}">
                <a16:creationId xmlns:a16="http://schemas.microsoft.com/office/drawing/2014/main" id="{E3CACC63-E819-DDBA-CB90-BC0BA6841BF1}"/>
              </a:ext>
            </a:extLst>
          </p:cNvPr>
          <p:cNvSpPr txBox="1"/>
          <p:nvPr/>
        </p:nvSpPr>
        <p:spPr>
          <a:xfrm>
            <a:off x="1131043" y="5011482"/>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Tax Planning</a:t>
            </a:r>
          </a:p>
        </p:txBody>
      </p:sp>
      <p:sp>
        <p:nvSpPr>
          <p:cNvPr id="135" name="Text Placeholder 1">
            <a:extLst>
              <a:ext uri="{FF2B5EF4-FFF2-40B4-BE49-F238E27FC236}">
                <a16:creationId xmlns:a16="http://schemas.microsoft.com/office/drawing/2014/main" id="{55F4267E-C9DF-62BF-356C-22A57CAFCD77}"/>
              </a:ext>
            </a:extLst>
          </p:cNvPr>
          <p:cNvSpPr txBox="1">
            <a:spLocks/>
          </p:cNvSpPr>
          <p:nvPr/>
        </p:nvSpPr>
        <p:spPr>
          <a:xfrm>
            <a:off x="2466199" y="5011482"/>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Deduction </a:t>
            </a:r>
          </a:p>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Management</a:t>
            </a:r>
          </a:p>
        </p:txBody>
      </p:sp>
      <p:sp>
        <p:nvSpPr>
          <p:cNvPr id="136" name="TextBox 135">
            <a:extLst>
              <a:ext uri="{FF2B5EF4-FFF2-40B4-BE49-F238E27FC236}">
                <a16:creationId xmlns:a16="http://schemas.microsoft.com/office/drawing/2014/main" id="{410CF492-7923-AB4D-CDDC-A947C1EE42D8}"/>
              </a:ext>
            </a:extLst>
          </p:cNvPr>
          <p:cNvSpPr txBox="1"/>
          <p:nvPr/>
        </p:nvSpPr>
        <p:spPr>
          <a:xfrm>
            <a:off x="1131043" y="5462883"/>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Life Issues</a:t>
            </a:r>
          </a:p>
        </p:txBody>
      </p:sp>
      <p:sp>
        <p:nvSpPr>
          <p:cNvPr id="137" name="Text Placeholder 1">
            <a:extLst>
              <a:ext uri="{FF2B5EF4-FFF2-40B4-BE49-F238E27FC236}">
                <a16:creationId xmlns:a16="http://schemas.microsoft.com/office/drawing/2014/main" id="{20197AD6-103D-CB8E-9FF6-BC1262E5D6EC}"/>
              </a:ext>
            </a:extLst>
          </p:cNvPr>
          <p:cNvSpPr txBox="1">
            <a:spLocks/>
          </p:cNvSpPr>
          <p:nvPr/>
        </p:nvSpPr>
        <p:spPr>
          <a:xfrm>
            <a:off x="2466199" y="5462883"/>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Attitudes About Money</a:t>
            </a:r>
          </a:p>
        </p:txBody>
      </p:sp>
      <p:sp>
        <p:nvSpPr>
          <p:cNvPr id="138" name="TextBox 137">
            <a:extLst>
              <a:ext uri="{FF2B5EF4-FFF2-40B4-BE49-F238E27FC236}">
                <a16:creationId xmlns:a16="http://schemas.microsoft.com/office/drawing/2014/main" id="{56BE60E0-BA46-1558-544F-8BE1A0FC562D}"/>
              </a:ext>
            </a:extLst>
          </p:cNvPr>
          <p:cNvSpPr txBox="1"/>
          <p:nvPr/>
        </p:nvSpPr>
        <p:spPr>
          <a:xfrm>
            <a:off x="1131043" y="5914286"/>
            <a:ext cx="1301355" cy="415636"/>
          </a:xfrm>
          <a:prstGeom prst="rect">
            <a:avLst/>
          </a:prstGeom>
          <a:solidFill>
            <a:srgbClr val="49475B"/>
          </a:solidFill>
        </p:spPr>
        <p:txBody>
          <a:bodyPr wrap="square" lIns="0" rIns="0" rtlCol="0" anchor="ctr">
            <a:noAutofit/>
          </a:bodyPr>
          <a:lstStyle/>
          <a:p>
            <a:pPr algn="ctr"/>
            <a:r>
              <a:rPr lang="en-US" sz="1100" b="1" dirty="0">
                <a:solidFill>
                  <a:schemeClr val="bg1"/>
                </a:solidFill>
                <a:latin typeface="Helvetica" panose="020B0604020202020204" pitchFamily="34" charset="0"/>
                <a:cs typeface="Helvetica" panose="020B0604020202020204" pitchFamily="34" charset="0"/>
              </a:rPr>
              <a:t>Charitable Intent</a:t>
            </a:r>
          </a:p>
        </p:txBody>
      </p:sp>
      <p:sp>
        <p:nvSpPr>
          <p:cNvPr id="139" name="Text Placeholder 1">
            <a:extLst>
              <a:ext uri="{FF2B5EF4-FFF2-40B4-BE49-F238E27FC236}">
                <a16:creationId xmlns:a16="http://schemas.microsoft.com/office/drawing/2014/main" id="{6798599D-1FFA-3CB7-1FE5-60A6CA765AE8}"/>
              </a:ext>
            </a:extLst>
          </p:cNvPr>
          <p:cNvSpPr txBox="1">
            <a:spLocks/>
          </p:cNvSpPr>
          <p:nvPr/>
        </p:nvSpPr>
        <p:spPr>
          <a:xfrm>
            <a:off x="2466199" y="5914286"/>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Cash Gifts</a:t>
            </a:r>
          </a:p>
        </p:txBody>
      </p:sp>
      <p:sp>
        <p:nvSpPr>
          <p:cNvPr id="140" name="Text Placeholder 1">
            <a:extLst>
              <a:ext uri="{FF2B5EF4-FFF2-40B4-BE49-F238E27FC236}">
                <a16:creationId xmlns:a16="http://schemas.microsoft.com/office/drawing/2014/main" id="{A2478A69-BB06-9D0D-6897-38CCB8DE5762}"/>
              </a:ext>
            </a:extLst>
          </p:cNvPr>
          <p:cNvSpPr txBox="1">
            <a:spLocks/>
          </p:cNvSpPr>
          <p:nvPr/>
        </p:nvSpPr>
        <p:spPr>
          <a:xfrm>
            <a:off x="3801356" y="1851676"/>
            <a:ext cx="1301355" cy="415636"/>
          </a:xfrm>
          <a:prstGeom prst="rect">
            <a:avLst/>
          </a:prstGeom>
          <a:solidFill>
            <a:schemeClr val="bg1">
              <a:lumMod val="85000"/>
            </a:schemeClr>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Net Worth</a:t>
            </a:r>
          </a:p>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Analysis</a:t>
            </a:r>
          </a:p>
        </p:txBody>
      </p:sp>
      <p:sp>
        <p:nvSpPr>
          <p:cNvPr id="141" name="Text Placeholder 1">
            <a:extLst>
              <a:ext uri="{FF2B5EF4-FFF2-40B4-BE49-F238E27FC236}">
                <a16:creationId xmlns:a16="http://schemas.microsoft.com/office/drawing/2014/main" id="{F94919A0-2EFD-220D-0A11-D9510C057F28}"/>
              </a:ext>
            </a:extLst>
          </p:cNvPr>
          <p:cNvSpPr txBox="1">
            <a:spLocks/>
          </p:cNvSpPr>
          <p:nvPr/>
        </p:nvSpPr>
        <p:spPr>
          <a:xfrm>
            <a:off x="6471668" y="1851676"/>
            <a:ext cx="1301355" cy="415636"/>
          </a:xfrm>
          <a:prstGeom prst="rect">
            <a:avLst/>
          </a:prstGeom>
          <a:solidFill>
            <a:schemeClr val="bg1">
              <a:lumMod val="85000"/>
            </a:schemeClr>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Debt Reduction</a:t>
            </a:r>
          </a:p>
        </p:txBody>
      </p:sp>
      <p:sp>
        <p:nvSpPr>
          <p:cNvPr id="142" name="Text Placeholder 1">
            <a:extLst>
              <a:ext uri="{FF2B5EF4-FFF2-40B4-BE49-F238E27FC236}">
                <a16:creationId xmlns:a16="http://schemas.microsoft.com/office/drawing/2014/main" id="{F3306C84-063F-0544-A97E-2096E976A33D}"/>
              </a:ext>
            </a:extLst>
          </p:cNvPr>
          <p:cNvSpPr txBox="1">
            <a:spLocks/>
          </p:cNvSpPr>
          <p:nvPr/>
        </p:nvSpPr>
        <p:spPr>
          <a:xfrm>
            <a:off x="9141981" y="1851676"/>
            <a:ext cx="1301355" cy="415636"/>
          </a:xfrm>
          <a:prstGeom prst="rect">
            <a:avLst/>
          </a:prstGeom>
          <a:solidFill>
            <a:schemeClr val="bg1">
              <a:lumMod val="85000"/>
            </a:schemeClr>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Family Financial Literacy</a:t>
            </a:r>
          </a:p>
        </p:txBody>
      </p:sp>
      <p:sp>
        <p:nvSpPr>
          <p:cNvPr id="143" name="Text Placeholder 1">
            <a:extLst>
              <a:ext uri="{FF2B5EF4-FFF2-40B4-BE49-F238E27FC236}">
                <a16:creationId xmlns:a16="http://schemas.microsoft.com/office/drawing/2014/main" id="{C7182AAF-5547-5CDE-97CF-32B80CCCE85D}"/>
              </a:ext>
            </a:extLst>
          </p:cNvPr>
          <p:cNvSpPr txBox="1">
            <a:spLocks/>
          </p:cNvSpPr>
          <p:nvPr/>
        </p:nvSpPr>
        <p:spPr>
          <a:xfrm>
            <a:off x="5136512" y="1851676"/>
            <a:ext cx="1301355" cy="415636"/>
          </a:xfrm>
          <a:prstGeom prst="rect">
            <a:avLst/>
          </a:prstGeom>
          <a:solidFill>
            <a:schemeClr val="bg1">
              <a:lumMod val="85000"/>
            </a:schemeClr>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Simple Cash Flow</a:t>
            </a:r>
          </a:p>
        </p:txBody>
      </p:sp>
      <p:sp>
        <p:nvSpPr>
          <p:cNvPr id="144" name="Text Placeholder 1">
            <a:extLst>
              <a:ext uri="{FF2B5EF4-FFF2-40B4-BE49-F238E27FC236}">
                <a16:creationId xmlns:a16="http://schemas.microsoft.com/office/drawing/2014/main" id="{5A66B712-3434-5259-BDD4-0B1F46973AEA}"/>
              </a:ext>
            </a:extLst>
          </p:cNvPr>
          <p:cNvSpPr txBox="1">
            <a:spLocks/>
          </p:cNvSpPr>
          <p:nvPr/>
        </p:nvSpPr>
        <p:spPr>
          <a:xfrm>
            <a:off x="7806824" y="1851676"/>
            <a:ext cx="1301355" cy="415636"/>
          </a:xfrm>
          <a:prstGeom prst="rect">
            <a:avLst/>
          </a:prstGeom>
          <a:solidFill>
            <a:schemeClr val="bg1">
              <a:lumMod val="85000"/>
            </a:schemeClr>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Credit </a:t>
            </a:r>
          </a:p>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Maximization</a:t>
            </a:r>
          </a:p>
        </p:txBody>
      </p:sp>
      <p:sp>
        <p:nvSpPr>
          <p:cNvPr id="145" name="Text Placeholder 1">
            <a:extLst>
              <a:ext uri="{FF2B5EF4-FFF2-40B4-BE49-F238E27FC236}">
                <a16:creationId xmlns:a16="http://schemas.microsoft.com/office/drawing/2014/main" id="{31099219-A7F4-0A04-B698-28383D088272}"/>
              </a:ext>
            </a:extLst>
          </p:cNvPr>
          <p:cNvSpPr txBox="1">
            <a:spLocks/>
          </p:cNvSpPr>
          <p:nvPr/>
        </p:nvSpPr>
        <p:spPr>
          <a:xfrm>
            <a:off x="10477134" y="1851676"/>
            <a:ext cx="1301355" cy="415636"/>
          </a:xfrm>
          <a:prstGeom prst="rect">
            <a:avLst/>
          </a:prstGeom>
          <a:solidFill>
            <a:schemeClr val="bg1">
              <a:lumMod val="85000"/>
            </a:schemeClr>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Interface to Generational Planning</a:t>
            </a:r>
          </a:p>
        </p:txBody>
      </p:sp>
      <p:sp>
        <p:nvSpPr>
          <p:cNvPr id="146" name="Text Placeholder 1">
            <a:extLst>
              <a:ext uri="{FF2B5EF4-FFF2-40B4-BE49-F238E27FC236}">
                <a16:creationId xmlns:a16="http://schemas.microsoft.com/office/drawing/2014/main" id="{435B7AB2-4139-6CB9-ADAC-F5238E778923}"/>
              </a:ext>
            </a:extLst>
          </p:cNvPr>
          <p:cNvSpPr txBox="1">
            <a:spLocks/>
          </p:cNvSpPr>
          <p:nvPr/>
        </p:nvSpPr>
        <p:spPr>
          <a:xfrm>
            <a:off x="3801356" y="2303077"/>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401(k); 403(b); 457(b)</a:t>
            </a:r>
          </a:p>
        </p:txBody>
      </p:sp>
      <p:sp>
        <p:nvSpPr>
          <p:cNvPr id="147" name="Text Placeholder 1">
            <a:extLst>
              <a:ext uri="{FF2B5EF4-FFF2-40B4-BE49-F238E27FC236}">
                <a16:creationId xmlns:a16="http://schemas.microsoft.com/office/drawing/2014/main" id="{E13C2B07-FCA2-1CAF-783F-0C50E7F85E00}"/>
              </a:ext>
            </a:extLst>
          </p:cNvPr>
          <p:cNvSpPr txBox="1">
            <a:spLocks/>
          </p:cNvSpPr>
          <p:nvPr/>
        </p:nvSpPr>
        <p:spPr>
          <a:xfrm>
            <a:off x="3801356" y="2754478"/>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Lump Sum / Pension Analysis</a:t>
            </a:r>
          </a:p>
        </p:txBody>
      </p:sp>
      <p:sp>
        <p:nvSpPr>
          <p:cNvPr id="148" name="Text Placeholder 1">
            <a:extLst>
              <a:ext uri="{FF2B5EF4-FFF2-40B4-BE49-F238E27FC236}">
                <a16:creationId xmlns:a16="http://schemas.microsoft.com/office/drawing/2014/main" id="{495BDB6B-2763-9455-FE79-A8A8E790B8D3}"/>
              </a:ext>
            </a:extLst>
          </p:cNvPr>
          <p:cNvSpPr txBox="1">
            <a:spLocks/>
          </p:cNvSpPr>
          <p:nvPr/>
        </p:nvSpPr>
        <p:spPr>
          <a:xfrm>
            <a:off x="3801356" y="32058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Parent / Child Asset Location FAFSA</a:t>
            </a:r>
          </a:p>
        </p:txBody>
      </p:sp>
      <p:sp>
        <p:nvSpPr>
          <p:cNvPr id="149" name="Text Placeholder 1">
            <a:extLst>
              <a:ext uri="{FF2B5EF4-FFF2-40B4-BE49-F238E27FC236}">
                <a16:creationId xmlns:a16="http://schemas.microsoft.com/office/drawing/2014/main" id="{0C8A1CC4-42B9-2D0C-79C8-CE6186BA4819}"/>
              </a:ext>
            </a:extLst>
          </p:cNvPr>
          <p:cNvSpPr txBox="1">
            <a:spLocks/>
          </p:cNvSpPr>
          <p:nvPr/>
        </p:nvSpPr>
        <p:spPr>
          <a:xfrm>
            <a:off x="3801356" y="36572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ETF Portfolio</a:t>
            </a:r>
          </a:p>
        </p:txBody>
      </p:sp>
      <p:sp>
        <p:nvSpPr>
          <p:cNvPr id="150" name="Text Placeholder 1">
            <a:extLst>
              <a:ext uri="{FF2B5EF4-FFF2-40B4-BE49-F238E27FC236}">
                <a16:creationId xmlns:a16="http://schemas.microsoft.com/office/drawing/2014/main" id="{F72EE5D5-FD2D-34FC-24A0-5DB96979AF76}"/>
              </a:ext>
            </a:extLst>
          </p:cNvPr>
          <p:cNvSpPr txBox="1">
            <a:spLocks/>
          </p:cNvSpPr>
          <p:nvPr/>
        </p:nvSpPr>
        <p:spPr>
          <a:xfrm>
            <a:off x="3801356" y="4108680"/>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Life Insurance Analysis</a:t>
            </a:r>
          </a:p>
        </p:txBody>
      </p:sp>
      <p:sp>
        <p:nvSpPr>
          <p:cNvPr id="151" name="Text Placeholder 1">
            <a:extLst>
              <a:ext uri="{FF2B5EF4-FFF2-40B4-BE49-F238E27FC236}">
                <a16:creationId xmlns:a16="http://schemas.microsoft.com/office/drawing/2014/main" id="{20A5DE75-4A8A-5A76-E27A-9E8FC51C54CD}"/>
              </a:ext>
            </a:extLst>
          </p:cNvPr>
          <p:cNvSpPr txBox="1">
            <a:spLocks/>
          </p:cNvSpPr>
          <p:nvPr/>
        </p:nvSpPr>
        <p:spPr>
          <a:xfrm>
            <a:off x="3801356" y="4560081"/>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Will / General Durable Power of Attorney</a:t>
            </a:r>
          </a:p>
        </p:txBody>
      </p:sp>
      <p:sp>
        <p:nvSpPr>
          <p:cNvPr id="152" name="Text Placeholder 1">
            <a:extLst>
              <a:ext uri="{FF2B5EF4-FFF2-40B4-BE49-F238E27FC236}">
                <a16:creationId xmlns:a16="http://schemas.microsoft.com/office/drawing/2014/main" id="{486EEB3E-D342-AAD0-967C-ADC89889EE01}"/>
              </a:ext>
            </a:extLst>
          </p:cNvPr>
          <p:cNvSpPr txBox="1">
            <a:spLocks/>
          </p:cNvSpPr>
          <p:nvPr/>
        </p:nvSpPr>
        <p:spPr>
          <a:xfrm>
            <a:off x="3801356" y="5011482"/>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Bracket Maximization</a:t>
            </a:r>
          </a:p>
        </p:txBody>
      </p:sp>
      <p:sp>
        <p:nvSpPr>
          <p:cNvPr id="153" name="Text Placeholder 1">
            <a:extLst>
              <a:ext uri="{FF2B5EF4-FFF2-40B4-BE49-F238E27FC236}">
                <a16:creationId xmlns:a16="http://schemas.microsoft.com/office/drawing/2014/main" id="{E2E87D2B-321A-5007-6208-4A05DF56860C}"/>
              </a:ext>
            </a:extLst>
          </p:cNvPr>
          <p:cNvSpPr txBox="1">
            <a:spLocks/>
          </p:cNvSpPr>
          <p:nvPr/>
        </p:nvSpPr>
        <p:spPr>
          <a:xfrm>
            <a:off x="3801356" y="5462883"/>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Elder Planning</a:t>
            </a:r>
          </a:p>
        </p:txBody>
      </p:sp>
      <p:sp>
        <p:nvSpPr>
          <p:cNvPr id="154" name="Text Placeholder 1">
            <a:extLst>
              <a:ext uri="{FF2B5EF4-FFF2-40B4-BE49-F238E27FC236}">
                <a16:creationId xmlns:a16="http://schemas.microsoft.com/office/drawing/2014/main" id="{6E0E0A1E-4467-0AF1-DB7A-345595A892A3}"/>
              </a:ext>
            </a:extLst>
          </p:cNvPr>
          <p:cNvSpPr txBox="1">
            <a:spLocks/>
          </p:cNvSpPr>
          <p:nvPr/>
        </p:nvSpPr>
        <p:spPr>
          <a:xfrm>
            <a:off x="3801356" y="5914286"/>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Bracket Squeeze</a:t>
            </a:r>
          </a:p>
        </p:txBody>
      </p:sp>
      <p:sp>
        <p:nvSpPr>
          <p:cNvPr id="155" name="Text Placeholder 1">
            <a:extLst>
              <a:ext uri="{FF2B5EF4-FFF2-40B4-BE49-F238E27FC236}">
                <a16:creationId xmlns:a16="http://schemas.microsoft.com/office/drawing/2014/main" id="{7528DAE6-28E5-B130-C154-93A42EEEF86D}"/>
              </a:ext>
            </a:extLst>
          </p:cNvPr>
          <p:cNvSpPr txBox="1">
            <a:spLocks/>
          </p:cNvSpPr>
          <p:nvPr/>
        </p:nvSpPr>
        <p:spPr>
          <a:xfrm>
            <a:off x="5136512" y="2303077"/>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Bonus Distribution</a:t>
            </a:r>
          </a:p>
        </p:txBody>
      </p:sp>
      <p:sp>
        <p:nvSpPr>
          <p:cNvPr id="156" name="Text Placeholder 1">
            <a:extLst>
              <a:ext uri="{FF2B5EF4-FFF2-40B4-BE49-F238E27FC236}">
                <a16:creationId xmlns:a16="http://schemas.microsoft.com/office/drawing/2014/main" id="{CD3C6AA9-B983-121A-99B7-7AF238A825ED}"/>
              </a:ext>
            </a:extLst>
          </p:cNvPr>
          <p:cNvSpPr txBox="1">
            <a:spLocks/>
          </p:cNvSpPr>
          <p:nvPr/>
        </p:nvSpPr>
        <p:spPr>
          <a:xfrm>
            <a:off x="5136512" y="2754478"/>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Defined Contribution Plans </a:t>
            </a:r>
          </a:p>
        </p:txBody>
      </p:sp>
      <p:sp>
        <p:nvSpPr>
          <p:cNvPr id="157" name="Text Placeholder 1">
            <a:extLst>
              <a:ext uri="{FF2B5EF4-FFF2-40B4-BE49-F238E27FC236}">
                <a16:creationId xmlns:a16="http://schemas.microsoft.com/office/drawing/2014/main" id="{3A218D7A-7E6C-2C01-3D2C-D6FC5F293711}"/>
              </a:ext>
            </a:extLst>
          </p:cNvPr>
          <p:cNvSpPr txBox="1">
            <a:spLocks/>
          </p:cNvSpPr>
          <p:nvPr/>
        </p:nvSpPr>
        <p:spPr>
          <a:xfrm>
            <a:off x="5136512" y="32058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FAFSA College Comparison</a:t>
            </a:r>
          </a:p>
        </p:txBody>
      </p:sp>
      <p:sp>
        <p:nvSpPr>
          <p:cNvPr id="158" name="Text Placeholder 1">
            <a:extLst>
              <a:ext uri="{FF2B5EF4-FFF2-40B4-BE49-F238E27FC236}">
                <a16:creationId xmlns:a16="http://schemas.microsoft.com/office/drawing/2014/main" id="{CA544D82-1EA5-2944-1383-2C31A1CCEEBA}"/>
              </a:ext>
            </a:extLst>
          </p:cNvPr>
          <p:cNvSpPr txBox="1">
            <a:spLocks/>
          </p:cNvSpPr>
          <p:nvPr/>
        </p:nvSpPr>
        <p:spPr>
          <a:xfrm>
            <a:off x="5136512" y="36572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Blended Portfolios</a:t>
            </a:r>
          </a:p>
        </p:txBody>
      </p:sp>
      <p:sp>
        <p:nvSpPr>
          <p:cNvPr id="159" name="Text Placeholder 1">
            <a:extLst>
              <a:ext uri="{FF2B5EF4-FFF2-40B4-BE49-F238E27FC236}">
                <a16:creationId xmlns:a16="http://schemas.microsoft.com/office/drawing/2014/main" id="{7DD500FC-1128-32B1-81FE-535AE2478AC2}"/>
              </a:ext>
            </a:extLst>
          </p:cNvPr>
          <p:cNvSpPr txBox="1">
            <a:spLocks/>
          </p:cNvSpPr>
          <p:nvPr/>
        </p:nvSpPr>
        <p:spPr>
          <a:xfrm>
            <a:off x="5136512" y="4108680"/>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Choice of Ownership</a:t>
            </a:r>
          </a:p>
        </p:txBody>
      </p:sp>
      <p:sp>
        <p:nvSpPr>
          <p:cNvPr id="160" name="Text Placeholder 1">
            <a:extLst>
              <a:ext uri="{FF2B5EF4-FFF2-40B4-BE49-F238E27FC236}">
                <a16:creationId xmlns:a16="http://schemas.microsoft.com/office/drawing/2014/main" id="{17467348-41EE-A422-8FC2-00146217DBB8}"/>
              </a:ext>
            </a:extLst>
          </p:cNvPr>
          <p:cNvSpPr txBox="1">
            <a:spLocks/>
          </p:cNvSpPr>
          <p:nvPr/>
        </p:nvSpPr>
        <p:spPr>
          <a:xfrm>
            <a:off x="5136512" y="4560081"/>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Revocable Living Trust</a:t>
            </a:r>
          </a:p>
        </p:txBody>
      </p:sp>
      <p:sp>
        <p:nvSpPr>
          <p:cNvPr id="161" name="Text Placeholder 1">
            <a:extLst>
              <a:ext uri="{FF2B5EF4-FFF2-40B4-BE49-F238E27FC236}">
                <a16:creationId xmlns:a16="http://schemas.microsoft.com/office/drawing/2014/main" id="{00B3E46B-269D-8201-2AF8-AE8F8254090E}"/>
              </a:ext>
            </a:extLst>
          </p:cNvPr>
          <p:cNvSpPr txBox="1">
            <a:spLocks/>
          </p:cNvSpPr>
          <p:nvPr/>
        </p:nvSpPr>
        <p:spPr>
          <a:xfrm>
            <a:off x="5136512" y="5011482"/>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Family Business Planning</a:t>
            </a:r>
          </a:p>
        </p:txBody>
      </p:sp>
      <p:sp>
        <p:nvSpPr>
          <p:cNvPr id="162" name="Text Placeholder 1">
            <a:extLst>
              <a:ext uri="{FF2B5EF4-FFF2-40B4-BE49-F238E27FC236}">
                <a16:creationId xmlns:a16="http://schemas.microsoft.com/office/drawing/2014/main" id="{799C7ACF-12C1-0E2E-B981-C5BE6096748F}"/>
              </a:ext>
            </a:extLst>
          </p:cNvPr>
          <p:cNvSpPr txBox="1">
            <a:spLocks/>
          </p:cNvSpPr>
          <p:nvPr/>
        </p:nvSpPr>
        <p:spPr>
          <a:xfrm>
            <a:off x="5136512" y="5462883"/>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Generational Education</a:t>
            </a:r>
          </a:p>
        </p:txBody>
      </p:sp>
      <p:sp>
        <p:nvSpPr>
          <p:cNvPr id="163" name="Text Placeholder 1">
            <a:extLst>
              <a:ext uri="{FF2B5EF4-FFF2-40B4-BE49-F238E27FC236}">
                <a16:creationId xmlns:a16="http://schemas.microsoft.com/office/drawing/2014/main" id="{AD45FC81-6E9E-E8DF-68B8-A768F2998AAA}"/>
              </a:ext>
            </a:extLst>
          </p:cNvPr>
          <p:cNvSpPr txBox="1">
            <a:spLocks/>
          </p:cNvSpPr>
          <p:nvPr/>
        </p:nvSpPr>
        <p:spPr>
          <a:xfrm>
            <a:off x="5136512" y="5914286"/>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Appreciated Property</a:t>
            </a:r>
          </a:p>
        </p:txBody>
      </p:sp>
      <p:sp>
        <p:nvSpPr>
          <p:cNvPr id="164" name="Text Placeholder 1">
            <a:extLst>
              <a:ext uri="{FF2B5EF4-FFF2-40B4-BE49-F238E27FC236}">
                <a16:creationId xmlns:a16="http://schemas.microsoft.com/office/drawing/2014/main" id="{30B60125-6256-A1E6-8EDE-5D121E57E8AA}"/>
              </a:ext>
            </a:extLst>
          </p:cNvPr>
          <p:cNvSpPr txBox="1">
            <a:spLocks/>
          </p:cNvSpPr>
          <p:nvPr/>
        </p:nvSpPr>
        <p:spPr>
          <a:xfrm>
            <a:off x="6471668" y="2303077"/>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Cash Balance Plans</a:t>
            </a:r>
          </a:p>
        </p:txBody>
      </p:sp>
      <p:sp>
        <p:nvSpPr>
          <p:cNvPr id="165" name="Text Placeholder 1">
            <a:extLst>
              <a:ext uri="{FF2B5EF4-FFF2-40B4-BE49-F238E27FC236}">
                <a16:creationId xmlns:a16="http://schemas.microsoft.com/office/drawing/2014/main" id="{7613BB1D-8578-16A7-E6FB-3F321F415A3B}"/>
              </a:ext>
            </a:extLst>
          </p:cNvPr>
          <p:cNvSpPr txBox="1">
            <a:spLocks/>
          </p:cNvSpPr>
          <p:nvPr/>
        </p:nvSpPr>
        <p:spPr>
          <a:xfrm>
            <a:off x="6471668" y="2754478"/>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Delay / Modify RMD</a:t>
            </a:r>
          </a:p>
        </p:txBody>
      </p:sp>
      <p:sp>
        <p:nvSpPr>
          <p:cNvPr id="166" name="Text Placeholder 1">
            <a:extLst>
              <a:ext uri="{FF2B5EF4-FFF2-40B4-BE49-F238E27FC236}">
                <a16:creationId xmlns:a16="http://schemas.microsoft.com/office/drawing/2014/main" id="{00E39760-3CB8-ABD8-268A-628F90C11FFD}"/>
              </a:ext>
            </a:extLst>
          </p:cNvPr>
          <p:cNvSpPr txBox="1">
            <a:spLocks/>
          </p:cNvSpPr>
          <p:nvPr/>
        </p:nvSpPr>
        <p:spPr>
          <a:xfrm>
            <a:off x="6471668" y="32058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Splitting Assets</a:t>
            </a:r>
          </a:p>
        </p:txBody>
      </p:sp>
      <p:sp>
        <p:nvSpPr>
          <p:cNvPr id="167" name="Text Placeholder 1">
            <a:extLst>
              <a:ext uri="{FF2B5EF4-FFF2-40B4-BE49-F238E27FC236}">
                <a16:creationId xmlns:a16="http://schemas.microsoft.com/office/drawing/2014/main" id="{FDBF3112-E591-081D-C391-F07607239A43}"/>
              </a:ext>
            </a:extLst>
          </p:cNvPr>
          <p:cNvSpPr txBox="1">
            <a:spLocks/>
          </p:cNvSpPr>
          <p:nvPr/>
        </p:nvSpPr>
        <p:spPr>
          <a:xfrm>
            <a:off x="6471668" y="36572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Qualified Dividend Capture</a:t>
            </a:r>
          </a:p>
        </p:txBody>
      </p:sp>
      <p:sp>
        <p:nvSpPr>
          <p:cNvPr id="168" name="Text Placeholder 1">
            <a:extLst>
              <a:ext uri="{FF2B5EF4-FFF2-40B4-BE49-F238E27FC236}">
                <a16:creationId xmlns:a16="http://schemas.microsoft.com/office/drawing/2014/main" id="{C26A1702-2053-EEA0-15A1-4E7EB4DD0878}"/>
              </a:ext>
            </a:extLst>
          </p:cNvPr>
          <p:cNvSpPr txBox="1">
            <a:spLocks/>
          </p:cNvSpPr>
          <p:nvPr/>
        </p:nvSpPr>
        <p:spPr>
          <a:xfrm>
            <a:off x="6471668" y="4108680"/>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Intrafamily Risk Management</a:t>
            </a:r>
          </a:p>
        </p:txBody>
      </p:sp>
      <p:sp>
        <p:nvSpPr>
          <p:cNvPr id="169" name="Text Placeholder 1">
            <a:extLst>
              <a:ext uri="{FF2B5EF4-FFF2-40B4-BE49-F238E27FC236}">
                <a16:creationId xmlns:a16="http://schemas.microsoft.com/office/drawing/2014/main" id="{A675A0BB-97CC-35EF-2CA1-FADBB8C65DBE}"/>
              </a:ext>
            </a:extLst>
          </p:cNvPr>
          <p:cNvSpPr txBox="1">
            <a:spLocks/>
          </p:cNvSpPr>
          <p:nvPr/>
        </p:nvSpPr>
        <p:spPr>
          <a:xfrm>
            <a:off x="6471668" y="4560081"/>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Dual Trusts</a:t>
            </a:r>
          </a:p>
        </p:txBody>
      </p:sp>
      <p:sp>
        <p:nvSpPr>
          <p:cNvPr id="170" name="Text Placeholder 1">
            <a:extLst>
              <a:ext uri="{FF2B5EF4-FFF2-40B4-BE49-F238E27FC236}">
                <a16:creationId xmlns:a16="http://schemas.microsoft.com/office/drawing/2014/main" id="{BA434785-8A86-8DD0-E843-9C4EEE790B8E}"/>
              </a:ext>
            </a:extLst>
          </p:cNvPr>
          <p:cNvSpPr txBox="1">
            <a:spLocks/>
          </p:cNvSpPr>
          <p:nvPr/>
        </p:nvSpPr>
        <p:spPr>
          <a:xfrm>
            <a:off x="6471668" y="5011482"/>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Roth Conversion</a:t>
            </a:r>
          </a:p>
        </p:txBody>
      </p:sp>
      <p:sp>
        <p:nvSpPr>
          <p:cNvPr id="171" name="Text Placeholder 1">
            <a:extLst>
              <a:ext uri="{FF2B5EF4-FFF2-40B4-BE49-F238E27FC236}">
                <a16:creationId xmlns:a16="http://schemas.microsoft.com/office/drawing/2014/main" id="{957E8736-D3FF-E687-E5B3-2CEE1A2A06B9}"/>
              </a:ext>
            </a:extLst>
          </p:cNvPr>
          <p:cNvSpPr txBox="1">
            <a:spLocks/>
          </p:cNvSpPr>
          <p:nvPr/>
        </p:nvSpPr>
        <p:spPr>
          <a:xfrm>
            <a:off x="6471668" y="5462883"/>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Family Money Values</a:t>
            </a:r>
          </a:p>
        </p:txBody>
      </p:sp>
      <p:sp>
        <p:nvSpPr>
          <p:cNvPr id="172" name="Text Placeholder 1">
            <a:extLst>
              <a:ext uri="{FF2B5EF4-FFF2-40B4-BE49-F238E27FC236}">
                <a16:creationId xmlns:a16="http://schemas.microsoft.com/office/drawing/2014/main" id="{6B501596-593B-BF34-B7AF-D21F9B72F235}"/>
              </a:ext>
            </a:extLst>
          </p:cNvPr>
          <p:cNvSpPr txBox="1">
            <a:spLocks/>
          </p:cNvSpPr>
          <p:nvPr/>
        </p:nvSpPr>
        <p:spPr>
          <a:xfrm>
            <a:off x="6471668" y="5914286"/>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Donor Advised Funds</a:t>
            </a:r>
          </a:p>
        </p:txBody>
      </p:sp>
      <p:sp>
        <p:nvSpPr>
          <p:cNvPr id="173" name="Text Placeholder 1">
            <a:extLst>
              <a:ext uri="{FF2B5EF4-FFF2-40B4-BE49-F238E27FC236}">
                <a16:creationId xmlns:a16="http://schemas.microsoft.com/office/drawing/2014/main" id="{1FC3833F-19E8-845B-C435-6E18502148E3}"/>
              </a:ext>
            </a:extLst>
          </p:cNvPr>
          <p:cNvSpPr txBox="1">
            <a:spLocks/>
          </p:cNvSpPr>
          <p:nvPr/>
        </p:nvSpPr>
        <p:spPr>
          <a:xfrm>
            <a:off x="7806824" y="2303077"/>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Non-Qualified Deferred Comp.</a:t>
            </a:r>
          </a:p>
        </p:txBody>
      </p:sp>
      <p:sp>
        <p:nvSpPr>
          <p:cNvPr id="174" name="Text Placeholder 1">
            <a:extLst>
              <a:ext uri="{FF2B5EF4-FFF2-40B4-BE49-F238E27FC236}">
                <a16:creationId xmlns:a16="http://schemas.microsoft.com/office/drawing/2014/main" id="{FED004E9-4346-D9F3-44CF-28184DAA3BCB}"/>
              </a:ext>
            </a:extLst>
          </p:cNvPr>
          <p:cNvSpPr txBox="1">
            <a:spLocks/>
          </p:cNvSpPr>
          <p:nvPr/>
        </p:nvSpPr>
        <p:spPr>
          <a:xfrm>
            <a:off x="7806824" y="2754478"/>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Social Security Taking Options</a:t>
            </a:r>
          </a:p>
        </p:txBody>
      </p:sp>
      <p:sp>
        <p:nvSpPr>
          <p:cNvPr id="175" name="Text Placeholder 1">
            <a:extLst>
              <a:ext uri="{FF2B5EF4-FFF2-40B4-BE49-F238E27FC236}">
                <a16:creationId xmlns:a16="http://schemas.microsoft.com/office/drawing/2014/main" id="{DAAE2776-2893-F0CC-01A0-F42BAAC1FDA2}"/>
              </a:ext>
            </a:extLst>
          </p:cNvPr>
          <p:cNvSpPr txBox="1">
            <a:spLocks/>
          </p:cNvSpPr>
          <p:nvPr/>
        </p:nvSpPr>
        <p:spPr>
          <a:xfrm>
            <a:off x="7806824" y="32058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Kids in Family Business</a:t>
            </a:r>
          </a:p>
        </p:txBody>
      </p:sp>
      <p:sp>
        <p:nvSpPr>
          <p:cNvPr id="176" name="Text Placeholder 1">
            <a:extLst>
              <a:ext uri="{FF2B5EF4-FFF2-40B4-BE49-F238E27FC236}">
                <a16:creationId xmlns:a16="http://schemas.microsoft.com/office/drawing/2014/main" id="{C87D974C-28B1-0C64-A208-42229B22DF85}"/>
              </a:ext>
            </a:extLst>
          </p:cNvPr>
          <p:cNvSpPr txBox="1">
            <a:spLocks/>
          </p:cNvSpPr>
          <p:nvPr/>
        </p:nvSpPr>
        <p:spPr>
          <a:xfrm>
            <a:off x="7806824" y="36572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Muni Bond Portfolios</a:t>
            </a:r>
          </a:p>
        </p:txBody>
      </p:sp>
      <p:sp>
        <p:nvSpPr>
          <p:cNvPr id="177" name="Text Placeholder 1">
            <a:extLst>
              <a:ext uri="{FF2B5EF4-FFF2-40B4-BE49-F238E27FC236}">
                <a16:creationId xmlns:a16="http://schemas.microsoft.com/office/drawing/2014/main" id="{C9D1DC96-753D-FDC7-5B8B-78E9044532AF}"/>
              </a:ext>
            </a:extLst>
          </p:cNvPr>
          <p:cNvSpPr txBox="1">
            <a:spLocks/>
          </p:cNvSpPr>
          <p:nvPr/>
        </p:nvSpPr>
        <p:spPr>
          <a:xfrm>
            <a:off x="7806824" y="4108680"/>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Trust Protection</a:t>
            </a:r>
          </a:p>
        </p:txBody>
      </p:sp>
      <p:sp>
        <p:nvSpPr>
          <p:cNvPr id="178" name="Text Placeholder 1">
            <a:extLst>
              <a:ext uri="{FF2B5EF4-FFF2-40B4-BE49-F238E27FC236}">
                <a16:creationId xmlns:a16="http://schemas.microsoft.com/office/drawing/2014/main" id="{6A3BCB3F-86AA-E487-A118-924E03704A8B}"/>
              </a:ext>
            </a:extLst>
          </p:cNvPr>
          <p:cNvSpPr txBox="1">
            <a:spLocks/>
          </p:cNvSpPr>
          <p:nvPr/>
        </p:nvSpPr>
        <p:spPr>
          <a:xfrm>
            <a:off x="7806824" y="4560081"/>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ILIT / Family LLC</a:t>
            </a:r>
          </a:p>
        </p:txBody>
      </p:sp>
      <p:sp>
        <p:nvSpPr>
          <p:cNvPr id="179" name="Text Placeholder 1">
            <a:extLst>
              <a:ext uri="{FF2B5EF4-FFF2-40B4-BE49-F238E27FC236}">
                <a16:creationId xmlns:a16="http://schemas.microsoft.com/office/drawing/2014/main" id="{EC4567CD-127F-7443-7283-294F7428FF25}"/>
              </a:ext>
            </a:extLst>
          </p:cNvPr>
          <p:cNvSpPr txBox="1">
            <a:spLocks/>
          </p:cNvSpPr>
          <p:nvPr/>
        </p:nvSpPr>
        <p:spPr>
          <a:xfrm>
            <a:off x="7806824" y="5011482"/>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Family Roth Use</a:t>
            </a:r>
          </a:p>
        </p:txBody>
      </p:sp>
      <p:sp>
        <p:nvSpPr>
          <p:cNvPr id="180" name="Text Placeholder 1">
            <a:extLst>
              <a:ext uri="{FF2B5EF4-FFF2-40B4-BE49-F238E27FC236}">
                <a16:creationId xmlns:a16="http://schemas.microsoft.com/office/drawing/2014/main" id="{39FE4910-42CD-230C-1D48-42B5616E20C5}"/>
              </a:ext>
            </a:extLst>
          </p:cNvPr>
          <p:cNvSpPr txBox="1">
            <a:spLocks/>
          </p:cNvSpPr>
          <p:nvPr/>
        </p:nvSpPr>
        <p:spPr>
          <a:xfrm>
            <a:off x="7806824" y="5462883"/>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Interface of Family Wealth and Charitable Intent</a:t>
            </a:r>
          </a:p>
        </p:txBody>
      </p:sp>
      <p:sp>
        <p:nvSpPr>
          <p:cNvPr id="181" name="Text Placeholder 1">
            <a:extLst>
              <a:ext uri="{FF2B5EF4-FFF2-40B4-BE49-F238E27FC236}">
                <a16:creationId xmlns:a16="http://schemas.microsoft.com/office/drawing/2014/main" id="{A4D81C7A-65E0-28CC-3D0D-854397AEE8EB}"/>
              </a:ext>
            </a:extLst>
          </p:cNvPr>
          <p:cNvSpPr txBox="1">
            <a:spLocks/>
          </p:cNvSpPr>
          <p:nvPr/>
        </p:nvSpPr>
        <p:spPr>
          <a:xfrm>
            <a:off x="7806824" y="5914286"/>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Charitable Annuity / Remainder Trust</a:t>
            </a:r>
          </a:p>
        </p:txBody>
      </p:sp>
      <p:sp>
        <p:nvSpPr>
          <p:cNvPr id="182" name="Text Placeholder 1">
            <a:extLst>
              <a:ext uri="{FF2B5EF4-FFF2-40B4-BE49-F238E27FC236}">
                <a16:creationId xmlns:a16="http://schemas.microsoft.com/office/drawing/2014/main" id="{CE9F42F5-8FFF-3A8B-165C-81FA53EDC711}"/>
              </a:ext>
            </a:extLst>
          </p:cNvPr>
          <p:cNvSpPr txBox="1">
            <a:spLocks/>
          </p:cNvSpPr>
          <p:nvPr/>
        </p:nvSpPr>
        <p:spPr>
          <a:xfrm>
            <a:off x="9141981" y="2303077"/>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ISO Options</a:t>
            </a:r>
          </a:p>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NQ SAR</a:t>
            </a:r>
          </a:p>
        </p:txBody>
      </p:sp>
      <p:sp>
        <p:nvSpPr>
          <p:cNvPr id="183" name="Text Placeholder 1">
            <a:extLst>
              <a:ext uri="{FF2B5EF4-FFF2-40B4-BE49-F238E27FC236}">
                <a16:creationId xmlns:a16="http://schemas.microsoft.com/office/drawing/2014/main" id="{3F045ED3-7074-CCB2-29F6-B289E09AEEFB}"/>
              </a:ext>
            </a:extLst>
          </p:cNvPr>
          <p:cNvSpPr txBox="1">
            <a:spLocks/>
          </p:cNvSpPr>
          <p:nvPr/>
        </p:nvSpPr>
        <p:spPr>
          <a:xfrm>
            <a:off x="9141981" y="2754478"/>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Tax Aspects of IRA Beneficiaries</a:t>
            </a:r>
          </a:p>
        </p:txBody>
      </p:sp>
      <p:sp>
        <p:nvSpPr>
          <p:cNvPr id="184" name="Text Placeholder 1">
            <a:extLst>
              <a:ext uri="{FF2B5EF4-FFF2-40B4-BE49-F238E27FC236}">
                <a16:creationId xmlns:a16="http://schemas.microsoft.com/office/drawing/2014/main" id="{42FD1D48-935D-7651-3A4D-CBBC05422754}"/>
              </a:ext>
            </a:extLst>
          </p:cNvPr>
          <p:cNvSpPr txBox="1">
            <a:spLocks/>
          </p:cNvSpPr>
          <p:nvPr/>
        </p:nvSpPr>
        <p:spPr>
          <a:xfrm>
            <a:off x="9141981" y="32058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2503(c) Trusts /</a:t>
            </a:r>
          </a:p>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 NG Trusts</a:t>
            </a:r>
          </a:p>
        </p:txBody>
      </p:sp>
      <p:sp>
        <p:nvSpPr>
          <p:cNvPr id="185" name="Text Placeholder 1">
            <a:extLst>
              <a:ext uri="{FF2B5EF4-FFF2-40B4-BE49-F238E27FC236}">
                <a16:creationId xmlns:a16="http://schemas.microsoft.com/office/drawing/2014/main" id="{EF53EA58-14FF-EB64-FD48-608B8A901858}"/>
              </a:ext>
            </a:extLst>
          </p:cNvPr>
          <p:cNvSpPr txBox="1">
            <a:spLocks/>
          </p:cNvSpPr>
          <p:nvPr/>
        </p:nvSpPr>
        <p:spPr>
          <a:xfrm>
            <a:off x="9141981" y="36572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Taxable / Tax Deferred Truncation</a:t>
            </a:r>
          </a:p>
        </p:txBody>
      </p:sp>
      <p:sp>
        <p:nvSpPr>
          <p:cNvPr id="186" name="Text Placeholder 1">
            <a:extLst>
              <a:ext uri="{FF2B5EF4-FFF2-40B4-BE49-F238E27FC236}">
                <a16:creationId xmlns:a16="http://schemas.microsoft.com/office/drawing/2014/main" id="{A20ED1AE-1D82-6B62-9C49-87223E15A42D}"/>
              </a:ext>
            </a:extLst>
          </p:cNvPr>
          <p:cNvSpPr txBox="1">
            <a:spLocks/>
          </p:cNvSpPr>
          <p:nvPr/>
        </p:nvSpPr>
        <p:spPr>
          <a:xfrm>
            <a:off x="9141981" y="4108680"/>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IRA Trust</a:t>
            </a:r>
          </a:p>
        </p:txBody>
      </p:sp>
      <p:sp>
        <p:nvSpPr>
          <p:cNvPr id="187" name="Text Placeholder 1">
            <a:extLst>
              <a:ext uri="{FF2B5EF4-FFF2-40B4-BE49-F238E27FC236}">
                <a16:creationId xmlns:a16="http://schemas.microsoft.com/office/drawing/2014/main" id="{BF8D15FB-3069-8309-6834-E3A7D573BAE0}"/>
              </a:ext>
            </a:extLst>
          </p:cNvPr>
          <p:cNvSpPr txBox="1">
            <a:spLocks/>
          </p:cNvSpPr>
          <p:nvPr/>
        </p:nvSpPr>
        <p:spPr>
          <a:xfrm>
            <a:off x="9141981" y="4560081"/>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Internationally Defective Grantor Trust</a:t>
            </a:r>
          </a:p>
        </p:txBody>
      </p:sp>
      <p:sp>
        <p:nvSpPr>
          <p:cNvPr id="188" name="Text Placeholder 1">
            <a:extLst>
              <a:ext uri="{FF2B5EF4-FFF2-40B4-BE49-F238E27FC236}">
                <a16:creationId xmlns:a16="http://schemas.microsoft.com/office/drawing/2014/main" id="{99BA680D-B452-88D4-318F-2D05E46107B6}"/>
              </a:ext>
            </a:extLst>
          </p:cNvPr>
          <p:cNvSpPr txBox="1">
            <a:spLocks/>
          </p:cNvSpPr>
          <p:nvPr/>
        </p:nvSpPr>
        <p:spPr>
          <a:xfrm>
            <a:off x="9141981" y="5011482"/>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Business Planning; 199A / 168(k); OL / C Corp.</a:t>
            </a:r>
          </a:p>
        </p:txBody>
      </p:sp>
      <p:sp>
        <p:nvSpPr>
          <p:cNvPr id="189" name="Text Placeholder 1">
            <a:extLst>
              <a:ext uri="{FF2B5EF4-FFF2-40B4-BE49-F238E27FC236}">
                <a16:creationId xmlns:a16="http://schemas.microsoft.com/office/drawing/2014/main" id="{D02488FC-C396-7ABB-A1F9-72DFD806817B}"/>
              </a:ext>
            </a:extLst>
          </p:cNvPr>
          <p:cNvSpPr txBox="1">
            <a:spLocks/>
          </p:cNvSpPr>
          <p:nvPr/>
        </p:nvSpPr>
        <p:spPr>
          <a:xfrm>
            <a:off x="9141981" y="5462883"/>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Problem Family Members</a:t>
            </a:r>
          </a:p>
        </p:txBody>
      </p:sp>
      <p:sp>
        <p:nvSpPr>
          <p:cNvPr id="190" name="Text Placeholder 1">
            <a:extLst>
              <a:ext uri="{FF2B5EF4-FFF2-40B4-BE49-F238E27FC236}">
                <a16:creationId xmlns:a16="http://schemas.microsoft.com/office/drawing/2014/main" id="{C33B565A-4D17-C35A-127B-B54D01F8FD35}"/>
              </a:ext>
            </a:extLst>
          </p:cNvPr>
          <p:cNvSpPr txBox="1">
            <a:spLocks/>
          </p:cNvSpPr>
          <p:nvPr/>
        </p:nvSpPr>
        <p:spPr>
          <a:xfrm>
            <a:off x="9141981" y="5914286"/>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Charitable Lead Trust</a:t>
            </a:r>
          </a:p>
        </p:txBody>
      </p:sp>
      <p:sp>
        <p:nvSpPr>
          <p:cNvPr id="191" name="Text Placeholder 1">
            <a:extLst>
              <a:ext uri="{FF2B5EF4-FFF2-40B4-BE49-F238E27FC236}">
                <a16:creationId xmlns:a16="http://schemas.microsoft.com/office/drawing/2014/main" id="{F4F4DB94-662E-66A0-1C44-07163B3E1715}"/>
              </a:ext>
            </a:extLst>
          </p:cNvPr>
          <p:cNvSpPr txBox="1">
            <a:spLocks/>
          </p:cNvSpPr>
          <p:nvPr/>
        </p:nvSpPr>
        <p:spPr>
          <a:xfrm>
            <a:off x="10477134" y="2303077"/>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Phantom Stock</a:t>
            </a:r>
          </a:p>
        </p:txBody>
      </p:sp>
      <p:sp>
        <p:nvSpPr>
          <p:cNvPr id="192" name="Text Placeholder 1">
            <a:extLst>
              <a:ext uri="{FF2B5EF4-FFF2-40B4-BE49-F238E27FC236}">
                <a16:creationId xmlns:a16="http://schemas.microsoft.com/office/drawing/2014/main" id="{B14A76C3-AC71-BB7B-CFAA-983B5D33EFBD}"/>
              </a:ext>
            </a:extLst>
          </p:cNvPr>
          <p:cNvSpPr txBox="1">
            <a:spLocks/>
          </p:cNvSpPr>
          <p:nvPr/>
        </p:nvSpPr>
        <p:spPr>
          <a:xfrm>
            <a:off x="10477134" y="2754478"/>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QRPs / Estate Taxes</a:t>
            </a:r>
          </a:p>
        </p:txBody>
      </p:sp>
      <p:sp>
        <p:nvSpPr>
          <p:cNvPr id="193" name="Text Placeholder 1">
            <a:extLst>
              <a:ext uri="{FF2B5EF4-FFF2-40B4-BE49-F238E27FC236}">
                <a16:creationId xmlns:a16="http://schemas.microsoft.com/office/drawing/2014/main" id="{2976A94F-82E4-5FF9-F746-BAA5E5670265}"/>
              </a:ext>
            </a:extLst>
          </p:cNvPr>
          <p:cNvSpPr txBox="1">
            <a:spLocks/>
          </p:cNvSpPr>
          <p:nvPr/>
        </p:nvSpPr>
        <p:spPr>
          <a:xfrm>
            <a:off x="10477134" y="32058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ING’s</a:t>
            </a:r>
          </a:p>
        </p:txBody>
      </p:sp>
      <p:sp>
        <p:nvSpPr>
          <p:cNvPr id="194" name="Text Placeholder 1">
            <a:extLst>
              <a:ext uri="{FF2B5EF4-FFF2-40B4-BE49-F238E27FC236}">
                <a16:creationId xmlns:a16="http://schemas.microsoft.com/office/drawing/2014/main" id="{4AD6347A-97CC-6453-180F-8D5BF3DAA440}"/>
              </a:ext>
            </a:extLst>
          </p:cNvPr>
          <p:cNvSpPr txBox="1">
            <a:spLocks/>
          </p:cNvSpPr>
          <p:nvPr/>
        </p:nvSpPr>
        <p:spPr>
          <a:xfrm>
            <a:off x="10477134" y="3657279"/>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Alternatives; PE / VC; Opportunity Zone</a:t>
            </a:r>
          </a:p>
        </p:txBody>
      </p:sp>
      <p:sp>
        <p:nvSpPr>
          <p:cNvPr id="195" name="Text Placeholder 1">
            <a:extLst>
              <a:ext uri="{FF2B5EF4-FFF2-40B4-BE49-F238E27FC236}">
                <a16:creationId xmlns:a16="http://schemas.microsoft.com/office/drawing/2014/main" id="{D98C588E-3B92-EFE8-FE32-3D7DB81675EE}"/>
              </a:ext>
            </a:extLst>
          </p:cNvPr>
          <p:cNvSpPr txBox="1">
            <a:spLocks/>
          </p:cNvSpPr>
          <p:nvPr/>
        </p:nvSpPr>
        <p:spPr>
          <a:xfrm>
            <a:off x="10477134" y="4108680"/>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Asset Protections Trust; 831 (b) Captives</a:t>
            </a:r>
          </a:p>
        </p:txBody>
      </p:sp>
      <p:sp>
        <p:nvSpPr>
          <p:cNvPr id="196" name="Text Placeholder 1">
            <a:extLst>
              <a:ext uri="{FF2B5EF4-FFF2-40B4-BE49-F238E27FC236}">
                <a16:creationId xmlns:a16="http://schemas.microsoft.com/office/drawing/2014/main" id="{4DFC12BA-7BFB-A252-FD07-2A63AF98DBD6}"/>
              </a:ext>
            </a:extLst>
          </p:cNvPr>
          <p:cNvSpPr txBox="1">
            <a:spLocks/>
          </p:cNvSpPr>
          <p:nvPr/>
        </p:nvSpPr>
        <p:spPr>
          <a:xfrm>
            <a:off x="10477134" y="4560081"/>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Advanced Trusts</a:t>
            </a:r>
          </a:p>
        </p:txBody>
      </p:sp>
      <p:sp>
        <p:nvSpPr>
          <p:cNvPr id="197" name="Text Placeholder 1">
            <a:extLst>
              <a:ext uri="{FF2B5EF4-FFF2-40B4-BE49-F238E27FC236}">
                <a16:creationId xmlns:a16="http://schemas.microsoft.com/office/drawing/2014/main" id="{21CC488F-420D-5407-A79B-5937293D335C}"/>
              </a:ext>
            </a:extLst>
          </p:cNvPr>
          <p:cNvSpPr txBox="1">
            <a:spLocks/>
          </p:cNvSpPr>
          <p:nvPr/>
        </p:nvSpPr>
        <p:spPr>
          <a:xfrm>
            <a:off x="10477134" y="5011482"/>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Generational Bracket Splitting; Estate Taxes</a:t>
            </a:r>
          </a:p>
        </p:txBody>
      </p:sp>
      <p:sp>
        <p:nvSpPr>
          <p:cNvPr id="198" name="Text Placeholder 1">
            <a:extLst>
              <a:ext uri="{FF2B5EF4-FFF2-40B4-BE49-F238E27FC236}">
                <a16:creationId xmlns:a16="http://schemas.microsoft.com/office/drawing/2014/main" id="{88938155-CD13-B37A-D1A1-C2038B7B918F}"/>
              </a:ext>
            </a:extLst>
          </p:cNvPr>
          <p:cNvSpPr txBox="1">
            <a:spLocks/>
          </p:cNvSpPr>
          <p:nvPr/>
        </p:nvSpPr>
        <p:spPr>
          <a:xfrm>
            <a:off x="10477134" y="5462883"/>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Family Wealth Management Succession</a:t>
            </a:r>
          </a:p>
        </p:txBody>
      </p:sp>
      <p:sp>
        <p:nvSpPr>
          <p:cNvPr id="199" name="Text Placeholder 1">
            <a:extLst>
              <a:ext uri="{FF2B5EF4-FFF2-40B4-BE49-F238E27FC236}">
                <a16:creationId xmlns:a16="http://schemas.microsoft.com/office/drawing/2014/main" id="{BC034F39-61FD-A403-F5F0-44970D3008E8}"/>
              </a:ext>
            </a:extLst>
          </p:cNvPr>
          <p:cNvSpPr txBox="1">
            <a:spLocks/>
          </p:cNvSpPr>
          <p:nvPr/>
        </p:nvSpPr>
        <p:spPr>
          <a:xfrm>
            <a:off x="10477134" y="5914286"/>
            <a:ext cx="1301355" cy="415636"/>
          </a:xfrm>
          <a:prstGeom prst="rect">
            <a:avLst/>
          </a:prstGeom>
          <a:solidFill>
            <a:srgbClr val="D9D9D9"/>
          </a:solidFill>
          <a:ln w="15875">
            <a:noFill/>
          </a:ln>
        </p:spPr>
        <p:txBody>
          <a:bodyPr lIns="0" rIns="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Clr>
                <a:srgbClr val="1D8296"/>
              </a:buClr>
              <a:buNone/>
            </a:pPr>
            <a:r>
              <a:rPr lang="en-US" sz="900" dirty="0">
                <a:solidFill>
                  <a:schemeClr val="bg2">
                    <a:lumMod val="10000"/>
                  </a:schemeClr>
                </a:solidFill>
                <a:latin typeface="Helvetica" panose="020B0604020202020204" pitchFamily="34" charset="0"/>
                <a:cs typeface="Helvetica" panose="020B0604020202020204" pitchFamily="34" charset="0"/>
              </a:rPr>
              <a:t>Private Foundation; Life Insurance</a:t>
            </a:r>
          </a:p>
        </p:txBody>
      </p:sp>
      <p:sp>
        <p:nvSpPr>
          <p:cNvPr id="9" name="CuadroTexto 350">
            <a:extLst>
              <a:ext uri="{FF2B5EF4-FFF2-40B4-BE49-F238E27FC236}">
                <a16:creationId xmlns:a16="http://schemas.microsoft.com/office/drawing/2014/main" id="{18F89D27-C851-54DF-3576-BF6919234525}"/>
              </a:ext>
            </a:extLst>
          </p:cNvPr>
          <p:cNvSpPr txBox="1"/>
          <p:nvPr/>
        </p:nvSpPr>
        <p:spPr>
          <a:xfrm>
            <a:off x="1141279" y="1057684"/>
            <a:ext cx="10569896" cy="489878"/>
          </a:xfrm>
          <a:prstGeom prst="rect">
            <a:avLst/>
          </a:prstGeom>
          <a:noFill/>
        </p:spPr>
        <p:txBody>
          <a:bodyPr wrap="square" rtlCol="0">
            <a:spAutoFit/>
          </a:bodyPr>
          <a:lstStyle/>
          <a:p>
            <a:pPr defTabSz="457200">
              <a:lnSpc>
                <a:spcPts val="3500"/>
              </a:lnSpc>
            </a:pPr>
            <a:r>
              <a:rPr lang="en-US" i="1" dirty="0">
                <a:solidFill>
                  <a:srgbClr val="49475B"/>
                </a:solidFill>
                <a:latin typeface="Bitter"/>
                <a:ea typeface="Faustina SemiBold" pitchFamily="2" charset="77"/>
                <a:cs typeface="Poppins" pitchFamily="2" charset="77"/>
              </a:rPr>
              <a:t>Sequoia has a full suite of services to provide clients with wholistic wealth management experience</a:t>
            </a:r>
          </a:p>
        </p:txBody>
      </p:sp>
      <p:sp>
        <p:nvSpPr>
          <p:cNvPr id="4" name="Slide Number Placeholder 3">
            <a:extLst>
              <a:ext uri="{FF2B5EF4-FFF2-40B4-BE49-F238E27FC236}">
                <a16:creationId xmlns:a16="http://schemas.microsoft.com/office/drawing/2014/main" id="{1678A3BD-400D-4CFD-B247-A9A5D4355D11}"/>
              </a:ext>
            </a:extLst>
          </p:cNvPr>
          <p:cNvSpPr>
            <a:spLocks noGrp="1"/>
          </p:cNvSpPr>
          <p:nvPr>
            <p:ph type="sldNum" sz="quarter" idx="4"/>
          </p:nvPr>
        </p:nvSpPr>
        <p:spPr/>
        <p:txBody>
          <a:bodyPr/>
          <a:lstStyle/>
          <a:p>
            <a:fld id="{CE503083-4DA8-4E12-AF1C-AE6E142C82B7}" type="slidenum">
              <a:rPr lang="en-US" smtClean="0"/>
              <a:pPr/>
              <a:t>23</a:t>
            </a:fld>
            <a:endParaRPr lang="en-US" dirty="0"/>
          </a:p>
        </p:txBody>
      </p:sp>
    </p:spTree>
    <p:extLst>
      <p:ext uri="{BB962C8B-B14F-4D97-AF65-F5344CB8AC3E}">
        <p14:creationId xmlns:p14="http://schemas.microsoft.com/office/powerpoint/2010/main" val="4099131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algn="ctr"/>
            <a:r>
              <a:rPr lang="en-US" sz="3200" dirty="0">
                <a:solidFill>
                  <a:schemeClr val="bg1"/>
                </a:solidFill>
                <a:latin typeface="Bitter" pitchFamily="2" charset="0"/>
              </a:rPr>
              <a:t>Wealth Planning</a:t>
            </a:r>
          </a:p>
        </p:txBody>
      </p:sp>
    </p:spTree>
    <p:extLst>
      <p:ext uri="{BB962C8B-B14F-4D97-AF65-F5344CB8AC3E}">
        <p14:creationId xmlns:p14="http://schemas.microsoft.com/office/powerpoint/2010/main" val="1938730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22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DEPARTMENT OVERVIEW</a:t>
            </a:r>
          </a:p>
        </p:txBody>
      </p:sp>
      <p:sp>
        <p:nvSpPr>
          <p:cNvPr id="5" name="object 2">
            <a:extLst>
              <a:ext uri="{FF2B5EF4-FFF2-40B4-BE49-F238E27FC236}">
                <a16:creationId xmlns:a16="http://schemas.microsoft.com/office/drawing/2014/main" id="{73B22523-5AC6-474E-96B5-8D5708334FEC}"/>
              </a:ext>
            </a:extLst>
          </p:cNvPr>
          <p:cNvSpPr txBox="1"/>
          <p:nvPr/>
        </p:nvSpPr>
        <p:spPr>
          <a:xfrm>
            <a:off x="1557471" y="1126386"/>
            <a:ext cx="9527296" cy="548867"/>
          </a:xfrm>
          <a:prstGeom prst="rect">
            <a:avLst/>
          </a:prstGeom>
        </p:spPr>
        <p:txBody>
          <a:bodyPr vert="horz" wrap="square" lIns="0" tIns="55879" rIns="0" bIns="0" rtlCol="0">
            <a:spAutoFit/>
          </a:bodyPr>
          <a:lstStyle/>
          <a:p>
            <a:r>
              <a:rPr lang="en-US" sz="1600" dirty="0">
                <a:latin typeface="Helvetica" panose="020B0604020202020204" pitchFamily="34" charset="0"/>
                <a:cs typeface="Helvetica" panose="020B0604020202020204" pitchFamily="34" charset="0"/>
              </a:rPr>
              <a:t>The Wealth Planning Team provides technical leadership along with comprehensive and modular financial modeling, with defined processes and deliverables for each of our three client segments.  </a:t>
            </a:r>
            <a:endParaRPr sz="1600" dirty="0">
              <a:latin typeface="Helvetica" panose="020B0604020202020204" pitchFamily="34" charset="0"/>
              <a:cs typeface="Helvetica" panose="020B0604020202020204" pitchFamily="34" charset="0"/>
            </a:endParaRPr>
          </a:p>
        </p:txBody>
      </p:sp>
      <p:graphicFrame>
        <p:nvGraphicFramePr>
          <p:cNvPr id="6" name="Table 9">
            <a:extLst>
              <a:ext uri="{FF2B5EF4-FFF2-40B4-BE49-F238E27FC236}">
                <a16:creationId xmlns:a16="http://schemas.microsoft.com/office/drawing/2014/main" id="{90E199BE-083F-47CF-9015-83DC412EBD47}"/>
              </a:ext>
            </a:extLst>
          </p:cNvPr>
          <p:cNvGraphicFramePr>
            <a:graphicFrameLocks noGrp="1"/>
          </p:cNvGraphicFramePr>
          <p:nvPr>
            <p:extLst>
              <p:ext uri="{D42A27DB-BD31-4B8C-83A1-F6EECF244321}">
                <p14:modId xmlns:p14="http://schemas.microsoft.com/office/powerpoint/2010/main" val="2968958899"/>
              </p:ext>
            </p:extLst>
          </p:nvPr>
        </p:nvGraphicFramePr>
        <p:xfrm>
          <a:off x="1604123" y="1836008"/>
          <a:ext cx="6629400" cy="3510280"/>
        </p:xfrm>
        <a:graphic>
          <a:graphicData uri="http://schemas.openxmlformats.org/drawingml/2006/table">
            <a:tbl>
              <a:tblPr firstRow="1" bandRow="1">
                <a:tableStyleId>{5940675A-B579-460E-94D1-54222C63F5DA}</a:tableStyleId>
              </a:tblPr>
              <a:tblGrid>
                <a:gridCol w="2209800">
                  <a:extLst>
                    <a:ext uri="{9D8B030D-6E8A-4147-A177-3AD203B41FA5}">
                      <a16:colId xmlns:a16="http://schemas.microsoft.com/office/drawing/2014/main" val="3944672191"/>
                    </a:ext>
                  </a:extLst>
                </a:gridCol>
                <a:gridCol w="4419600">
                  <a:extLst>
                    <a:ext uri="{9D8B030D-6E8A-4147-A177-3AD203B41FA5}">
                      <a16:colId xmlns:a16="http://schemas.microsoft.com/office/drawing/2014/main" val="1587960429"/>
                    </a:ext>
                  </a:extLst>
                </a:gridCol>
              </a:tblGrid>
              <a:tr h="370840">
                <a:tc gridSpan="2">
                  <a:txBody>
                    <a:bodyPr/>
                    <a:lstStyle/>
                    <a:p>
                      <a:r>
                        <a:rPr lang="en-US" sz="1600" b="1" dirty="0">
                          <a:solidFill>
                            <a:schemeClr val="bg1"/>
                          </a:solidFill>
                          <a:latin typeface="Poppins" panose="00000500000000000000" pitchFamily="2" charset="0"/>
                          <a:cs typeface="Poppins" panose="00000500000000000000" pitchFamily="2" charset="0"/>
                        </a:rPr>
                        <a:t>Wealth Planning Team</a:t>
                      </a:r>
                    </a:p>
                  </a:txBody>
                  <a:tcPr>
                    <a:solidFill>
                      <a:srgbClr val="49475B"/>
                    </a:solidFill>
                  </a:tcPr>
                </a:tc>
                <a:tc hMerge="1">
                  <a:txBody>
                    <a:bodyPr/>
                    <a:lstStyle/>
                    <a:p>
                      <a:endParaRPr lang="en-US" dirty="0"/>
                    </a:p>
                  </a:txBody>
                  <a:tcPr/>
                </a:tc>
                <a:extLst>
                  <a:ext uri="{0D108BD9-81ED-4DB2-BD59-A6C34878D82A}">
                    <a16:rowId xmlns:a16="http://schemas.microsoft.com/office/drawing/2014/main" val="3815692354"/>
                  </a:ext>
                </a:extLst>
              </a:tr>
              <a:tr h="370840">
                <a:tc>
                  <a:txBody>
                    <a:bodyPr/>
                    <a:lstStyle/>
                    <a:p>
                      <a:r>
                        <a:rPr lang="en-US" sz="1400" dirty="0">
                          <a:solidFill>
                            <a:schemeClr val="tx1"/>
                          </a:solidFill>
                          <a:latin typeface="Helvetica" panose="020B0604020202020204" pitchFamily="34" charset="0"/>
                          <a:cs typeface="Helvetica" panose="020B0604020202020204" pitchFamily="34" charset="0"/>
                        </a:rPr>
                        <a:t>Department Chair</a:t>
                      </a:r>
                    </a:p>
                  </a:txBody>
                  <a:tcPr/>
                </a:tc>
                <a:tc>
                  <a:txBody>
                    <a:bodyPr/>
                    <a:lstStyle/>
                    <a:p>
                      <a:r>
                        <a:rPr lang="en-US" sz="1400" dirty="0">
                          <a:solidFill>
                            <a:schemeClr val="tx1"/>
                          </a:solidFill>
                          <a:latin typeface="Helvetica" panose="020B0604020202020204" pitchFamily="34" charset="0"/>
                          <a:cs typeface="Helvetica" panose="020B0604020202020204" pitchFamily="34" charset="0"/>
                        </a:rPr>
                        <a:t>Heather Welsh, CFP®, AEP®, MSFS</a:t>
                      </a:r>
                    </a:p>
                    <a:p>
                      <a:endParaRPr lang="en-US" sz="1400" dirty="0">
                        <a:solidFill>
                          <a:schemeClr val="tx1"/>
                        </a:solidFill>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601319142"/>
                  </a:ext>
                </a:extLst>
              </a:tr>
              <a:tr h="370840">
                <a:tc>
                  <a:txBody>
                    <a:bodyPr/>
                    <a:lstStyle/>
                    <a:p>
                      <a:r>
                        <a:rPr lang="en-US" sz="1400" dirty="0">
                          <a:solidFill>
                            <a:schemeClr val="tx1"/>
                          </a:solidFill>
                          <a:latin typeface="Helvetica" panose="020B0604020202020204" pitchFamily="34" charset="0"/>
                          <a:cs typeface="Helvetica" panose="020B0604020202020204" pitchFamily="34" charset="0"/>
                        </a:rPr>
                        <a:t>Wealth Strategist</a:t>
                      </a:r>
                    </a:p>
                  </a:txBody>
                  <a:tcPr/>
                </a:tc>
                <a:tc>
                  <a:txBody>
                    <a:bodyPr/>
                    <a:lstStyle/>
                    <a:p>
                      <a:r>
                        <a:rPr lang="en-US" sz="1400" dirty="0">
                          <a:solidFill>
                            <a:schemeClr val="tx1"/>
                          </a:solidFill>
                          <a:latin typeface="Helvetica" panose="020B0604020202020204" pitchFamily="34" charset="0"/>
                          <a:cs typeface="Helvetica" panose="020B0604020202020204" pitchFamily="34" charset="0"/>
                        </a:rPr>
                        <a:t>Will Gandert, CFP®, RICP®</a:t>
                      </a:r>
                    </a:p>
                    <a:p>
                      <a:r>
                        <a:rPr lang="en-US" sz="1400" dirty="0">
                          <a:solidFill>
                            <a:schemeClr val="tx1"/>
                          </a:solidFill>
                          <a:highlight>
                            <a:srgbClr val="FFFF00"/>
                          </a:highlight>
                          <a:latin typeface="Helvetica" panose="020B0604020202020204" pitchFamily="34" charset="0"/>
                          <a:cs typeface="Helvetica" panose="020B0604020202020204" pitchFamily="34" charset="0"/>
                        </a:rPr>
                        <a:t>Tina Malek, CPA</a:t>
                      </a:r>
                    </a:p>
                    <a:p>
                      <a:r>
                        <a:rPr lang="en-US" sz="1400" dirty="0">
                          <a:solidFill>
                            <a:schemeClr val="tx1"/>
                          </a:solidFill>
                          <a:latin typeface="Helvetica" panose="020B0604020202020204" pitchFamily="34" charset="0"/>
                          <a:cs typeface="Helvetica" panose="020B0604020202020204" pitchFamily="34" charset="0"/>
                        </a:rPr>
                        <a:t>Daniela Truver, CFP ®, CTFA</a:t>
                      </a:r>
                    </a:p>
                    <a:p>
                      <a:endParaRPr lang="en-US" sz="1400" dirty="0">
                        <a:solidFill>
                          <a:schemeClr val="tx1"/>
                        </a:solidFill>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3856629962"/>
                  </a:ext>
                </a:extLst>
              </a:tr>
              <a:tr h="370840">
                <a:tc>
                  <a:txBody>
                    <a:bodyPr/>
                    <a:lstStyle/>
                    <a:p>
                      <a:r>
                        <a:rPr lang="en-US" sz="1400" dirty="0">
                          <a:solidFill>
                            <a:schemeClr val="tx1"/>
                          </a:solidFill>
                          <a:latin typeface="Helvetica" panose="020B0604020202020204" pitchFamily="34" charset="0"/>
                          <a:cs typeface="Helvetica" panose="020B0604020202020204" pitchFamily="34" charset="0"/>
                        </a:rPr>
                        <a:t>Wealth Planners</a:t>
                      </a:r>
                    </a:p>
                  </a:txBody>
                  <a:tcPr/>
                </a:tc>
                <a:tc>
                  <a:txBody>
                    <a:bodyPr/>
                    <a:lstStyle/>
                    <a:p>
                      <a:r>
                        <a:rPr lang="en-US" sz="1400" dirty="0">
                          <a:solidFill>
                            <a:schemeClr val="tx1"/>
                          </a:solidFill>
                          <a:latin typeface="Helvetica" panose="020B0604020202020204" pitchFamily="34" charset="0"/>
                          <a:cs typeface="Helvetica" panose="020B0604020202020204" pitchFamily="34" charset="0"/>
                        </a:rPr>
                        <a:t>Mike Spangler, AWMA®</a:t>
                      </a:r>
                    </a:p>
                    <a:p>
                      <a:r>
                        <a:rPr lang="en-US" sz="1400" dirty="0">
                          <a:solidFill>
                            <a:schemeClr val="tx1"/>
                          </a:solidFill>
                          <a:latin typeface="Helvetica" panose="020B0604020202020204" pitchFamily="34" charset="0"/>
                          <a:cs typeface="Helvetica" panose="020B0604020202020204" pitchFamily="34" charset="0"/>
                        </a:rPr>
                        <a:t>Daniel Tesfaye, CFP ®</a:t>
                      </a:r>
                    </a:p>
                    <a:p>
                      <a:r>
                        <a:rPr lang="en-US" sz="1400" dirty="0">
                          <a:solidFill>
                            <a:schemeClr val="tx1"/>
                          </a:solidFill>
                          <a:latin typeface="Helvetica" panose="020B0604020202020204" pitchFamily="34" charset="0"/>
                          <a:cs typeface="Helvetica" panose="020B0604020202020204" pitchFamily="34" charset="0"/>
                        </a:rPr>
                        <a:t>Jamie Wiggins</a:t>
                      </a:r>
                    </a:p>
                    <a:p>
                      <a:pPr marL="0" marR="0" lvl="0" indent="0" algn="l" defTabSz="914399"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Helvetica" panose="020B0604020202020204" pitchFamily="34" charset="0"/>
                          <a:cs typeface="Helvetica" panose="020B0604020202020204" pitchFamily="34" charset="0"/>
                        </a:rPr>
                        <a:t>Michael Daniels, AWMA®</a:t>
                      </a:r>
                    </a:p>
                    <a:p>
                      <a:endParaRPr lang="en-US" sz="1400" dirty="0">
                        <a:solidFill>
                          <a:schemeClr val="tx1"/>
                        </a:solidFill>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4001716292"/>
                  </a:ext>
                </a:extLst>
              </a:tr>
              <a:tr h="370840">
                <a:tc>
                  <a:txBody>
                    <a:bodyPr/>
                    <a:lstStyle/>
                    <a:p>
                      <a:r>
                        <a:rPr lang="en-US" sz="1400" dirty="0">
                          <a:solidFill>
                            <a:schemeClr val="tx1"/>
                          </a:solidFill>
                          <a:latin typeface="Helvetica" panose="020B0604020202020204" pitchFamily="34" charset="0"/>
                          <a:cs typeface="Helvetica" panose="020B0604020202020204" pitchFamily="34" charset="0"/>
                        </a:rPr>
                        <a:t>New Plans, Updates or Modular Projections</a:t>
                      </a:r>
                    </a:p>
                  </a:txBody>
                  <a:tcPr/>
                </a:tc>
                <a:tc>
                  <a:txBody>
                    <a:bodyPr/>
                    <a:lstStyle/>
                    <a:p>
                      <a:r>
                        <a:rPr lang="en-US" sz="1400" dirty="0">
                          <a:solidFill>
                            <a:schemeClr val="tx1"/>
                          </a:solidFill>
                          <a:latin typeface="Helvetica" panose="020B0604020202020204" pitchFamily="34" charset="0"/>
                          <a:cs typeface="Helvetica" panose="020B0604020202020204" pitchFamily="34" charset="0"/>
                        </a:rPr>
                        <a:t>TTM average of 99.4 case requests each month</a:t>
                      </a:r>
                    </a:p>
                  </a:txBody>
                  <a:tcPr/>
                </a:tc>
                <a:extLst>
                  <a:ext uri="{0D108BD9-81ED-4DB2-BD59-A6C34878D82A}">
                    <a16:rowId xmlns:a16="http://schemas.microsoft.com/office/drawing/2014/main" val="2415798917"/>
                  </a:ext>
                </a:extLst>
              </a:tr>
            </a:tbl>
          </a:graphicData>
        </a:graphic>
      </p:graphicFrame>
      <p:sp>
        <p:nvSpPr>
          <p:cNvPr id="7" name="object 2">
            <a:extLst>
              <a:ext uri="{FF2B5EF4-FFF2-40B4-BE49-F238E27FC236}">
                <a16:creationId xmlns:a16="http://schemas.microsoft.com/office/drawing/2014/main" id="{535DA7CA-8EAC-48E2-BAF1-E6223340B7E9}"/>
              </a:ext>
            </a:extLst>
          </p:cNvPr>
          <p:cNvSpPr txBox="1"/>
          <p:nvPr/>
        </p:nvSpPr>
        <p:spPr>
          <a:xfrm>
            <a:off x="1604123" y="5419485"/>
            <a:ext cx="3362235" cy="1335749"/>
          </a:xfrm>
          <a:prstGeom prst="rect">
            <a:avLst/>
          </a:prstGeom>
        </p:spPr>
        <p:txBody>
          <a:bodyPr vert="horz" wrap="square" lIns="0" tIns="55879" rIns="0" bIns="0" rtlCol="0">
            <a:spAutoFit/>
          </a:bodyPr>
          <a:lstStyle/>
          <a:p>
            <a:pPr marL="12700">
              <a:lnSpc>
                <a:spcPct val="100000"/>
              </a:lnSpc>
              <a:buClr>
                <a:srgbClr val="48A942"/>
              </a:buClr>
            </a:pPr>
            <a:r>
              <a:rPr lang="en-US" sz="1600" b="1" spc="60" dirty="0">
                <a:solidFill>
                  <a:srgbClr val="49475B"/>
                </a:solidFill>
                <a:latin typeface="Poppins" panose="00000500000000000000" pitchFamily="2" charset="0"/>
                <a:cs typeface="Poppins" panose="00000500000000000000" pitchFamily="2" charset="0"/>
              </a:rPr>
              <a:t>Strengths</a:t>
            </a:r>
          </a:p>
          <a:p>
            <a:pPr marL="184150" indent="-171450">
              <a:lnSpc>
                <a:spcPct val="100000"/>
              </a:lnSpc>
              <a:buClr>
                <a:srgbClr val="48A942"/>
              </a:buClr>
              <a:buFontTx/>
              <a:buChar char="►"/>
            </a:pPr>
            <a:endParaRPr lang="en-US" sz="700" b="1" spc="60" dirty="0">
              <a:solidFill>
                <a:srgbClr val="334759"/>
              </a:solidFill>
              <a:latin typeface="Book Antiqua"/>
              <a:cs typeface="Book Antiqua"/>
            </a:endParaRPr>
          </a:p>
          <a:p>
            <a:pPr marL="514350" marR="0" lvl="1" indent="-285750" algn="l" defTabSz="914400" rtl="0" eaLnBrk="1" fontAlgn="auto" latinLnBrk="0" hangingPunct="1">
              <a:lnSpc>
                <a:spcPct val="90000"/>
              </a:lnSpc>
              <a:spcBef>
                <a:spcPts val="500"/>
              </a:spcBef>
              <a:spcAft>
                <a:spcPts val="0"/>
              </a:spcAft>
              <a:buClr>
                <a:srgbClr val="48A942"/>
              </a:buClr>
              <a:buSzTx/>
              <a:buFontTx/>
              <a:buChar char="►"/>
              <a:tabLst/>
              <a:defRPr/>
            </a:pPr>
            <a:r>
              <a:rPr lang="en-US" sz="1400" dirty="0">
                <a:latin typeface="Helvetica" panose="020B0604020202020204" pitchFamily="34" charset="0"/>
                <a:cs typeface="Helvetica" panose="020B0604020202020204" pitchFamily="34" charset="0"/>
              </a:rPr>
              <a:t>Strong, Tenured Leadership</a:t>
            </a:r>
            <a:br>
              <a:rPr lang="en-US" sz="1400" dirty="0">
                <a:latin typeface="Helvetica" panose="020B0604020202020204" pitchFamily="34" charset="0"/>
                <a:cs typeface="Helvetica" panose="020B0604020202020204" pitchFamily="34" charset="0"/>
              </a:rPr>
            </a:br>
            <a:endParaRPr lang="en-US" sz="1400" dirty="0">
              <a:latin typeface="Helvetica" panose="020B0604020202020204" pitchFamily="34" charset="0"/>
              <a:cs typeface="Helvetica" panose="020B0604020202020204" pitchFamily="34" charset="0"/>
            </a:endParaRPr>
          </a:p>
          <a:p>
            <a:pPr marL="514350" marR="0" lvl="1" indent="-285750" algn="l" defTabSz="914400" rtl="0" eaLnBrk="1" fontAlgn="auto" latinLnBrk="0" hangingPunct="1">
              <a:lnSpc>
                <a:spcPct val="90000"/>
              </a:lnSpc>
              <a:spcBef>
                <a:spcPts val="500"/>
              </a:spcBef>
              <a:spcAft>
                <a:spcPts val="0"/>
              </a:spcAft>
              <a:buClr>
                <a:srgbClr val="48A942"/>
              </a:buClr>
              <a:buSzTx/>
              <a:buFontTx/>
              <a:buChar char="►"/>
              <a:tabLst/>
              <a:defRPr/>
            </a:pPr>
            <a:r>
              <a:rPr kumimoji="0" lang="en-US" sz="14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Depth of Technical Excellence</a:t>
            </a:r>
          </a:p>
          <a:p>
            <a:r>
              <a:rPr lang="en-US" sz="1400" dirty="0">
                <a:latin typeface="Book Antiqua" panose="02040602050305030304" pitchFamily="18" charset="0"/>
              </a:rPr>
              <a:t>     </a:t>
            </a:r>
          </a:p>
        </p:txBody>
      </p:sp>
      <p:sp>
        <p:nvSpPr>
          <p:cNvPr id="8" name="object 2">
            <a:extLst>
              <a:ext uri="{FF2B5EF4-FFF2-40B4-BE49-F238E27FC236}">
                <a16:creationId xmlns:a16="http://schemas.microsoft.com/office/drawing/2014/main" id="{A52DAE17-7703-4B0A-92F3-5A9644565946}"/>
              </a:ext>
            </a:extLst>
          </p:cNvPr>
          <p:cNvSpPr txBox="1"/>
          <p:nvPr/>
        </p:nvSpPr>
        <p:spPr>
          <a:xfrm>
            <a:off x="5363315" y="5401133"/>
            <a:ext cx="3724657" cy="914608"/>
          </a:xfrm>
          <a:prstGeom prst="rect">
            <a:avLst/>
          </a:prstGeom>
        </p:spPr>
        <p:txBody>
          <a:bodyPr vert="horz" wrap="square" lIns="0" tIns="55879" rIns="0" bIns="0" rtlCol="0">
            <a:spAutoFit/>
          </a:bodyPr>
          <a:lstStyle/>
          <a:p>
            <a:pPr marL="12700">
              <a:lnSpc>
                <a:spcPct val="100000"/>
              </a:lnSpc>
              <a:buClr>
                <a:srgbClr val="48A942"/>
              </a:buClr>
            </a:pPr>
            <a:r>
              <a:rPr lang="en-US" sz="1600" b="1" spc="60" dirty="0">
                <a:solidFill>
                  <a:srgbClr val="49475B"/>
                </a:solidFill>
                <a:latin typeface="Poppins" panose="00000500000000000000" pitchFamily="2" charset="0"/>
                <a:cs typeface="Poppins" panose="00000500000000000000" pitchFamily="2" charset="0"/>
              </a:rPr>
              <a:t>Current Initiatives</a:t>
            </a:r>
          </a:p>
          <a:p>
            <a:pPr marL="184150" indent="-171450">
              <a:lnSpc>
                <a:spcPct val="100000"/>
              </a:lnSpc>
              <a:buClr>
                <a:srgbClr val="48A942"/>
              </a:buClr>
              <a:buFontTx/>
              <a:buChar char="►"/>
            </a:pPr>
            <a:endParaRPr lang="en-US" sz="700" b="1" spc="60" dirty="0">
              <a:solidFill>
                <a:srgbClr val="334759"/>
              </a:solidFill>
              <a:latin typeface="Book Antiqua"/>
              <a:cs typeface="Book Antiqua"/>
            </a:endParaRPr>
          </a:p>
          <a:p>
            <a:pPr marL="514350" marR="0" lvl="1" indent="-285750" algn="l" defTabSz="914400" rtl="0" eaLnBrk="1" fontAlgn="auto" latinLnBrk="0" hangingPunct="1">
              <a:lnSpc>
                <a:spcPct val="90000"/>
              </a:lnSpc>
              <a:spcBef>
                <a:spcPts val="500"/>
              </a:spcBef>
              <a:spcAft>
                <a:spcPts val="0"/>
              </a:spcAft>
              <a:buClr>
                <a:srgbClr val="48A942"/>
              </a:buClr>
              <a:buSzTx/>
              <a:buFontTx/>
              <a:buChar char="►"/>
              <a:tabLst/>
              <a:defRPr/>
            </a:pPr>
            <a:r>
              <a:rPr kumimoji="0" lang="en-US" sz="1400" b="0" i="0" u="none" strike="noStrike" kern="1200" cap="none" spc="0" normalizeH="0" baseline="0" noProof="0" dirty="0">
                <a:ln>
                  <a:noFill/>
                </a:ln>
                <a:effectLst/>
                <a:uLnTx/>
                <a:uFillTx/>
                <a:latin typeface="Helvetica" panose="020B0604020202020204" pitchFamily="34" charset="0"/>
                <a:cs typeface="Helvetica" panose="020B0604020202020204" pitchFamily="34" charset="0"/>
              </a:rPr>
              <a:t>Interactive Planning</a:t>
            </a:r>
          </a:p>
          <a:p>
            <a:pPr marL="12700">
              <a:lnSpc>
                <a:spcPct val="100000"/>
              </a:lnSpc>
            </a:pPr>
            <a:endParaRPr sz="1600" dirty="0">
              <a:latin typeface="Book Antiqua"/>
              <a:cs typeface="Book Antiqua"/>
            </a:endParaRPr>
          </a:p>
        </p:txBody>
      </p:sp>
      <p:cxnSp>
        <p:nvCxnSpPr>
          <p:cNvPr id="2" name="Straight Connector 1">
            <a:extLst>
              <a:ext uri="{FF2B5EF4-FFF2-40B4-BE49-F238E27FC236}">
                <a16:creationId xmlns:a16="http://schemas.microsoft.com/office/drawing/2014/main" id="{3309C354-8D6F-350F-3192-4147F524E46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2A58DD6-2255-74E3-2CD8-99CDCB17667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748159-3496-4BEB-9338-494E1E6B0ABA}"/>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8DFACA50-0E86-4303-B316-0F8EDF9C4666}"/>
              </a:ext>
            </a:extLst>
          </p:cNvPr>
          <p:cNvSpPr>
            <a:spLocks noGrp="1"/>
          </p:cNvSpPr>
          <p:nvPr>
            <p:ph type="sldNum" sz="quarter" idx="4"/>
          </p:nvPr>
        </p:nvSpPr>
        <p:spPr/>
        <p:txBody>
          <a:bodyPr/>
          <a:lstStyle/>
          <a:p>
            <a:fld id="{CE503083-4DA8-4E12-AF1C-AE6E142C82B7}" type="slidenum">
              <a:rPr lang="en-US" smtClean="0"/>
              <a:pPr/>
              <a:t>25</a:t>
            </a:fld>
            <a:endParaRPr lang="en-US" dirty="0"/>
          </a:p>
        </p:txBody>
      </p:sp>
    </p:spTree>
    <p:extLst>
      <p:ext uri="{BB962C8B-B14F-4D97-AF65-F5344CB8AC3E}">
        <p14:creationId xmlns:p14="http://schemas.microsoft.com/office/powerpoint/2010/main" val="2478942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uadroTexto 350">
            <a:extLst>
              <a:ext uri="{FF2B5EF4-FFF2-40B4-BE49-F238E27FC236}">
                <a16:creationId xmlns:a16="http://schemas.microsoft.com/office/drawing/2014/main" id="{91CDDF09-D4F0-4598-8593-896BC1992CF4}"/>
              </a:ext>
            </a:extLst>
          </p:cNvPr>
          <p:cNvSpPr txBox="1"/>
          <p:nvPr/>
        </p:nvSpPr>
        <p:spPr>
          <a:xfrm>
            <a:off x="2726862" y="1405315"/>
            <a:ext cx="6790847" cy="496931"/>
          </a:xfrm>
          <a:prstGeom prst="rect">
            <a:avLst/>
          </a:prstGeom>
          <a:noFill/>
        </p:spPr>
        <p:txBody>
          <a:bodyPr wrap="square" rtlCol="0">
            <a:spAutoFit/>
          </a:bodyPr>
          <a:lstStyle/>
          <a:p>
            <a:pPr defTabSz="457189">
              <a:lnSpc>
                <a:spcPts val="3500"/>
              </a:lnSpc>
            </a:pPr>
            <a:r>
              <a:rPr lang="en-US" dirty="0">
                <a:solidFill>
                  <a:srgbClr val="49475B"/>
                </a:solidFill>
                <a:latin typeface="Bitter" pitchFamily="2" charset="77"/>
              </a:rPr>
              <a:t>Our commitment to planning spans the client lifecycle.</a:t>
            </a:r>
            <a:endParaRPr lang="en-US" dirty="0">
              <a:solidFill>
                <a:srgbClr val="49475B"/>
              </a:solidFill>
              <a:latin typeface="Bitter" pitchFamily="2" charset="77"/>
              <a:ea typeface="Faustina SemiBold" pitchFamily="2" charset="77"/>
              <a:cs typeface="Poppins" pitchFamily="2" charset="77"/>
            </a:endParaRPr>
          </a:p>
        </p:txBody>
      </p:sp>
      <p:sp>
        <p:nvSpPr>
          <p:cNvPr id="3" name="TextBox 2">
            <a:extLst>
              <a:ext uri="{FF2B5EF4-FFF2-40B4-BE49-F238E27FC236}">
                <a16:creationId xmlns:a16="http://schemas.microsoft.com/office/drawing/2014/main" id="{5710CAA4-C533-9941-637E-C88016D493BB}"/>
              </a:ext>
            </a:extLst>
          </p:cNvPr>
          <p:cNvSpPr txBox="1"/>
          <p:nvPr/>
        </p:nvSpPr>
        <p:spPr>
          <a:xfrm>
            <a:off x="2726861" y="3785652"/>
            <a:ext cx="2296636" cy="1501180"/>
          </a:xfrm>
          <a:prstGeom prst="rect">
            <a:avLst/>
          </a:prstGeom>
          <a:noFill/>
        </p:spPr>
        <p:txBody>
          <a:bodyPr wrap="square" rtlCol="0">
            <a:spAutoFit/>
          </a:bodyPr>
          <a:lstStyle/>
          <a:p>
            <a:pPr marL="285750" indent="-285750">
              <a:lnSpc>
                <a:spcPts val="2000"/>
              </a:lnSpc>
              <a:spcAft>
                <a:spcPts val="600"/>
              </a:spcAft>
              <a:buClr>
                <a:srgbClr val="48A942"/>
              </a:buClr>
              <a:buFontTx/>
              <a:buChar char="►"/>
            </a:pPr>
            <a:r>
              <a:rPr lang="en-US" sz="1300" spc="45" dirty="0">
                <a:solidFill>
                  <a:srgbClr val="49475B"/>
                </a:solidFill>
                <a:cs typeface="Helvetica" panose="020B0604020202020204" pitchFamily="34" charset="0"/>
              </a:rPr>
              <a:t>Planning observations</a:t>
            </a:r>
            <a:endParaRPr lang="en-US" sz="1300" dirty="0">
              <a:ea typeface="Lato Light" panose="020F0502020204030203" pitchFamily="34" charset="0"/>
              <a:cs typeface="Lato Light" panose="020F0502020204030203" pitchFamily="34" charset="0"/>
            </a:endParaRPr>
          </a:p>
          <a:p>
            <a:pPr marL="285750" indent="-285750">
              <a:lnSpc>
                <a:spcPts val="2000"/>
              </a:lnSpc>
              <a:spcAft>
                <a:spcPts val="600"/>
              </a:spcAft>
              <a:buClr>
                <a:srgbClr val="48A942"/>
              </a:buClr>
              <a:buFontTx/>
              <a:buChar char="►"/>
            </a:pPr>
            <a:r>
              <a:rPr lang="en-US" sz="1300" spc="45" dirty="0">
                <a:solidFill>
                  <a:srgbClr val="49475B"/>
                </a:solidFill>
                <a:cs typeface="Helvetica" panose="020B0604020202020204" pitchFamily="34" charset="0"/>
              </a:rPr>
              <a:t>Prospect meeting support (PW/FW)</a:t>
            </a:r>
            <a:endParaRPr lang="en-US" sz="1300" dirty="0">
              <a:ea typeface="Lato Light" panose="020F0502020204030203" pitchFamily="34" charset="0"/>
              <a:cs typeface="Lato Light" panose="020F0502020204030203" pitchFamily="34" charset="0"/>
            </a:endParaRPr>
          </a:p>
          <a:p>
            <a:pPr marL="285750" indent="-285750">
              <a:lnSpc>
                <a:spcPts val="2000"/>
              </a:lnSpc>
              <a:spcAft>
                <a:spcPts val="600"/>
              </a:spcAft>
              <a:buClr>
                <a:srgbClr val="48A942"/>
              </a:buClr>
              <a:buFontTx/>
              <a:buChar char="►"/>
            </a:pPr>
            <a:r>
              <a:rPr lang="en-US" sz="1300" spc="45" dirty="0">
                <a:solidFill>
                  <a:srgbClr val="49475B"/>
                </a:solidFill>
                <a:cs typeface="Helvetica" panose="020B0604020202020204" pitchFamily="34" charset="0"/>
              </a:rPr>
              <a:t>Modular analysis – speed to value</a:t>
            </a:r>
          </a:p>
        </p:txBody>
      </p:sp>
      <p:sp>
        <p:nvSpPr>
          <p:cNvPr id="4" name="CuadroTexto 351">
            <a:extLst>
              <a:ext uri="{FF2B5EF4-FFF2-40B4-BE49-F238E27FC236}">
                <a16:creationId xmlns:a16="http://schemas.microsoft.com/office/drawing/2014/main" id="{A2FFF474-EE10-1B7F-449B-957169449D74}"/>
              </a:ext>
            </a:extLst>
          </p:cNvPr>
          <p:cNvSpPr txBox="1"/>
          <p:nvPr/>
        </p:nvSpPr>
        <p:spPr>
          <a:xfrm>
            <a:off x="2731857" y="3442727"/>
            <a:ext cx="2472336" cy="369332"/>
          </a:xfrm>
          <a:prstGeom prst="rect">
            <a:avLst/>
          </a:prstGeom>
          <a:noFill/>
        </p:spPr>
        <p:txBody>
          <a:bodyPr wrap="square" rtlCol="0">
            <a:spAutoFit/>
          </a:bodyPr>
          <a:lstStyle/>
          <a:p>
            <a:r>
              <a:rPr lang="en-US" b="1" dirty="0">
                <a:solidFill>
                  <a:srgbClr val="49475B"/>
                </a:solidFill>
                <a:latin typeface="Bitter" pitchFamily="2" charset="77"/>
                <a:ea typeface="Lato Light" panose="020F0502020204030203" pitchFamily="34" charset="0"/>
                <a:cs typeface="Poppins SemiBold" pitchFamily="2" charset="77"/>
              </a:rPr>
              <a:t>Prospects</a:t>
            </a:r>
          </a:p>
        </p:txBody>
      </p:sp>
      <p:cxnSp>
        <p:nvCxnSpPr>
          <p:cNvPr id="9" name="Straight Connector 8">
            <a:extLst>
              <a:ext uri="{FF2B5EF4-FFF2-40B4-BE49-F238E27FC236}">
                <a16:creationId xmlns:a16="http://schemas.microsoft.com/office/drawing/2014/main" id="{1BBA86F1-633C-561D-671F-39A96243C605}"/>
              </a:ext>
            </a:extLst>
          </p:cNvPr>
          <p:cNvCxnSpPr>
            <a:cxnSpLocks/>
          </p:cNvCxnSpPr>
          <p:nvPr/>
        </p:nvCxnSpPr>
        <p:spPr>
          <a:xfrm>
            <a:off x="5036338" y="2496103"/>
            <a:ext cx="0" cy="3184715"/>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46BF5F0-BF56-2234-EE12-32BD5D573E65}"/>
              </a:ext>
            </a:extLst>
          </p:cNvPr>
          <p:cNvSpPr/>
          <p:nvPr/>
        </p:nvSpPr>
        <p:spPr>
          <a:xfrm>
            <a:off x="2841660" y="2527633"/>
            <a:ext cx="731751" cy="731751"/>
          </a:xfrm>
          <a:prstGeom prst="ellipse">
            <a:avLst/>
          </a:prstGeom>
          <a:noFill/>
          <a:ln w="12700">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uadroTexto 350">
            <a:extLst>
              <a:ext uri="{FF2B5EF4-FFF2-40B4-BE49-F238E27FC236}">
                <a16:creationId xmlns:a16="http://schemas.microsoft.com/office/drawing/2014/main" id="{5ADCA67A-511F-1ED4-455B-1BA2F2248B2D}"/>
              </a:ext>
            </a:extLst>
          </p:cNvPr>
          <p:cNvSpPr txBox="1"/>
          <p:nvPr/>
        </p:nvSpPr>
        <p:spPr>
          <a:xfrm>
            <a:off x="2778770" y="2684190"/>
            <a:ext cx="922279" cy="461665"/>
          </a:xfrm>
          <a:prstGeom prst="rect">
            <a:avLst/>
          </a:prstGeom>
          <a:noFill/>
        </p:spPr>
        <p:txBody>
          <a:bodyPr wrap="square" rtlCol="0">
            <a:spAutoFit/>
          </a:bodyPr>
          <a:lstStyle/>
          <a:p>
            <a:pPr algn="ctr"/>
            <a:r>
              <a:rPr lang="en-US" sz="2400" b="1" spc="600" dirty="0">
                <a:solidFill>
                  <a:srgbClr val="49475B"/>
                </a:solidFill>
                <a:latin typeface="Poppins" pitchFamily="2" charset="77"/>
                <a:ea typeface="Lato Heavy" charset="0"/>
                <a:cs typeface="Poppins" pitchFamily="2" charset="77"/>
              </a:rPr>
              <a:t>1</a:t>
            </a:r>
          </a:p>
        </p:txBody>
      </p:sp>
      <p:sp>
        <p:nvSpPr>
          <p:cNvPr id="23" name="TextBox 22">
            <a:extLst>
              <a:ext uri="{FF2B5EF4-FFF2-40B4-BE49-F238E27FC236}">
                <a16:creationId xmlns:a16="http://schemas.microsoft.com/office/drawing/2014/main" id="{490608F2-6D22-4AFB-AC28-AC49D5369DDC}"/>
              </a:ext>
            </a:extLst>
          </p:cNvPr>
          <p:cNvSpPr txBox="1"/>
          <p:nvPr/>
        </p:nvSpPr>
        <p:spPr>
          <a:xfrm>
            <a:off x="5345868" y="3775141"/>
            <a:ext cx="2401649" cy="1424236"/>
          </a:xfrm>
          <a:prstGeom prst="rect">
            <a:avLst/>
          </a:prstGeom>
          <a:noFill/>
        </p:spPr>
        <p:txBody>
          <a:bodyPr wrap="square" rtlCol="0">
            <a:spAutoFit/>
          </a:bodyPr>
          <a:lstStyle/>
          <a:p>
            <a:pPr marL="285750" indent="-285750">
              <a:lnSpc>
                <a:spcPts val="2000"/>
              </a:lnSpc>
              <a:spcAft>
                <a:spcPts val="600"/>
              </a:spcAft>
              <a:buClr>
                <a:srgbClr val="48A942"/>
              </a:buClr>
              <a:buFont typeface="Helvetica" panose="020B0604020202020204" pitchFamily="34" charset="0"/>
              <a:buChar char="►"/>
            </a:pPr>
            <a:r>
              <a:rPr lang="en-US" sz="1300" spc="-64" dirty="0">
                <a:solidFill>
                  <a:srgbClr val="48A942"/>
                </a:solidFill>
                <a:cs typeface="Helvetica" panose="020B0604020202020204" pitchFamily="34" charset="0"/>
              </a:rPr>
              <a:t> </a:t>
            </a:r>
            <a:r>
              <a:rPr lang="en-US" sz="1300" spc="45" dirty="0">
                <a:solidFill>
                  <a:srgbClr val="49475B"/>
                </a:solidFill>
                <a:cs typeface="Helvetica" panose="020B0604020202020204" pitchFamily="34" charset="0"/>
              </a:rPr>
              <a:t>Initial plan creation</a:t>
            </a:r>
          </a:p>
          <a:p>
            <a:pPr marL="285750" indent="-285750">
              <a:lnSpc>
                <a:spcPts val="2000"/>
              </a:lnSpc>
              <a:spcAft>
                <a:spcPts val="600"/>
              </a:spcAft>
              <a:buClr>
                <a:srgbClr val="48A942"/>
              </a:buClr>
              <a:buFont typeface="Helvetica" panose="020B0604020202020204" pitchFamily="34" charset="0"/>
              <a:buChar char="►"/>
            </a:pPr>
            <a:r>
              <a:rPr lang="en-US" sz="1300" spc="-64" dirty="0">
                <a:solidFill>
                  <a:srgbClr val="48A942"/>
                </a:solidFill>
                <a:cs typeface="Helvetica" panose="020B0604020202020204" pitchFamily="34" charset="0"/>
              </a:rPr>
              <a:t> </a:t>
            </a:r>
            <a:r>
              <a:rPr lang="en-US" sz="1300" spc="45" dirty="0">
                <a:solidFill>
                  <a:srgbClr val="49475B"/>
                </a:solidFill>
                <a:cs typeface="Helvetica" panose="020B0604020202020204" pitchFamily="34" charset="0"/>
              </a:rPr>
              <a:t>Identification of key implementation items based on client priorities</a:t>
            </a:r>
          </a:p>
        </p:txBody>
      </p:sp>
      <p:sp>
        <p:nvSpPr>
          <p:cNvPr id="24" name="CuadroTexto 351">
            <a:extLst>
              <a:ext uri="{FF2B5EF4-FFF2-40B4-BE49-F238E27FC236}">
                <a16:creationId xmlns:a16="http://schemas.microsoft.com/office/drawing/2014/main" id="{8716E7C0-E4A7-4BF6-8797-C93647C69B1E}"/>
              </a:ext>
            </a:extLst>
          </p:cNvPr>
          <p:cNvSpPr txBox="1"/>
          <p:nvPr/>
        </p:nvSpPr>
        <p:spPr>
          <a:xfrm>
            <a:off x="5350864" y="3442727"/>
            <a:ext cx="2472336" cy="369332"/>
          </a:xfrm>
          <a:prstGeom prst="rect">
            <a:avLst/>
          </a:prstGeom>
          <a:noFill/>
        </p:spPr>
        <p:txBody>
          <a:bodyPr wrap="square" rtlCol="0">
            <a:spAutoFit/>
          </a:bodyPr>
          <a:lstStyle/>
          <a:p>
            <a:r>
              <a:rPr lang="en-US" b="1" dirty="0">
                <a:solidFill>
                  <a:srgbClr val="49475B"/>
                </a:solidFill>
                <a:latin typeface="Bitter" pitchFamily="2" charset="77"/>
                <a:ea typeface="Lato Light" panose="020F0502020204030203" pitchFamily="34" charset="0"/>
                <a:cs typeface="Poppins SemiBold" pitchFamily="2" charset="77"/>
              </a:rPr>
              <a:t>Onboarding</a:t>
            </a:r>
          </a:p>
        </p:txBody>
      </p:sp>
      <p:cxnSp>
        <p:nvCxnSpPr>
          <p:cNvPr id="25" name="Straight Connector 24">
            <a:extLst>
              <a:ext uri="{FF2B5EF4-FFF2-40B4-BE49-F238E27FC236}">
                <a16:creationId xmlns:a16="http://schemas.microsoft.com/office/drawing/2014/main" id="{1D8C40BA-8A58-4B48-B87F-3AFBBB7DA5F4}"/>
              </a:ext>
            </a:extLst>
          </p:cNvPr>
          <p:cNvCxnSpPr>
            <a:cxnSpLocks/>
          </p:cNvCxnSpPr>
          <p:nvPr/>
        </p:nvCxnSpPr>
        <p:spPr>
          <a:xfrm>
            <a:off x="7823200" y="2496103"/>
            <a:ext cx="0" cy="3184715"/>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894C39B-89DB-4417-9CEB-1DA143AFFDF7}"/>
              </a:ext>
            </a:extLst>
          </p:cNvPr>
          <p:cNvSpPr/>
          <p:nvPr/>
        </p:nvSpPr>
        <p:spPr>
          <a:xfrm>
            <a:off x="5460667" y="2536000"/>
            <a:ext cx="731751" cy="731751"/>
          </a:xfrm>
          <a:prstGeom prst="ellipse">
            <a:avLst/>
          </a:prstGeom>
          <a:noFill/>
          <a:ln w="12700">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uadroTexto 350">
            <a:extLst>
              <a:ext uri="{FF2B5EF4-FFF2-40B4-BE49-F238E27FC236}">
                <a16:creationId xmlns:a16="http://schemas.microsoft.com/office/drawing/2014/main" id="{4B3F41DD-790E-4138-BC5C-1E363E19F41C}"/>
              </a:ext>
            </a:extLst>
          </p:cNvPr>
          <p:cNvSpPr txBox="1"/>
          <p:nvPr/>
        </p:nvSpPr>
        <p:spPr>
          <a:xfrm>
            <a:off x="5397777" y="2684190"/>
            <a:ext cx="922279" cy="461665"/>
          </a:xfrm>
          <a:prstGeom prst="rect">
            <a:avLst/>
          </a:prstGeom>
          <a:noFill/>
        </p:spPr>
        <p:txBody>
          <a:bodyPr wrap="square" rtlCol="0">
            <a:spAutoFit/>
          </a:bodyPr>
          <a:lstStyle/>
          <a:p>
            <a:pPr algn="ctr"/>
            <a:r>
              <a:rPr lang="en-US" sz="2400" b="1" spc="600" dirty="0">
                <a:solidFill>
                  <a:srgbClr val="49475B"/>
                </a:solidFill>
                <a:latin typeface="Poppins" pitchFamily="2" charset="77"/>
                <a:ea typeface="Lato Heavy" charset="0"/>
                <a:cs typeface="Poppins" pitchFamily="2" charset="77"/>
              </a:rPr>
              <a:t>2</a:t>
            </a:r>
          </a:p>
        </p:txBody>
      </p:sp>
      <p:sp>
        <p:nvSpPr>
          <p:cNvPr id="28" name="TextBox 27">
            <a:extLst>
              <a:ext uri="{FF2B5EF4-FFF2-40B4-BE49-F238E27FC236}">
                <a16:creationId xmlns:a16="http://schemas.microsoft.com/office/drawing/2014/main" id="{E5F6AA31-A7BD-4450-A516-B1D12105D5DE}"/>
              </a:ext>
            </a:extLst>
          </p:cNvPr>
          <p:cNvSpPr txBox="1"/>
          <p:nvPr/>
        </p:nvSpPr>
        <p:spPr>
          <a:xfrm>
            <a:off x="7920807" y="3775141"/>
            <a:ext cx="2613571" cy="1757661"/>
          </a:xfrm>
          <a:prstGeom prst="rect">
            <a:avLst/>
          </a:prstGeom>
          <a:noFill/>
        </p:spPr>
        <p:txBody>
          <a:bodyPr wrap="square" rtlCol="0">
            <a:spAutoFit/>
          </a:bodyPr>
          <a:lstStyle/>
          <a:p>
            <a:pPr marL="285750" indent="-285750">
              <a:lnSpc>
                <a:spcPts val="2000"/>
              </a:lnSpc>
              <a:spcAft>
                <a:spcPts val="600"/>
              </a:spcAft>
              <a:buClr>
                <a:srgbClr val="48A942"/>
              </a:buClr>
              <a:buFont typeface="Helvetica" panose="020B0604020202020204" pitchFamily="34" charset="0"/>
              <a:buChar char="►"/>
            </a:pPr>
            <a:r>
              <a:rPr lang="en-US" sz="1300" spc="45" dirty="0">
                <a:solidFill>
                  <a:srgbClr val="49475B"/>
                </a:solidFill>
                <a:cs typeface="Helvetica" panose="020B0604020202020204" pitchFamily="34" charset="0"/>
              </a:rPr>
              <a:t>Plan monitoring &amp; updates</a:t>
            </a:r>
          </a:p>
          <a:p>
            <a:pPr marL="285750" indent="-285750">
              <a:lnSpc>
                <a:spcPts val="2000"/>
              </a:lnSpc>
              <a:spcAft>
                <a:spcPts val="600"/>
              </a:spcAft>
              <a:buClr>
                <a:srgbClr val="48A942"/>
              </a:buClr>
              <a:buFont typeface="Helvetica" panose="020B0604020202020204" pitchFamily="34" charset="0"/>
              <a:buChar char="►"/>
            </a:pPr>
            <a:r>
              <a:rPr lang="en-US" sz="1300" spc="45" dirty="0">
                <a:solidFill>
                  <a:srgbClr val="49475B"/>
                </a:solidFill>
                <a:cs typeface="Helvetica" panose="020B0604020202020204" pitchFamily="34" charset="0"/>
              </a:rPr>
              <a:t>Communication of segmentation-based planning opportunities</a:t>
            </a:r>
          </a:p>
          <a:p>
            <a:pPr marL="285750" indent="-285750">
              <a:lnSpc>
                <a:spcPts val="2000"/>
              </a:lnSpc>
              <a:spcAft>
                <a:spcPts val="600"/>
              </a:spcAft>
              <a:buClr>
                <a:srgbClr val="48A942"/>
              </a:buClr>
              <a:buFont typeface="Helvetica" panose="020B0604020202020204" pitchFamily="34" charset="0"/>
              <a:buChar char="►"/>
            </a:pPr>
            <a:r>
              <a:rPr lang="en-US" sz="1300" spc="45" dirty="0">
                <a:solidFill>
                  <a:srgbClr val="49475B"/>
                </a:solidFill>
                <a:cs typeface="Helvetica" panose="020B0604020202020204" pitchFamily="34" charset="0"/>
              </a:rPr>
              <a:t>Ongoing thought leadership</a:t>
            </a:r>
          </a:p>
        </p:txBody>
      </p:sp>
      <p:sp>
        <p:nvSpPr>
          <p:cNvPr id="29" name="CuadroTexto 351">
            <a:extLst>
              <a:ext uri="{FF2B5EF4-FFF2-40B4-BE49-F238E27FC236}">
                <a16:creationId xmlns:a16="http://schemas.microsoft.com/office/drawing/2014/main" id="{DC9DE4AC-E605-43E3-A7AE-B9751582A2D9}"/>
              </a:ext>
            </a:extLst>
          </p:cNvPr>
          <p:cNvSpPr txBox="1"/>
          <p:nvPr/>
        </p:nvSpPr>
        <p:spPr>
          <a:xfrm>
            <a:off x="7970170" y="3442727"/>
            <a:ext cx="2472336" cy="369332"/>
          </a:xfrm>
          <a:prstGeom prst="rect">
            <a:avLst/>
          </a:prstGeom>
          <a:noFill/>
        </p:spPr>
        <p:txBody>
          <a:bodyPr wrap="square" rtlCol="0">
            <a:spAutoFit/>
          </a:bodyPr>
          <a:lstStyle/>
          <a:p>
            <a:r>
              <a:rPr lang="en-US" b="1" dirty="0">
                <a:solidFill>
                  <a:srgbClr val="49475B"/>
                </a:solidFill>
                <a:latin typeface="Bitter" pitchFamily="2" charset="77"/>
                <a:ea typeface="Lato Light" panose="020F0502020204030203" pitchFamily="34" charset="0"/>
                <a:cs typeface="Poppins SemiBold" pitchFamily="2" charset="77"/>
              </a:rPr>
              <a:t>Clients</a:t>
            </a:r>
          </a:p>
        </p:txBody>
      </p:sp>
      <p:sp>
        <p:nvSpPr>
          <p:cNvPr id="31" name="Oval 30">
            <a:extLst>
              <a:ext uri="{FF2B5EF4-FFF2-40B4-BE49-F238E27FC236}">
                <a16:creationId xmlns:a16="http://schemas.microsoft.com/office/drawing/2014/main" id="{49E410BB-D356-44D8-8081-72C67E19F227}"/>
              </a:ext>
            </a:extLst>
          </p:cNvPr>
          <p:cNvSpPr/>
          <p:nvPr/>
        </p:nvSpPr>
        <p:spPr>
          <a:xfrm>
            <a:off x="8079973" y="2527633"/>
            <a:ext cx="731751" cy="731751"/>
          </a:xfrm>
          <a:prstGeom prst="ellipse">
            <a:avLst/>
          </a:prstGeom>
          <a:noFill/>
          <a:ln w="12700">
            <a:solidFill>
              <a:srgbClr val="48A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uadroTexto 350">
            <a:extLst>
              <a:ext uri="{FF2B5EF4-FFF2-40B4-BE49-F238E27FC236}">
                <a16:creationId xmlns:a16="http://schemas.microsoft.com/office/drawing/2014/main" id="{3EABE5A7-0EBC-45A4-8803-D8E3B7FC697A}"/>
              </a:ext>
            </a:extLst>
          </p:cNvPr>
          <p:cNvSpPr txBox="1"/>
          <p:nvPr/>
        </p:nvSpPr>
        <p:spPr>
          <a:xfrm>
            <a:off x="8017083" y="2684190"/>
            <a:ext cx="922279" cy="461665"/>
          </a:xfrm>
          <a:prstGeom prst="rect">
            <a:avLst/>
          </a:prstGeom>
          <a:noFill/>
        </p:spPr>
        <p:txBody>
          <a:bodyPr wrap="square" rtlCol="0">
            <a:spAutoFit/>
          </a:bodyPr>
          <a:lstStyle/>
          <a:p>
            <a:pPr algn="ctr"/>
            <a:r>
              <a:rPr lang="en-US" sz="2400" b="1" spc="600" dirty="0">
                <a:solidFill>
                  <a:srgbClr val="49475B"/>
                </a:solidFill>
                <a:latin typeface="Poppins" pitchFamily="2" charset="77"/>
                <a:ea typeface="Lato Heavy" charset="0"/>
                <a:cs typeface="Poppins" pitchFamily="2" charset="77"/>
              </a:rPr>
              <a:t>3</a:t>
            </a:r>
          </a:p>
        </p:txBody>
      </p:sp>
      <p:sp>
        <p:nvSpPr>
          <p:cNvPr id="22" name="Title 2">
            <a:extLst>
              <a:ext uri="{FF2B5EF4-FFF2-40B4-BE49-F238E27FC236}">
                <a16:creationId xmlns:a16="http://schemas.microsoft.com/office/drawing/2014/main" id="{310699C2-FB54-40D1-961B-52567114D83F}"/>
              </a:ext>
            </a:extLst>
          </p:cNvPr>
          <p:cNvSpPr>
            <a:spLocks noGrp="1"/>
          </p:cNvSpPr>
          <p:nvPr>
            <p:ph type="title"/>
          </p:nvPr>
        </p:nvSpPr>
        <p:spPr>
          <a:xfrm>
            <a:off x="1130138" y="5422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WEALTH PLANNING SUPPORT</a:t>
            </a:r>
          </a:p>
        </p:txBody>
      </p:sp>
      <p:cxnSp>
        <p:nvCxnSpPr>
          <p:cNvPr id="30" name="Straight Connector 29">
            <a:extLst>
              <a:ext uri="{FF2B5EF4-FFF2-40B4-BE49-F238E27FC236}">
                <a16:creationId xmlns:a16="http://schemas.microsoft.com/office/drawing/2014/main" id="{94ADF068-D228-404C-8D71-13CBE6AB52C5}"/>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7B7193A-A717-40B5-A42D-0CE63F395D57}"/>
              </a:ext>
            </a:extLst>
          </p:cNvPr>
          <p:cNvSpPr>
            <a:spLocks noGrp="1"/>
          </p:cNvSpPr>
          <p:nvPr>
            <p:ph type="sldNum" sz="quarter" idx="4"/>
          </p:nvPr>
        </p:nvSpPr>
        <p:spPr/>
        <p:txBody>
          <a:bodyPr/>
          <a:lstStyle/>
          <a:p>
            <a:fld id="{CE503083-4DA8-4E12-AF1C-AE6E142C82B7}" type="slidenum">
              <a:rPr lang="en-US" smtClean="0"/>
              <a:pPr/>
              <a:t>26</a:t>
            </a:fld>
            <a:endParaRPr lang="en-US" dirty="0"/>
          </a:p>
        </p:txBody>
      </p:sp>
    </p:spTree>
    <p:extLst>
      <p:ext uri="{BB962C8B-B14F-4D97-AF65-F5344CB8AC3E}">
        <p14:creationId xmlns:p14="http://schemas.microsoft.com/office/powerpoint/2010/main" val="1670538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4DC9C2-4DDC-4DA8-A558-CF0721495B5B}"/>
              </a:ext>
            </a:extLst>
          </p:cNvPr>
          <p:cNvSpPr/>
          <p:nvPr/>
        </p:nvSpPr>
        <p:spPr>
          <a:xfrm>
            <a:off x="1348776" y="3428999"/>
            <a:ext cx="9724966" cy="2399168"/>
          </a:xfrm>
          <a:prstGeom prst="rect">
            <a:avLst/>
          </a:prstGeom>
          <a:solidFill>
            <a:srgbClr val="E4E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22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WEALTH STRATEGIST</a:t>
            </a:r>
          </a:p>
        </p:txBody>
      </p:sp>
      <p:sp>
        <p:nvSpPr>
          <p:cNvPr id="8" name="object 2">
            <a:extLst>
              <a:ext uri="{FF2B5EF4-FFF2-40B4-BE49-F238E27FC236}">
                <a16:creationId xmlns:a16="http://schemas.microsoft.com/office/drawing/2014/main" id="{A52DAE17-7703-4B0A-92F3-5A9644565946}"/>
              </a:ext>
            </a:extLst>
          </p:cNvPr>
          <p:cNvSpPr txBox="1"/>
          <p:nvPr/>
        </p:nvSpPr>
        <p:spPr>
          <a:xfrm>
            <a:off x="1603569" y="1807309"/>
            <a:ext cx="9377940" cy="4201149"/>
          </a:xfrm>
          <a:prstGeom prst="rect">
            <a:avLst/>
          </a:prstGeom>
        </p:spPr>
        <p:txBody>
          <a:bodyPr vert="horz" wrap="square" lIns="0" tIns="55879" rIns="0" bIns="0" rtlCol="0">
            <a:spAutoFit/>
          </a:bodyPr>
          <a:lstStyle/>
          <a:p>
            <a:pPr marR="154706">
              <a:lnSpc>
                <a:spcPts val="1600"/>
              </a:lnSpc>
              <a:buClr>
                <a:srgbClr val="48A942"/>
              </a:buClr>
            </a:pPr>
            <a:r>
              <a:rPr lang="en-US" sz="2400" b="1" dirty="0">
                <a:solidFill>
                  <a:srgbClr val="49475B"/>
                </a:solidFill>
                <a:latin typeface="Bitter" pitchFamily="2" charset="77"/>
                <a:cs typeface="Arial"/>
              </a:rPr>
              <a:t>What is a Wealth Strategist?</a:t>
            </a:r>
          </a:p>
          <a:p>
            <a:pPr marR="154706">
              <a:lnSpc>
                <a:spcPts val="1600"/>
              </a:lnSpc>
              <a:buClr>
                <a:srgbClr val="48A942"/>
              </a:buClr>
            </a:pPr>
            <a:endParaRPr lang="en-US" b="1" dirty="0">
              <a:solidFill>
                <a:srgbClr val="49475B"/>
              </a:solidFill>
              <a:latin typeface="Bitter" pitchFamily="2" charset="77"/>
              <a:cs typeface="Arial"/>
            </a:endParaRPr>
          </a:p>
          <a:p>
            <a:pPr marL="622935" marR="154706" lvl="1" indent="-257175">
              <a:lnSpc>
                <a:spcPts val="1700"/>
              </a:lnSpc>
              <a:buClr>
                <a:srgbClr val="48A942"/>
              </a:buClr>
              <a:buFont typeface="Wingdings 3" panose="05040102010807070707" pitchFamily="18" charset="2"/>
              <a:buChar char=""/>
            </a:pPr>
            <a:r>
              <a:rPr lang="en-US" sz="1600" dirty="0">
                <a:latin typeface="Helvetica  "/>
                <a:cs typeface="Arial"/>
              </a:rPr>
              <a:t>We are an extension of the client service team who can act as a subject matter expert on business succession planning, advanced executive compensation and UHNW estate planning.</a:t>
            </a:r>
          </a:p>
          <a:p>
            <a:pPr marL="622935" marR="154706" lvl="1" indent="-257175">
              <a:lnSpc>
                <a:spcPts val="1700"/>
              </a:lnSpc>
              <a:buClr>
                <a:srgbClr val="48A942"/>
              </a:buClr>
              <a:buFont typeface="Wingdings 3" panose="05040102010807070707" pitchFamily="18" charset="2"/>
              <a:buChar char=""/>
            </a:pPr>
            <a:endParaRPr lang="en-US" sz="1600" dirty="0">
              <a:latin typeface="Helvetica  "/>
              <a:cs typeface="Arial"/>
            </a:endParaRPr>
          </a:p>
          <a:p>
            <a:pPr marL="622935" marR="154706" lvl="1" indent="-257175">
              <a:lnSpc>
                <a:spcPts val="1700"/>
              </a:lnSpc>
              <a:buClr>
                <a:srgbClr val="48A942"/>
              </a:buClr>
              <a:buFont typeface="Wingdings 3" panose="05040102010807070707" pitchFamily="18" charset="2"/>
              <a:buChar char=""/>
            </a:pPr>
            <a:endParaRPr lang="en-US" sz="1600" dirty="0">
              <a:latin typeface="Helvetica  "/>
              <a:cs typeface="Arial"/>
            </a:endParaRPr>
          </a:p>
          <a:p>
            <a:pPr marL="622935" marR="154706" lvl="1" indent="-257175">
              <a:lnSpc>
                <a:spcPts val="1700"/>
              </a:lnSpc>
              <a:buClr>
                <a:srgbClr val="48A942"/>
              </a:buClr>
              <a:buFont typeface="Wingdings 3" panose="05040102010807070707" pitchFamily="18" charset="2"/>
              <a:buChar char=""/>
            </a:pPr>
            <a:endParaRPr lang="en-US" sz="1600" dirty="0">
              <a:latin typeface="Helvetica  "/>
              <a:cs typeface="Arial"/>
            </a:endParaRPr>
          </a:p>
          <a:p>
            <a:pPr marL="15394" marR="154706">
              <a:lnSpc>
                <a:spcPts val="1900"/>
              </a:lnSpc>
            </a:pPr>
            <a:endParaRPr lang="en-US" sz="1150" b="1" dirty="0">
              <a:solidFill>
                <a:srgbClr val="5F5F5F"/>
              </a:solidFill>
              <a:latin typeface="Helvetica" panose="020B0604020202020204" pitchFamily="34" charset="0"/>
              <a:cs typeface="Helvetica" panose="020B0604020202020204" pitchFamily="34" charset="0"/>
            </a:endParaRPr>
          </a:p>
          <a:p>
            <a:pPr marR="154706">
              <a:lnSpc>
                <a:spcPts val="1600"/>
              </a:lnSpc>
              <a:buClr>
                <a:srgbClr val="48A942"/>
              </a:buClr>
            </a:pPr>
            <a:r>
              <a:rPr lang="en-US" sz="2400" b="1" dirty="0">
                <a:solidFill>
                  <a:srgbClr val="49475B"/>
                </a:solidFill>
                <a:latin typeface="Bitter" pitchFamily="2" charset="77"/>
                <a:cs typeface="Arial"/>
              </a:rPr>
              <a:t>Wealth Strategist (Example Case)</a:t>
            </a:r>
          </a:p>
          <a:p>
            <a:pPr marR="154706">
              <a:lnSpc>
                <a:spcPts val="1600"/>
              </a:lnSpc>
              <a:buClr>
                <a:srgbClr val="48A942"/>
              </a:buClr>
            </a:pPr>
            <a:endParaRPr lang="en-US" b="1" dirty="0">
              <a:solidFill>
                <a:srgbClr val="49475B"/>
              </a:solidFill>
              <a:latin typeface="Bitter" pitchFamily="2" charset="77"/>
              <a:cs typeface="Arial"/>
            </a:endParaRPr>
          </a:p>
          <a:p>
            <a:pPr marL="622935" marR="154706" lvl="1" indent="-257175">
              <a:lnSpc>
                <a:spcPts val="1700"/>
              </a:lnSpc>
              <a:buClr>
                <a:srgbClr val="48A942"/>
              </a:buClr>
              <a:buFont typeface="Wingdings 3" panose="05040102010807070707" pitchFamily="18" charset="2"/>
              <a:buChar char=""/>
            </a:pPr>
            <a:r>
              <a:rPr lang="en-US" sz="1600" dirty="0">
                <a:latin typeface="Helvetica  "/>
                <a:cs typeface="Arial"/>
              </a:rPr>
              <a:t>Client Type</a:t>
            </a:r>
          </a:p>
          <a:p>
            <a:pPr marL="1080135" marR="154706" lvl="2" indent="-257175">
              <a:lnSpc>
                <a:spcPts val="1700"/>
              </a:lnSpc>
              <a:buClr>
                <a:srgbClr val="48A942"/>
              </a:buClr>
              <a:buFont typeface="Wingdings 3" panose="05040102010807070707" pitchFamily="18" charset="2"/>
              <a:buChar char=""/>
            </a:pPr>
            <a:r>
              <a:rPr lang="en-US" sz="1600" dirty="0">
                <a:latin typeface="Helvetica  "/>
                <a:cs typeface="Arial"/>
              </a:rPr>
              <a:t>Net worth in the $5 million+ range </a:t>
            </a:r>
          </a:p>
          <a:p>
            <a:pPr marL="1080135" marR="154706" lvl="2" indent="-257175">
              <a:lnSpc>
                <a:spcPts val="1700"/>
              </a:lnSpc>
              <a:buClr>
                <a:srgbClr val="48A942"/>
              </a:buClr>
              <a:buFont typeface="Wingdings 3" panose="05040102010807070707" pitchFamily="18" charset="2"/>
              <a:buChar char=""/>
            </a:pPr>
            <a:r>
              <a:rPr lang="en-US" sz="1600" dirty="0">
                <a:latin typeface="Helvetica  "/>
                <a:cs typeface="Arial"/>
              </a:rPr>
              <a:t>One off case where advisors are looking for thought partnership of a specific topic (complex trust, RSUs/Stock Options, etc.)</a:t>
            </a:r>
          </a:p>
          <a:p>
            <a:pPr marL="622935" marR="154706" lvl="1" indent="-257175">
              <a:lnSpc>
                <a:spcPts val="1700"/>
              </a:lnSpc>
              <a:buClr>
                <a:srgbClr val="48A942"/>
              </a:buClr>
              <a:buFont typeface="Wingdings 3" panose="05040102010807070707" pitchFamily="18" charset="2"/>
              <a:buChar char=""/>
            </a:pPr>
            <a:r>
              <a:rPr lang="en-US" sz="1600" dirty="0">
                <a:latin typeface="Helvetica  "/>
                <a:cs typeface="Arial"/>
              </a:rPr>
              <a:t>Level of engagement</a:t>
            </a:r>
          </a:p>
          <a:p>
            <a:pPr marL="1080135" marR="154706" lvl="2" indent="-257175">
              <a:lnSpc>
                <a:spcPts val="1700"/>
              </a:lnSpc>
              <a:buClr>
                <a:srgbClr val="48A942"/>
              </a:buClr>
              <a:buFont typeface="Wingdings 3" panose="05040102010807070707" pitchFamily="18" charset="2"/>
              <a:buChar char=""/>
            </a:pPr>
            <a:r>
              <a:rPr lang="en-US" sz="1600" dirty="0">
                <a:latin typeface="Helvetica  "/>
                <a:cs typeface="Arial"/>
              </a:rPr>
              <a:t>Review of specific materials for client/prospect meeting</a:t>
            </a:r>
          </a:p>
          <a:p>
            <a:pPr marL="1080135" marR="154706" lvl="2" indent="-257175">
              <a:lnSpc>
                <a:spcPts val="1700"/>
              </a:lnSpc>
              <a:buClr>
                <a:srgbClr val="48A942"/>
              </a:buClr>
              <a:buFont typeface="Wingdings 3" panose="05040102010807070707" pitchFamily="18" charset="2"/>
              <a:buChar char=""/>
            </a:pPr>
            <a:r>
              <a:rPr lang="en-US" sz="1600" dirty="0">
                <a:latin typeface="Helvetica  "/>
                <a:cs typeface="Arial"/>
              </a:rPr>
              <a:t>Limited to the scope of this topic and no go forward client engagement</a:t>
            </a:r>
          </a:p>
          <a:p>
            <a:pPr marL="1080135" marR="154706" lvl="2" indent="-257175">
              <a:lnSpc>
                <a:spcPts val="1700"/>
              </a:lnSpc>
              <a:buClr>
                <a:srgbClr val="48A942"/>
              </a:buClr>
              <a:buFont typeface="Wingdings 3" panose="05040102010807070707" pitchFamily="18" charset="2"/>
              <a:buChar char=""/>
            </a:pPr>
            <a:r>
              <a:rPr lang="en-US" sz="1600" dirty="0">
                <a:latin typeface="Helvetica  "/>
                <a:cs typeface="Arial"/>
              </a:rPr>
              <a:t>Can be part of the call with client/prospect or in the background working with the advisor</a:t>
            </a:r>
          </a:p>
          <a:p>
            <a:pPr marL="12700">
              <a:lnSpc>
                <a:spcPct val="100000"/>
              </a:lnSpc>
            </a:pPr>
            <a:endParaRPr sz="1600" dirty="0">
              <a:latin typeface="Book Antiqua"/>
              <a:cs typeface="Book Antiqua"/>
            </a:endParaRPr>
          </a:p>
        </p:txBody>
      </p:sp>
      <p:cxnSp>
        <p:nvCxnSpPr>
          <p:cNvPr id="2" name="Straight Connector 1">
            <a:extLst>
              <a:ext uri="{FF2B5EF4-FFF2-40B4-BE49-F238E27FC236}">
                <a16:creationId xmlns:a16="http://schemas.microsoft.com/office/drawing/2014/main" id="{3309C354-8D6F-350F-3192-4147F524E46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2A58DD6-2255-74E3-2CD8-99CDCB17667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748159-3496-4BEB-9338-494E1E6B0ABA}"/>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1DF79FE1-5693-4598-9474-0CCEABADA2C1}"/>
              </a:ext>
            </a:extLst>
          </p:cNvPr>
          <p:cNvSpPr>
            <a:spLocks noGrp="1"/>
          </p:cNvSpPr>
          <p:nvPr>
            <p:ph type="sldNum" sz="quarter" idx="4"/>
          </p:nvPr>
        </p:nvSpPr>
        <p:spPr/>
        <p:txBody>
          <a:bodyPr/>
          <a:lstStyle/>
          <a:p>
            <a:fld id="{CE503083-4DA8-4E12-AF1C-AE6E142C82B7}" type="slidenum">
              <a:rPr lang="en-US" smtClean="0"/>
              <a:pPr/>
              <a:t>27</a:t>
            </a:fld>
            <a:endParaRPr lang="en-US" dirty="0"/>
          </a:p>
        </p:txBody>
      </p:sp>
    </p:spTree>
    <p:extLst>
      <p:ext uri="{BB962C8B-B14F-4D97-AF65-F5344CB8AC3E}">
        <p14:creationId xmlns:p14="http://schemas.microsoft.com/office/powerpoint/2010/main" val="2653558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4F4DAD45-950F-4469-8286-8B6C6BF21BD3}"/>
              </a:ext>
            </a:extLst>
          </p:cNvPr>
          <p:cNvSpPr txBox="1">
            <a:spLocks/>
          </p:cNvSpPr>
          <p:nvPr/>
        </p:nvSpPr>
        <p:spPr>
          <a:xfrm>
            <a:off x="10065760" y="6510529"/>
            <a:ext cx="518160" cy="365125"/>
          </a:xfrm>
          <a:prstGeom prst="rect">
            <a:avLst/>
          </a:prstGeom>
        </p:spPr>
        <p:txBody>
          <a:bodyPr/>
          <a:lstStyle>
            <a:defPPr>
              <a:defRPr lang="en-US"/>
            </a:defPPr>
            <a:lvl1pPr marL="0" algn="r" defTabSz="914400" rtl="0" eaLnBrk="1" latinLnBrk="0" hangingPunct="1">
              <a:defRPr sz="1100" kern="1200">
                <a:solidFill>
                  <a:schemeClr val="tx1"/>
                </a:solidFill>
                <a:latin typeface="HelveticaNeueLT Std"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6">
              <a:defRPr/>
            </a:pPr>
            <a:fld id="{CE503083-4DA8-4E12-AF1C-AE6E142C82B7}" type="slidenum">
              <a:rPr lang="en-US" sz="900">
                <a:solidFill>
                  <a:schemeClr val="bg1">
                    <a:lumMod val="65000"/>
                  </a:schemeClr>
                </a:solidFill>
                <a:latin typeface="HelveticaNeueLT Std"/>
              </a:rPr>
              <a:pPr defTabSz="914376">
                <a:defRPr/>
              </a:pPr>
              <a:t>28</a:t>
            </a:fld>
            <a:endParaRPr lang="en-US" sz="900" dirty="0">
              <a:solidFill>
                <a:schemeClr val="bg1">
                  <a:lumMod val="65000"/>
                </a:schemeClr>
              </a:solidFill>
              <a:latin typeface="HelveticaNeueLT Std"/>
            </a:endParaRPr>
          </a:p>
        </p:txBody>
      </p:sp>
      <p:graphicFrame>
        <p:nvGraphicFramePr>
          <p:cNvPr id="2" name="Table 2">
            <a:extLst>
              <a:ext uri="{FF2B5EF4-FFF2-40B4-BE49-F238E27FC236}">
                <a16:creationId xmlns:a16="http://schemas.microsoft.com/office/drawing/2014/main" id="{134D2C36-41BF-40A5-B7AA-A14FFF3CD18E}"/>
              </a:ext>
            </a:extLst>
          </p:cNvPr>
          <p:cNvGraphicFramePr>
            <a:graphicFrameLocks noGrp="1"/>
          </p:cNvGraphicFramePr>
          <p:nvPr>
            <p:extLst>
              <p:ext uri="{D42A27DB-BD31-4B8C-83A1-F6EECF244321}">
                <p14:modId xmlns:p14="http://schemas.microsoft.com/office/powerpoint/2010/main" val="2669372700"/>
              </p:ext>
            </p:extLst>
          </p:nvPr>
        </p:nvGraphicFramePr>
        <p:xfrm>
          <a:off x="2112382" y="1668990"/>
          <a:ext cx="8212458" cy="3888770"/>
        </p:xfrm>
        <a:graphic>
          <a:graphicData uri="http://schemas.openxmlformats.org/drawingml/2006/table">
            <a:tbl>
              <a:tblPr firstRow="1" bandRow="1">
                <a:tableStyleId>{5C22544A-7EE6-4342-B048-85BDC9FD1C3A}</a:tableStyleId>
              </a:tblPr>
              <a:tblGrid>
                <a:gridCol w="2834640">
                  <a:extLst>
                    <a:ext uri="{9D8B030D-6E8A-4147-A177-3AD203B41FA5}">
                      <a16:colId xmlns:a16="http://schemas.microsoft.com/office/drawing/2014/main" val="3866053589"/>
                    </a:ext>
                  </a:extLst>
                </a:gridCol>
                <a:gridCol w="897258">
                  <a:extLst>
                    <a:ext uri="{9D8B030D-6E8A-4147-A177-3AD203B41FA5}">
                      <a16:colId xmlns:a16="http://schemas.microsoft.com/office/drawing/2014/main" val="1576299450"/>
                    </a:ext>
                  </a:extLst>
                </a:gridCol>
                <a:gridCol w="896112">
                  <a:extLst>
                    <a:ext uri="{9D8B030D-6E8A-4147-A177-3AD203B41FA5}">
                      <a16:colId xmlns:a16="http://schemas.microsoft.com/office/drawing/2014/main" val="660452740"/>
                    </a:ext>
                  </a:extLst>
                </a:gridCol>
                <a:gridCol w="896112">
                  <a:extLst>
                    <a:ext uri="{9D8B030D-6E8A-4147-A177-3AD203B41FA5}">
                      <a16:colId xmlns:a16="http://schemas.microsoft.com/office/drawing/2014/main" val="2073470257"/>
                    </a:ext>
                  </a:extLst>
                </a:gridCol>
                <a:gridCol w="896112">
                  <a:extLst>
                    <a:ext uri="{9D8B030D-6E8A-4147-A177-3AD203B41FA5}">
                      <a16:colId xmlns:a16="http://schemas.microsoft.com/office/drawing/2014/main" val="427341733"/>
                    </a:ext>
                  </a:extLst>
                </a:gridCol>
                <a:gridCol w="896112">
                  <a:extLst>
                    <a:ext uri="{9D8B030D-6E8A-4147-A177-3AD203B41FA5}">
                      <a16:colId xmlns:a16="http://schemas.microsoft.com/office/drawing/2014/main" val="3935104092"/>
                    </a:ext>
                  </a:extLst>
                </a:gridCol>
                <a:gridCol w="896112">
                  <a:extLst>
                    <a:ext uri="{9D8B030D-6E8A-4147-A177-3AD203B41FA5}">
                      <a16:colId xmlns:a16="http://schemas.microsoft.com/office/drawing/2014/main" val="2831020923"/>
                    </a:ext>
                  </a:extLst>
                </a:gridCol>
              </a:tblGrid>
              <a:tr h="256032">
                <a:tc>
                  <a:txBody>
                    <a:bodyPr/>
                    <a:lstStyle/>
                    <a:p>
                      <a:endParaRPr lang="en-US" sz="1100" dirty="0">
                        <a:latin typeface="Helvetica" panose="020B0604020202020204" pitchFamily="34" charset="0"/>
                        <a:cs typeface="Helvetica" panose="020B0604020202020204" pitchFamily="34" charset="0"/>
                      </a:endParaRPr>
                    </a:p>
                  </a:txBody>
                  <a:tcPr>
                    <a:solidFill>
                      <a:srgbClr val="49475B"/>
                    </a:solidFill>
                  </a:tcPr>
                </a:tc>
                <a:tc>
                  <a:txBody>
                    <a:bodyPr/>
                    <a:lstStyle/>
                    <a:p>
                      <a:pPr algn="ctr"/>
                      <a:endParaRPr lang="en-US" sz="1100" dirty="0">
                        <a:latin typeface="Helvetica" panose="020B0604020202020204" pitchFamily="34" charset="0"/>
                        <a:cs typeface="Helvetica" panose="020B0604020202020204" pitchFamily="34" charset="0"/>
                      </a:endParaRPr>
                    </a:p>
                  </a:txBody>
                  <a:tcPr>
                    <a:solidFill>
                      <a:srgbClr val="49475B"/>
                    </a:solidFill>
                  </a:tcPr>
                </a:tc>
                <a:tc gridSpan="3">
                  <a:txBody>
                    <a:bodyPr/>
                    <a:lstStyle/>
                    <a:p>
                      <a:pPr algn="ctr"/>
                      <a:r>
                        <a:rPr lang="en-US" sz="1000" dirty="0">
                          <a:latin typeface="Helvetica" panose="020B0604020202020204" pitchFamily="34" charset="0"/>
                          <a:cs typeface="Helvetica" panose="020B0604020202020204" pitchFamily="34" charset="0"/>
                        </a:rPr>
                        <a:t>Sequoia</a:t>
                      </a:r>
                    </a:p>
                  </a:txBody>
                  <a:tcPr>
                    <a:solidFill>
                      <a:srgbClr val="49475B"/>
                    </a:solidFill>
                  </a:tcPr>
                </a:tc>
                <a:tc hMerge="1">
                  <a:txBody>
                    <a:bodyPr/>
                    <a:lstStyle/>
                    <a:p>
                      <a:endParaRPr lang="en-US"/>
                    </a:p>
                  </a:txBody>
                  <a:tcPr/>
                </a:tc>
                <a:tc hMerge="1">
                  <a:txBody>
                    <a:bodyPr/>
                    <a:lstStyle/>
                    <a:p>
                      <a:pPr algn="ctr"/>
                      <a:endParaRPr lang="en-US" sz="1300" dirty="0">
                        <a:latin typeface="Helvetica" panose="020B0604020202020204" pitchFamily="34" charset="0"/>
                        <a:cs typeface="Helvetica" panose="020B0604020202020204" pitchFamily="34" charset="0"/>
                      </a:endParaRPr>
                    </a:p>
                  </a:txBody>
                  <a:tcPr>
                    <a:solidFill>
                      <a:srgbClr val="49475B"/>
                    </a:solidFill>
                  </a:tcPr>
                </a:tc>
                <a:tc gridSpan="2">
                  <a:txBody>
                    <a:bodyPr/>
                    <a:lstStyle/>
                    <a:p>
                      <a:pPr algn="ctr"/>
                      <a:r>
                        <a:rPr lang="en-US" sz="1000" dirty="0">
                          <a:latin typeface="Helvetica" panose="020B0604020202020204" pitchFamily="34" charset="0"/>
                          <a:cs typeface="Helvetica" panose="020B0604020202020204" pitchFamily="34" charset="0"/>
                        </a:rPr>
                        <a:t>Sequoia Family Wealth</a:t>
                      </a:r>
                    </a:p>
                  </a:txBody>
                  <a:tcPr>
                    <a:solidFill>
                      <a:srgbClr val="49475B"/>
                    </a:solidFill>
                  </a:tcPr>
                </a:tc>
                <a:tc hMerge="1">
                  <a:txBody>
                    <a:bodyPr/>
                    <a:lstStyle/>
                    <a:p>
                      <a:pPr algn="ctr"/>
                      <a:endParaRPr lang="en-US" sz="1300" dirty="0">
                        <a:latin typeface="Helvetica" panose="020B0604020202020204" pitchFamily="34" charset="0"/>
                        <a:cs typeface="Helvetica" panose="020B0604020202020204" pitchFamily="34" charset="0"/>
                      </a:endParaRPr>
                    </a:p>
                  </a:txBody>
                  <a:tcPr>
                    <a:solidFill>
                      <a:srgbClr val="49475B"/>
                    </a:solidFill>
                  </a:tcPr>
                </a:tc>
                <a:extLst>
                  <a:ext uri="{0D108BD9-81ED-4DB2-BD59-A6C34878D82A}">
                    <a16:rowId xmlns:a16="http://schemas.microsoft.com/office/drawing/2014/main" val="888307126"/>
                  </a:ext>
                </a:extLst>
              </a:tr>
              <a:tr h="395039">
                <a:tc>
                  <a:txBody>
                    <a:bodyPr/>
                    <a:lstStyle/>
                    <a:p>
                      <a:endParaRPr lang="en-US" sz="1000"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000" dirty="0">
                          <a:latin typeface="Helvetica" panose="020B0604020202020204" pitchFamily="34" charset="0"/>
                          <a:cs typeface="Helvetica" panose="020B0604020202020204" pitchFamily="34" charset="0"/>
                        </a:rPr>
                        <a:t>Central Accounts</a:t>
                      </a:r>
                    </a:p>
                  </a:txBody>
                  <a:tcPr/>
                </a:tc>
                <a:tc>
                  <a:txBody>
                    <a:bodyPr/>
                    <a:lstStyle/>
                    <a:p>
                      <a:pPr algn="ctr"/>
                      <a:r>
                        <a:rPr lang="en-US" sz="1000" dirty="0">
                          <a:latin typeface="Helvetica" panose="020B0604020202020204" pitchFamily="34" charset="0"/>
                          <a:cs typeface="Helvetica" panose="020B0604020202020204" pitchFamily="34" charset="0"/>
                        </a:rPr>
                        <a:t>Financial Advisory</a:t>
                      </a:r>
                    </a:p>
                  </a:txBody>
                  <a:tcPr/>
                </a:tc>
                <a:tc>
                  <a:txBody>
                    <a:bodyPr/>
                    <a:lstStyle/>
                    <a:p>
                      <a:pPr algn="ctr"/>
                      <a:r>
                        <a:rPr lang="en-US" sz="1000" dirty="0">
                          <a:latin typeface="Helvetica" panose="020B0604020202020204" pitchFamily="34" charset="0"/>
                          <a:cs typeface="Helvetica" panose="020B0604020202020204" pitchFamily="34" charset="0"/>
                        </a:rPr>
                        <a:t>Private Client</a:t>
                      </a:r>
                    </a:p>
                  </a:txBody>
                  <a:tcPr/>
                </a:tc>
                <a:tc>
                  <a:txBody>
                    <a:bodyPr/>
                    <a:lstStyle/>
                    <a:p>
                      <a:pPr algn="ctr"/>
                      <a:r>
                        <a:rPr lang="en-US" sz="1000" dirty="0">
                          <a:latin typeface="Helvetica" panose="020B0604020202020204" pitchFamily="34" charset="0"/>
                          <a:cs typeface="Helvetica" panose="020B0604020202020204" pitchFamily="34" charset="0"/>
                        </a:rPr>
                        <a:t>Private Wealth</a:t>
                      </a:r>
                    </a:p>
                  </a:txBody>
                  <a:tcPr/>
                </a:tc>
                <a:tc>
                  <a:txBody>
                    <a:bodyPr/>
                    <a:lstStyle/>
                    <a:p>
                      <a:pPr algn="ctr"/>
                      <a:r>
                        <a:rPr lang="en-US" sz="1000" dirty="0">
                          <a:latin typeface="Helvetica" panose="020B0604020202020204" pitchFamily="34" charset="0"/>
                          <a:cs typeface="Helvetica" panose="020B0604020202020204" pitchFamily="34" charset="0"/>
                        </a:rPr>
                        <a:t>Family </a:t>
                      </a:r>
                    </a:p>
                    <a:p>
                      <a:pPr algn="ctr"/>
                      <a:r>
                        <a:rPr lang="en-US" sz="1000" dirty="0">
                          <a:latin typeface="Helvetica" panose="020B0604020202020204" pitchFamily="34" charset="0"/>
                          <a:cs typeface="Helvetica" panose="020B0604020202020204" pitchFamily="34" charset="0"/>
                        </a:rPr>
                        <a:t>Wealth</a:t>
                      </a:r>
                    </a:p>
                  </a:txBody>
                  <a:tcPr/>
                </a:tc>
                <a:tc>
                  <a:txBody>
                    <a:bodyPr/>
                    <a:lstStyle/>
                    <a:p>
                      <a:pPr algn="ctr"/>
                      <a:r>
                        <a:rPr lang="en-US" sz="1000" dirty="0">
                          <a:latin typeface="Helvetica" panose="020B0604020202020204" pitchFamily="34" charset="0"/>
                          <a:cs typeface="Helvetica" panose="020B0604020202020204" pitchFamily="34" charset="0"/>
                        </a:rPr>
                        <a:t>Family </a:t>
                      </a:r>
                    </a:p>
                    <a:p>
                      <a:pPr algn="ctr"/>
                      <a:r>
                        <a:rPr lang="en-US" sz="1000" dirty="0">
                          <a:latin typeface="Helvetica" panose="020B0604020202020204" pitchFamily="34" charset="0"/>
                          <a:cs typeface="Helvetica" panose="020B0604020202020204" pitchFamily="34" charset="0"/>
                        </a:rPr>
                        <a:t>Office</a:t>
                      </a:r>
                    </a:p>
                  </a:txBody>
                  <a:tcPr/>
                </a:tc>
                <a:extLst>
                  <a:ext uri="{0D108BD9-81ED-4DB2-BD59-A6C34878D82A}">
                    <a16:rowId xmlns:a16="http://schemas.microsoft.com/office/drawing/2014/main" val="4039618161"/>
                  </a:ext>
                </a:extLst>
              </a:tr>
              <a:tr h="234555">
                <a:tc>
                  <a:txBody>
                    <a:bodyPr/>
                    <a:lstStyle/>
                    <a:p>
                      <a:r>
                        <a:rPr lang="en-US" sz="1000" dirty="0">
                          <a:solidFill>
                            <a:schemeClr val="bg1"/>
                          </a:solidFill>
                          <a:latin typeface="Helvetica" panose="020B0604020202020204" pitchFamily="34" charset="0"/>
                          <a:cs typeface="Helvetica" panose="020B0604020202020204" pitchFamily="34" charset="0"/>
                        </a:rPr>
                        <a:t>In-House Solutions</a:t>
                      </a:r>
                    </a:p>
                  </a:txBody>
                  <a:tcPr>
                    <a:solidFill>
                      <a:srgbClr val="49475B"/>
                    </a:solidFill>
                  </a:tcPr>
                </a:tc>
                <a:tc>
                  <a:txBody>
                    <a:bodyPr/>
                    <a:lstStyle/>
                    <a:p>
                      <a:pPr algn="ctr"/>
                      <a:r>
                        <a:rPr lang="en-US" sz="1000" dirty="0">
                          <a:solidFill>
                            <a:schemeClr val="bg1"/>
                          </a:solidFill>
                          <a:latin typeface="Helvetica" panose="020B0604020202020204" pitchFamily="34" charset="0"/>
                          <a:cs typeface="Helvetica" panose="020B0604020202020204" pitchFamily="34" charset="0"/>
                        </a:rPr>
                        <a:t>&lt;$400k</a:t>
                      </a:r>
                    </a:p>
                  </a:txBody>
                  <a:tcPr>
                    <a:solidFill>
                      <a:srgbClr val="49475B"/>
                    </a:solidFill>
                  </a:tcPr>
                </a:tc>
                <a:tc>
                  <a:txBody>
                    <a:bodyPr/>
                    <a:lstStyle/>
                    <a:p>
                      <a:pPr algn="ctr"/>
                      <a:r>
                        <a:rPr lang="en-US" sz="1000" kern="1200" dirty="0">
                          <a:solidFill>
                            <a:schemeClr val="bg1"/>
                          </a:solidFill>
                          <a:latin typeface="Helvetica" panose="020B0604020202020204" pitchFamily="34" charset="0"/>
                          <a:ea typeface="+mn-ea"/>
                          <a:cs typeface="Helvetica" panose="020B0604020202020204" pitchFamily="34" charset="0"/>
                        </a:rPr>
                        <a:t>$400k</a:t>
                      </a:r>
                    </a:p>
                  </a:txBody>
                  <a:tcPr>
                    <a:solidFill>
                      <a:srgbClr val="49475B"/>
                    </a:solidFill>
                  </a:tcPr>
                </a:tc>
                <a:tc>
                  <a:txBody>
                    <a:bodyPr/>
                    <a:lstStyle/>
                    <a:p>
                      <a:pPr algn="ctr"/>
                      <a:r>
                        <a:rPr lang="en-US" sz="1000" kern="1200" dirty="0">
                          <a:solidFill>
                            <a:schemeClr val="bg1"/>
                          </a:solidFill>
                          <a:latin typeface="Helvetica" panose="020B0604020202020204" pitchFamily="34" charset="0"/>
                          <a:ea typeface="+mn-ea"/>
                          <a:cs typeface="Helvetica" panose="020B0604020202020204" pitchFamily="34" charset="0"/>
                        </a:rPr>
                        <a:t>$1.5m</a:t>
                      </a:r>
                    </a:p>
                  </a:txBody>
                  <a:tcPr>
                    <a:solidFill>
                      <a:srgbClr val="49475B"/>
                    </a:solidFill>
                  </a:tcPr>
                </a:tc>
                <a:tc>
                  <a:txBody>
                    <a:bodyPr/>
                    <a:lstStyle/>
                    <a:p>
                      <a:pPr algn="ctr"/>
                      <a:r>
                        <a:rPr lang="en-US" sz="1000" dirty="0">
                          <a:solidFill>
                            <a:schemeClr val="bg1"/>
                          </a:solidFill>
                          <a:latin typeface="Helvetica" panose="020B0604020202020204" pitchFamily="34" charset="0"/>
                          <a:cs typeface="Helvetica" panose="020B0604020202020204" pitchFamily="34" charset="0"/>
                        </a:rPr>
                        <a:t>$4.3m</a:t>
                      </a:r>
                    </a:p>
                  </a:txBody>
                  <a:tcPr>
                    <a:solidFill>
                      <a:srgbClr val="49475B"/>
                    </a:solidFill>
                  </a:tcPr>
                </a:tc>
                <a:tc gridSpan="2">
                  <a:txBody>
                    <a:bodyPr/>
                    <a:lstStyle/>
                    <a:p>
                      <a:pPr algn="ctr"/>
                      <a:r>
                        <a:rPr lang="en-US" sz="1000" dirty="0">
                          <a:solidFill>
                            <a:schemeClr val="bg1"/>
                          </a:solidFill>
                          <a:latin typeface="Helvetica" panose="020B0604020202020204" pitchFamily="34" charset="0"/>
                          <a:cs typeface="Helvetica" panose="020B0604020202020204" pitchFamily="34" charset="0"/>
                        </a:rPr>
                        <a:t>$50m</a:t>
                      </a:r>
                    </a:p>
                  </a:txBody>
                  <a:tcPr>
                    <a:solidFill>
                      <a:srgbClr val="49475B"/>
                    </a:solidFill>
                  </a:tcPr>
                </a:tc>
                <a:tc hMerge="1">
                  <a:txBody>
                    <a:bodyPr/>
                    <a:lstStyle/>
                    <a:p>
                      <a:pPr algn="ctr"/>
                      <a:endParaRPr lang="en-US" sz="1300" dirty="0">
                        <a:solidFill>
                          <a:schemeClr val="bg1"/>
                        </a:solidFill>
                        <a:latin typeface="Helvetica" panose="020B0604020202020204" pitchFamily="34" charset="0"/>
                        <a:cs typeface="Helvetica" panose="020B0604020202020204" pitchFamily="34" charset="0"/>
                      </a:endParaRPr>
                    </a:p>
                  </a:txBody>
                  <a:tcPr>
                    <a:solidFill>
                      <a:srgbClr val="49475B"/>
                    </a:solidFill>
                  </a:tcPr>
                </a:tc>
                <a:extLst>
                  <a:ext uri="{0D108BD9-81ED-4DB2-BD59-A6C34878D82A}">
                    <a16:rowId xmlns:a16="http://schemas.microsoft.com/office/drawing/2014/main" val="927415677"/>
                  </a:ext>
                </a:extLst>
              </a:tr>
              <a:tr h="256032">
                <a:tc>
                  <a:txBody>
                    <a:bodyPr/>
                    <a:lstStyle/>
                    <a:p>
                      <a:r>
                        <a:rPr lang="en-US" sz="1000" dirty="0">
                          <a:latin typeface="Helvetica" panose="020B0604020202020204" pitchFamily="34" charset="0"/>
                          <a:cs typeface="Helvetica" panose="020B0604020202020204" pitchFamily="34" charset="0"/>
                        </a:rPr>
                        <a:t>Financial Independence Planning</a:t>
                      </a:r>
                    </a:p>
                  </a:txBody>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CFD5EA"/>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CFD5EA"/>
                    </a:solidFill>
                  </a:tcPr>
                </a:tc>
                <a:extLst>
                  <a:ext uri="{0D108BD9-81ED-4DB2-BD59-A6C34878D82A}">
                    <a16:rowId xmlns:a16="http://schemas.microsoft.com/office/drawing/2014/main" val="4104616576"/>
                  </a:ext>
                </a:extLst>
              </a:tr>
              <a:tr h="234555">
                <a:tc>
                  <a:txBody>
                    <a:bodyPr/>
                    <a:lstStyle/>
                    <a:p>
                      <a:r>
                        <a:rPr lang="en-US" sz="1000" dirty="0">
                          <a:latin typeface="Helvetica" panose="020B0604020202020204" pitchFamily="34" charset="0"/>
                          <a:cs typeface="Helvetica" panose="020B0604020202020204" pitchFamily="34" charset="0"/>
                        </a:rPr>
                        <a:t>Tax Planning</a:t>
                      </a:r>
                    </a:p>
                  </a:txBody>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3459853687"/>
                  </a:ext>
                </a:extLst>
              </a:tr>
              <a:tr h="234555">
                <a:tc>
                  <a:txBody>
                    <a:bodyPr/>
                    <a:lstStyle/>
                    <a:p>
                      <a:r>
                        <a:rPr lang="en-US" sz="1000" dirty="0">
                          <a:latin typeface="Helvetica" panose="020B0604020202020204" pitchFamily="34" charset="0"/>
                          <a:cs typeface="Helvetica" panose="020B0604020202020204" pitchFamily="34" charset="0"/>
                        </a:rPr>
                        <a:t>Estate Planning</a:t>
                      </a:r>
                    </a:p>
                  </a:txBody>
                  <a:tcPr/>
                </a:tc>
                <a:tc>
                  <a:txBody>
                    <a:bodyPr/>
                    <a:lstStyle/>
                    <a:p>
                      <a:endParaRPr lang="en-US" sz="1000" dirty="0">
                        <a:latin typeface="Helvetica" panose="020B0604020202020204" pitchFamily="34" charset="0"/>
                        <a:cs typeface="Helvetica" panose="020B0604020202020204" pitchFamily="34" charset="0"/>
                      </a:endParaRPr>
                    </a:p>
                  </a:txBody>
                  <a:tcPr/>
                </a:tc>
                <a:tc>
                  <a:txBody>
                    <a:bodyPr/>
                    <a:lstStyle/>
                    <a:p>
                      <a:endParaRPr lang="en-US" sz="100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754316068"/>
                  </a:ext>
                </a:extLst>
              </a:tr>
              <a:tr h="256032">
                <a:tc>
                  <a:txBody>
                    <a:bodyPr/>
                    <a:lstStyle/>
                    <a:p>
                      <a:r>
                        <a:rPr lang="en-US" sz="1000" dirty="0">
                          <a:latin typeface="Helvetica" panose="020B0604020202020204" pitchFamily="34" charset="0"/>
                          <a:cs typeface="Helvetica" panose="020B0604020202020204" pitchFamily="34" charset="0"/>
                        </a:rPr>
                        <a:t>Wealth Transfer &amp; Philanthropic Strategies</a:t>
                      </a:r>
                    </a:p>
                  </a:txBody>
                  <a:tcPr/>
                </a:tc>
                <a:tc>
                  <a:txBody>
                    <a:bodyPr/>
                    <a:lstStyle/>
                    <a:p>
                      <a:endParaRPr lang="en-US" sz="1000" dirty="0">
                        <a:highlight>
                          <a:srgbClr val="48A942"/>
                        </a:highlight>
                        <a:latin typeface="Helvetica" panose="020B0604020202020204" pitchFamily="34" charset="0"/>
                        <a:cs typeface="Helvetica" panose="020B0604020202020204" pitchFamily="34" charset="0"/>
                      </a:endParaRPr>
                    </a:p>
                  </a:txBody>
                  <a:tcPr>
                    <a:solidFill>
                      <a:srgbClr val="E9EBF5"/>
                    </a:solidFill>
                  </a:tcPr>
                </a:tc>
                <a:tc>
                  <a:txBody>
                    <a:bodyPr/>
                    <a:lstStyle/>
                    <a:p>
                      <a:endParaRPr lang="en-US" sz="1000" dirty="0">
                        <a:highlight>
                          <a:srgbClr val="48A942"/>
                        </a:highlight>
                        <a:latin typeface="Helvetica" panose="020B0604020202020204" pitchFamily="34" charset="0"/>
                        <a:cs typeface="Helvetica" panose="020B0604020202020204" pitchFamily="34" charset="0"/>
                      </a:endParaRPr>
                    </a:p>
                  </a:txBody>
                  <a:tcPr>
                    <a:solidFill>
                      <a:srgbClr val="E9EBF5"/>
                    </a:solidFill>
                  </a:tcPr>
                </a:tc>
                <a:tc>
                  <a:txBody>
                    <a:bodyPr/>
                    <a:lstStyle/>
                    <a:p>
                      <a:endParaRPr lang="en-US" sz="1000" dirty="0">
                        <a:highlight>
                          <a:srgbClr val="48A942"/>
                        </a:highlight>
                        <a:latin typeface="Helvetica" panose="020B0604020202020204" pitchFamily="34" charset="0"/>
                        <a:cs typeface="Helvetica" panose="020B0604020202020204" pitchFamily="34" charset="0"/>
                      </a:endParaRPr>
                    </a:p>
                  </a:txBody>
                  <a:tcPr>
                    <a:solidFill>
                      <a:srgbClr val="E9EBF5"/>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1795301679"/>
                  </a:ext>
                </a:extLst>
              </a:tr>
              <a:tr h="256032">
                <a:tc>
                  <a:txBody>
                    <a:bodyPr/>
                    <a:lstStyle/>
                    <a:p>
                      <a:r>
                        <a:rPr lang="en-US" sz="1000" dirty="0">
                          <a:latin typeface="Helvetica" panose="020B0604020202020204" pitchFamily="34" charset="0"/>
                          <a:cs typeface="Helvetica" panose="020B0604020202020204" pitchFamily="34" charset="0"/>
                        </a:rPr>
                        <a:t>Trustee Support Services</a:t>
                      </a:r>
                    </a:p>
                  </a:txBody>
                  <a:tcPr/>
                </a:tc>
                <a:tc>
                  <a:txBody>
                    <a:bodyPr/>
                    <a:lstStyle/>
                    <a:p>
                      <a:endParaRPr lang="en-US" sz="1000" dirty="0">
                        <a:highlight>
                          <a:srgbClr val="48A942"/>
                        </a:highlight>
                        <a:latin typeface="Helvetica" panose="020B0604020202020204" pitchFamily="34" charset="0"/>
                        <a:cs typeface="Helvetica" panose="020B0604020202020204" pitchFamily="34" charset="0"/>
                      </a:endParaRPr>
                    </a:p>
                  </a:txBody>
                  <a:tcPr>
                    <a:solidFill>
                      <a:srgbClr val="CFD5EA"/>
                    </a:solidFill>
                  </a:tcPr>
                </a:tc>
                <a:tc>
                  <a:txBody>
                    <a:bodyPr/>
                    <a:lstStyle/>
                    <a:p>
                      <a:endParaRPr lang="en-US" sz="1000" dirty="0">
                        <a:highlight>
                          <a:srgbClr val="48A942"/>
                        </a:highlight>
                        <a:latin typeface="Helvetica" panose="020B0604020202020204" pitchFamily="34" charset="0"/>
                        <a:cs typeface="Helvetica" panose="020B0604020202020204" pitchFamily="34" charset="0"/>
                      </a:endParaRPr>
                    </a:p>
                  </a:txBody>
                  <a:tcPr>
                    <a:solidFill>
                      <a:srgbClr val="CFD5EA"/>
                    </a:solidFill>
                  </a:tcPr>
                </a:tc>
                <a:tc>
                  <a:txBody>
                    <a:bodyPr/>
                    <a:lstStyle/>
                    <a:p>
                      <a:endParaRPr lang="en-US" sz="1000" dirty="0">
                        <a:highlight>
                          <a:srgbClr val="48A942"/>
                        </a:highlight>
                        <a:latin typeface="Helvetica" panose="020B0604020202020204" pitchFamily="34" charset="0"/>
                        <a:cs typeface="Helvetica" panose="020B0604020202020204" pitchFamily="34" charset="0"/>
                      </a:endParaRPr>
                    </a:p>
                  </a:txBody>
                  <a:tcPr>
                    <a:solidFill>
                      <a:srgbClr val="CFD5EA"/>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564128719"/>
                  </a:ext>
                </a:extLst>
              </a:tr>
              <a:tr h="258602">
                <a:tc>
                  <a:txBody>
                    <a:bodyPr/>
                    <a:lstStyle/>
                    <a:p>
                      <a:r>
                        <a:rPr lang="en-US" sz="1000" dirty="0">
                          <a:latin typeface="Helvetica" panose="020B0604020202020204" pitchFamily="34" charset="0"/>
                          <a:cs typeface="Helvetica" panose="020B0604020202020204" pitchFamily="34" charset="0"/>
                        </a:rPr>
                        <a:t>Business Succession Planning</a:t>
                      </a:r>
                    </a:p>
                  </a:txBody>
                  <a:tcPr/>
                </a:tc>
                <a:tc>
                  <a:txBody>
                    <a:bodyPr/>
                    <a:lstStyle/>
                    <a:p>
                      <a:endParaRPr lang="en-US" sz="1000">
                        <a:latin typeface="Helvetica" panose="020B0604020202020204" pitchFamily="34" charset="0"/>
                        <a:cs typeface="Helvetica" panose="020B0604020202020204" pitchFamily="34" charset="0"/>
                      </a:endParaRPr>
                    </a:p>
                  </a:txBody>
                  <a:tcPr/>
                </a:tc>
                <a:tc>
                  <a:txBody>
                    <a:bodyPr/>
                    <a:lstStyle/>
                    <a:p>
                      <a:endParaRPr lang="en-US" sz="1000">
                        <a:latin typeface="Helvetica" panose="020B0604020202020204" pitchFamily="34" charset="0"/>
                        <a:cs typeface="Helvetica" panose="020B0604020202020204" pitchFamily="34" charset="0"/>
                      </a:endParaRPr>
                    </a:p>
                  </a:txBody>
                  <a:tcPr/>
                </a:tc>
                <a:tc>
                  <a:txBody>
                    <a:bodyPr/>
                    <a:lstStyle/>
                    <a:p>
                      <a:endParaRPr lang="en-US" sz="1000" dirty="0">
                        <a:latin typeface="Helvetica" panose="020B0604020202020204" pitchFamily="34" charset="0"/>
                        <a:cs typeface="Helvetica" panose="020B0604020202020204" pitchFamily="34" charset="0"/>
                      </a:endParaRPr>
                    </a:p>
                  </a:txBody>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3812877697"/>
                  </a:ext>
                </a:extLst>
              </a:tr>
              <a:tr h="234555">
                <a:tc>
                  <a:txBody>
                    <a:bodyPr/>
                    <a:lstStyle/>
                    <a:p>
                      <a:r>
                        <a:rPr lang="en-US" sz="1000" dirty="0">
                          <a:solidFill>
                            <a:schemeClr val="bg1"/>
                          </a:solidFill>
                          <a:latin typeface="Helvetica" panose="020B0604020202020204" pitchFamily="34" charset="0"/>
                          <a:cs typeface="Helvetica" panose="020B0604020202020204" pitchFamily="34" charset="0"/>
                        </a:rPr>
                        <a:t>Third Party Solutions</a:t>
                      </a:r>
                    </a:p>
                  </a:txBody>
                  <a:tcPr>
                    <a:solidFill>
                      <a:srgbClr val="49475B"/>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9475B"/>
                    </a:solidFill>
                  </a:tcPr>
                </a:tc>
                <a:extLst>
                  <a:ext uri="{0D108BD9-81ED-4DB2-BD59-A6C34878D82A}">
                    <a16:rowId xmlns:a16="http://schemas.microsoft.com/office/drawing/2014/main" val="1236489526"/>
                  </a:ext>
                </a:extLst>
              </a:tr>
              <a:tr h="234555">
                <a:tc>
                  <a:txBody>
                    <a:bodyPr/>
                    <a:lstStyle/>
                    <a:p>
                      <a:r>
                        <a:rPr lang="en-US" sz="1000" dirty="0">
                          <a:latin typeface="Helvetica" panose="020B0604020202020204" pitchFamily="34" charset="0"/>
                          <a:cs typeface="Helvetica" panose="020B0604020202020204" pitchFamily="34" charset="0"/>
                        </a:rPr>
                        <a:t>Tax Preparation</a:t>
                      </a:r>
                    </a:p>
                  </a:txBody>
                  <a:tcPr/>
                </a:tc>
                <a:tc>
                  <a:txBody>
                    <a:bodyPr/>
                    <a:lstStyle/>
                    <a:p>
                      <a:endParaRPr lang="en-US" sz="1000" dirty="0">
                        <a:latin typeface="Helvetica" panose="020B0604020202020204" pitchFamily="34" charset="0"/>
                        <a:cs typeface="Helvetica" panose="020B0604020202020204" pitchFamily="34" charset="0"/>
                      </a:endParaRPr>
                    </a:p>
                  </a:txBody>
                  <a:tcPr/>
                </a:tc>
                <a:tc>
                  <a:txBody>
                    <a:bodyPr/>
                    <a:lstStyle/>
                    <a:p>
                      <a:endParaRPr lang="en-US" sz="100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3681275840"/>
                  </a:ext>
                </a:extLst>
              </a:tr>
              <a:tr h="234555">
                <a:tc>
                  <a:txBody>
                    <a:bodyPr/>
                    <a:lstStyle/>
                    <a:p>
                      <a:r>
                        <a:rPr lang="en-US" sz="1000" dirty="0">
                          <a:latin typeface="Helvetica" panose="020B0604020202020204" pitchFamily="34" charset="0"/>
                          <a:cs typeface="Helvetica" panose="020B0604020202020204" pitchFamily="34" charset="0"/>
                        </a:rPr>
                        <a:t>Legal Document Preparation</a:t>
                      </a:r>
                    </a:p>
                  </a:txBody>
                  <a:tcPr/>
                </a:tc>
                <a:tc>
                  <a:txBody>
                    <a:bodyPr/>
                    <a:lstStyle/>
                    <a:p>
                      <a:endParaRPr lang="en-US" sz="1000" dirty="0">
                        <a:latin typeface="Helvetica" panose="020B0604020202020204" pitchFamily="34" charset="0"/>
                        <a:cs typeface="Helvetica" panose="020B0604020202020204" pitchFamily="34" charset="0"/>
                      </a:endParaRPr>
                    </a:p>
                  </a:txBody>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1756301451"/>
                  </a:ext>
                </a:extLst>
              </a:tr>
              <a:tr h="234555">
                <a:tc>
                  <a:txBody>
                    <a:bodyPr/>
                    <a:lstStyle/>
                    <a:p>
                      <a:r>
                        <a:rPr lang="en-US" sz="1000" dirty="0">
                          <a:latin typeface="Helvetica" panose="020B0604020202020204" pitchFamily="34" charset="0"/>
                          <a:cs typeface="Helvetica" panose="020B0604020202020204" pitchFamily="34" charset="0"/>
                        </a:rPr>
                        <a:t>Corporate Trustee Solutions</a:t>
                      </a:r>
                    </a:p>
                  </a:txBody>
                  <a:tcPr/>
                </a:tc>
                <a:tc>
                  <a:txBody>
                    <a:bodyPr/>
                    <a:lstStyle/>
                    <a:p>
                      <a:endParaRPr lang="en-US" sz="1000" dirty="0">
                        <a:latin typeface="Helvetica" panose="020B0604020202020204" pitchFamily="34" charset="0"/>
                        <a:cs typeface="Helvetica" panose="020B0604020202020204" pitchFamily="34" charset="0"/>
                      </a:endParaRPr>
                    </a:p>
                  </a:txBody>
                  <a:tcPr/>
                </a:tc>
                <a:tc>
                  <a:txBody>
                    <a:bodyPr/>
                    <a:lstStyle/>
                    <a:p>
                      <a:endParaRPr lang="en-US" sz="1000" dirty="0">
                        <a:latin typeface="Helvetica" panose="020B0604020202020204" pitchFamily="34" charset="0"/>
                        <a:cs typeface="Helvetica" panose="020B0604020202020204" pitchFamily="34" charset="0"/>
                      </a:endParaRPr>
                    </a:p>
                  </a:txBody>
                  <a:tcPr/>
                </a:tc>
                <a:tc>
                  <a:txBody>
                    <a:bodyPr/>
                    <a:lstStyle/>
                    <a:p>
                      <a:endParaRPr lang="en-US" sz="1000" dirty="0">
                        <a:highlight>
                          <a:srgbClr val="48A942"/>
                        </a:highlight>
                        <a:latin typeface="Helvetica" panose="020B0604020202020204" pitchFamily="34" charset="0"/>
                        <a:cs typeface="Helvetica" panose="020B0604020202020204" pitchFamily="34" charset="0"/>
                      </a:endParaRPr>
                    </a:p>
                  </a:txBody>
                  <a:tcPr>
                    <a:solidFill>
                      <a:srgbClr val="CFD5EA"/>
                    </a:solidFill>
                  </a:tcPr>
                </a:tc>
                <a:tc>
                  <a:txBody>
                    <a:bodyPr/>
                    <a:lstStyle/>
                    <a:p>
                      <a:endParaRPr lang="en-US" sz="1000" dirty="0">
                        <a:highlight>
                          <a:srgbClr val="48A942"/>
                        </a:highlight>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2629381325"/>
                  </a:ext>
                </a:extLst>
              </a:tr>
              <a:tr h="256032">
                <a:tc>
                  <a:txBody>
                    <a:bodyPr/>
                    <a:lstStyle/>
                    <a:p>
                      <a:r>
                        <a:rPr lang="en-US" sz="1000" dirty="0">
                          <a:latin typeface="Helvetica" panose="020B0604020202020204" pitchFamily="34" charset="0"/>
                          <a:cs typeface="Helvetica" panose="020B0604020202020204" pitchFamily="34" charset="0"/>
                        </a:rPr>
                        <a:t>Risk Management &amp; Insurance</a:t>
                      </a:r>
                    </a:p>
                  </a:txBody>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2723853458"/>
                  </a:ext>
                </a:extLst>
              </a:tr>
              <a:tr h="234555">
                <a:tc>
                  <a:txBody>
                    <a:bodyPr/>
                    <a:lstStyle/>
                    <a:p>
                      <a:r>
                        <a:rPr lang="en-US" sz="1000" dirty="0">
                          <a:latin typeface="Helvetica" panose="020B0604020202020204" pitchFamily="34" charset="0"/>
                          <a:cs typeface="Helvetica" panose="020B0604020202020204" pitchFamily="34" charset="0"/>
                        </a:rPr>
                        <a:t>Retirement Plan Services</a:t>
                      </a:r>
                    </a:p>
                  </a:txBody>
                  <a:tcPr/>
                </a:tc>
                <a:tc>
                  <a:txBody>
                    <a:bodyPr/>
                    <a:lstStyle/>
                    <a:p>
                      <a:endParaRPr lang="en-US" sz="1000" dirty="0">
                        <a:latin typeface="Helvetica" panose="020B0604020202020204" pitchFamily="34" charset="0"/>
                        <a:cs typeface="Helvetica" panose="020B0604020202020204" pitchFamily="34" charset="0"/>
                      </a:endParaRPr>
                    </a:p>
                  </a:txBody>
                  <a:tcPr>
                    <a:solidFill>
                      <a:schemeClr val="accent1">
                        <a:lumMod val="20000"/>
                        <a:lumOff val="80000"/>
                      </a:schemeClr>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CFD5EA"/>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0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2890310600"/>
                  </a:ext>
                </a:extLst>
              </a:tr>
            </a:tbl>
          </a:graphicData>
        </a:graphic>
      </p:graphicFrame>
      <p:sp>
        <p:nvSpPr>
          <p:cNvPr id="6" name="TextBox 5">
            <a:extLst>
              <a:ext uri="{FF2B5EF4-FFF2-40B4-BE49-F238E27FC236}">
                <a16:creationId xmlns:a16="http://schemas.microsoft.com/office/drawing/2014/main" id="{B3871956-5078-47C8-B05C-4C3B98052DE9}"/>
              </a:ext>
            </a:extLst>
          </p:cNvPr>
          <p:cNvSpPr txBox="1"/>
          <p:nvPr/>
        </p:nvSpPr>
        <p:spPr>
          <a:xfrm>
            <a:off x="2522509" y="1066048"/>
            <a:ext cx="7882478" cy="496931"/>
          </a:xfrm>
          <a:prstGeom prst="rect">
            <a:avLst/>
          </a:prstGeom>
          <a:noFill/>
        </p:spPr>
        <p:txBody>
          <a:bodyPr wrap="square" rtlCol="0">
            <a:spAutoFit/>
          </a:bodyPr>
          <a:lstStyle/>
          <a:p>
            <a:pPr>
              <a:lnSpc>
                <a:spcPts val="3480"/>
              </a:lnSpc>
            </a:pPr>
            <a:r>
              <a:rPr lang="en-US" dirty="0">
                <a:solidFill>
                  <a:srgbClr val="49475B"/>
                </a:solidFill>
                <a:latin typeface="Bitter" pitchFamily="2" charset="77"/>
              </a:rPr>
              <a:t>Segment-based solutions tailored to each client’s specific needs.</a:t>
            </a:r>
          </a:p>
        </p:txBody>
      </p:sp>
      <p:sp>
        <p:nvSpPr>
          <p:cNvPr id="3" name="TextBox 2">
            <a:extLst>
              <a:ext uri="{FF2B5EF4-FFF2-40B4-BE49-F238E27FC236}">
                <a16:creationId xmlns:a16="http://schemas.microsoft.com/office/drawing/2014/main" id="{06833708-9C41-40A7-945C-00642C9528E1}"/>
              </a:ext>
            </a:extLst>
          </p:cNvPr>
          <p:cNvSpPr txBox="1"/>
          <p:nvPr/>
        </p:nvSpPr>
        <p:spPr>
          <a:xfrm>
            <a:off x="2371463" y="5754468"/>
            <a:ext cx="8184571" cy="734496"/>
          </a:xfrm>
          <a:prstGeom prst="rect">
            <a:avLst/>
          </a:prstGeom>
          <a:noFill/>
        </p:spPr>
        <p:txBody>
          <a:bodyPr wrap="square" rtlCol="0">
            <a:spAutoFit/>
          </a:bodyPr>
          <a:lstStyle/>
          <a:p>
            <a:pPr marR="154706">
              <a:lnSpc>
                <a:spcPts val="1700"/>
              </a:lnSpc>
              <a:buClr>
                <a:srgbClr val="48A942"/>
              </a:buClr>
            </a:pPr>
            <a:r>
              <a:rPr lang="en-US" sz="1300" b="1" dirty="0">
                <a:latin typeface="Helvetica" panose="020B0604020202020204" pitchFamily="34" charset="0"/>
                <a:cs typeface="Helvetica" panose="020B0604020202020204" pitchFamily="34" charset="0"/>
              </a:rPr>
              <a:t>We harness the power of specialization.  </a:t>
            </a:r>
            <a:r>
              <a:rPr lang="en-US" sz="1300" dirty="0">
                <a:latin typeface="Helvetica" panose="020B0604020202020204" pitchFamily="34" charset="0"/>
                <a:cs typeface="Helvetica" panose="020B0604020202020204" pitchFamily="34" charset="0"/>
              </a:rPr>
              <a:t>Our clients deserve to work with a collaborative team of specialists who love what they do.  We pair our in-house resources with a curated menu of institutionalized relationships to meet our clients needs across the wealth spectrum.  </a:t>
            </a:r>
            <a:endParaRPr lang="en-US" dirty="0">
              <a:latin typeface="Helvetica" panose="020B0604020202020204" pitchFamily="34" charset="0"/>
              <a:cs typeface="Helvetica" panose="020B0604020202020204" pitchFamily="34" charset="0"/>
            </a:endParaRPr>
          </a:p>
        </p:txBody>
      </p:sp>
      <p:cxnSp>
        <p:nvCxnSpPr>
          <p:cNvPr id="8" name="Straight Connector 7">
            <a:extLst>
              <a:ext uri="{FF2B5EF4-FFF2-40B4-BE49-F238E27FC236}">
                <a16:creationId xmlns:a16="http://schemas.microsoft.com/office/drawing/2014/main" id="{0606C671-C449-47CC-9129-7C474246D7D3}"/>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9" name="Title 2">
            <a:extLst>
              <a:ext uri="{FF2B5EF4-FFF2-40B4-BE49-F238E27FC236}">
                <a16:creationId xmlns:a16="http://schemas.microsoft.com/office/drawing/2014/main" id="{09849F5D-5DDE-43A4-BCBB-9E1EC7A3143A}"/>
              </a:ext>
            </a:extLst>
          </p:cNvPr>
          <p:cNvSpPr txBox="1">
            <a:spLocks/>
          </p:cNvSpPr>
          <p:nvPr/>
        </p:nvSpPr>
        <p:spPr>
          <a:xfrm>
            <a:off x="1130138" y="542259"/>
            <a:ext cx="10647451" cy="423497"/>
          </a:xfrm>
          <a:prstGeom prst="rect">
            <a:avLst/>
          </a:prstGeom>
        </p:spPr>
        <p:txBody>
          <a:bodyPr vert="horz" lIns="91440" tIns="45720" rIns="91440" bIns="45720" rtlCol="0" anchor="ctr">
            <a:noAutofit/>
          </a:bodyPr>
          <a:lstStyle>
            <a:lvl1pPr algn="l" defTabSz="914399" rtl="0" eaLnBrk="1" latinLnBrk="0" hangingPunct="1">
              <a:lnSpc>
                <a:spcPct val="90000"/>
              </a:lnSpc>
              <a:spcBef>
                <a:spcPct val="0"/>
              </a:spcBef>
              <a:buNone/>
              <a:defRPr sz="3200" b="1" kern="1200">
                <a:solidFill>
                  <a:schemeClr val="bg2">
                    <a:lumMod val="50000"/>
                  </a:schemeClr>
                </a:solidFill>
                <a:latin typeface="HelveticaNeueLT Std" panose="020B0604020202020204" pitchFamily="34" charset="0"/>
                <a:ea typeface="+mj-ea"/>
                <a:cs typeface="+mj-cs"/>
              </a:defRPr>
            </a:lvl1pPr>
          </a:lstStyle>
          <a:p>
            <a:r>
              <a:rPr lang="en-US" sz="2400" spc="300" dirty="0">
                <a:solidFill>
                  <a:srgbClr val="49475B"/>
                </a:solidFill>
                <a:latin typeface="Poppins" panose="00000500000000000000" pitchFamily="2" charset="0"/>
                <a:cs typeface="Poppins" panose="00000500000000000000" pitchFamily="2" charset="0"/>
              </a:rPr>
              <a:t>WEALTH PLANNING SOLUTIONS BY SEGMENT</a:t>
            </a:r>
          </a:p>
        </p:txBody>
      </p:sp>
      <p:cxnSp>
        <p:nvCxnSpPr>
          <p:cNvPr id="10" name="Straight Connector 9">
            <a:extLst>
              <a:ext uri="{FF2B5EF4-FFF2-40B4-BE49-F238E27FC236}">
                <a16:creationId xmlns:a16="http://schemas.microsoft.com/office/drawing/2014/main" id="{675B848B-6E66-42CC-B2F3-B6E98EBAF5D3}"/>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2EC266F-76B0-4343-9B75-9648CAC8B56B}"/>
              </a:ext>
            </a:extLst>
          </p:cNvPr>
          <p:cNvSpPr>
            <a:spLocks noGrp="1"/>
          </p:cNvSpPr>
          <p:nvPr>
            <p:ph type="sldNum" sz="quarter" idx="4"/>
          </p:nvPr>
        </p:nvSpPr>
        <p:spPr/>
        <p:txBody>
          <a:bodyPr/>
          <a:lstStyle/>
          <a:p>
            <a:fld id="{CE503083-4DA8-4E12-AF1C-AE6E142C82B7}" type="slidenum">
              <a:rPr lang="en-US" smtClean="0"/>
              <a:pPr/>
              <a:t>28</a:t>
            </a:fld>
            <a:endParaRPr lang="en-US" dirty="0"/>
          </a:p>
        </p:txBody>
      </p:sp>
    </p:spTree>
    <p:extLst>
      <p:ext uri="{BB962C8B-B14F-4D97-AF65-F5344CB8AC3E}">
        <p14:creationId xmlns:p14="http://schemas.microsoft.com/office/powerpoint/2010/main" val="419924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9F5472-4AF5-4822-8875-595AB42F6B56}"/>
              </a:ext>
            </a:extLst>
          </p:cNvPr>
          <p:cNvSpPr/>
          <p:nvPr/>
        </p:nvSpPr>
        <p:spPr>
          <a:xfrm>
            <a:off x="1203151" y="4885114"/>
            <a:ext cx="5645513" cy="1579980"/>
          </a:xfrm>
          <a:prstGeom prst="rect">
            <a:avLst/>
          </a:prstGeom>
          <a:solidFill>
            <a:srgbClr val="E4E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4663E32-028B-4FCA-97FE-3524AE0A55B4}"/>
              </a:ext>
            </a:extLst>
          </p:cNvPr>
          <p:cNvSpPr/>
          <p:nvPr/>
        </p:nvSpPr>
        <p:spPr>
          <a:xfrm>
            <a:off x="1203152" y="3182373"/>
            <a:ext cx="5089002" cy="1579980"/>
          </a:xfrm>
          <a:prstGeom prst="rect">
            <a:avLst/>
          </a:prstGeom>
          <a:solidFill>
            <a:srgbClr val="E4E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7977"/>
            <a:ext cx="10647452" cy="423497"/>
          </a:xfrm>
        </p:spPr>
        <p:txBody>
          <a:bodyPr/>
          <a:lstStyle/>
          <a:p>
            <a:r>
              <a:rPr lang="en-US" sz="2400" spc="300" dirty="0">
                <a:solidFill>
                  <a:srgbClr val="49475B"/>
                </a:solidFill>
                <a:latin typeface="Poppins" panose="00000500000000000000" pitchFamily="2" charset="0"/>
                <a:cs typeface="Poppins" panose="00000500000000000000" pitchFamily="2" charset="0"/>
              </a:rPr>
              <a:t>RISK MANAGEMENT / INSURANCE SOLUTIONS</a:t>
            </a:r>
          </a:p>
        </p:txBody>
      </p:sp>
      <p:cxnSp>
        <p:nvCxnSpPr>
          <p:cNvPr id="2" name="Straight Connector 1">
            <a:extLst>
              <a:ext uri="{FF2B5EF4-FFF2-40B4-BE49-F238E27FC236}">
                <a16:creationId xmlns:a16="http://schemas.microsoft.com/office/drawing/2014/main" id="{6D55A16A-D6F2-E1A7-CBF8-ED4B35956A23}"/>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4F56D82-4D13-4459-95DA-C73AAE92E325}"/>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C9E5D0-A044-4E91-B38E-4A16A17A01F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8" name="object 2">
            <a:extLst>
              <a:ext uri="{FF2B5EF4-FFF2-40B4-BE49-F238E27FC236}">
                <a16:creationId xmlns:a16="http://schemas.microsoft.com/office/drawing/2014/main" id="{C1698763-3A0F-4430-857C-8AD74288580C}"/>
              </a:ext>
            </a:extLst>
          </p:cNvPr>
          <p:cNvSpPr txBox="1"/>
          <p:nvPr/>
        </p:nvSpPr>
        <p:spPr>
          <a:xfrm>
            <a:off x="1383313" y="5006169"/>
            <a:ext cx="5465356" cy="1060355"/>
          </a:xfrm>
          <a:prstGeom prst="rect">
            <a:avLst/>
          </a:prstGeom>
        </p:spPr>
        <p:txBody>
          <a:bodyPr vert="horz" wrap="square" lIns="0" tIns="0" rIns="0" bIns="0" rtlCol="0">
            <a:spAutoFit/>
          </a:bodyPr>
          <a:lstStyle/>
          <a:p>
            <a:pPr>
              <a:lnSpc>
                <a:spcPts val="1600"/>
              </a:lnSpc>
              <a:buClr>
                <a:srgbClr val="48A942"/>
              </a:buClr>
            </a:pPr>
            <a:r>
              <a:rPr lang="en-US" sz="1300" b="1" dirty="0">
                <a:solidFill>
                  <a:srgbClr val="49475B"/>
                </a:solidFill>
                <a:latin typeface="Bitter" pitchFamily="2" charset="77"/>
                <a:cs typeface="Arial"/>
              </a:rPr>
              <a:t>Scale</a:t>
            </a:r>
          </a:p>
          <a:p>
            <a:pPr marL="165735" marR="154706" indent="-257175">
              <a:lnSpc>
                <a:spcPts val="1700"/>
              </a:lnSpc>
              <a:buClr>
                <a:srgbClr val="48A942"/>
              </a:buClr>
              <a:buFont typeface="Wingdings 3" panose="05040102010807070707" pitchFamily="18" charset="2"/>
              <a:buChar char=""/>
            </a:pPr>
            <a:r>
              <a:rPr lang="en-US" sz="1400" dirty="0">
                <a:latin typeface="Helvetica  "/>
                <a:cs typeface="Arial"/>
              </a:rPr>
              <a:t>Dedicated insurance support team</a:t>
            </a:r>
          </a:p>
          <a:p>
            <a:pPr marL="165735" marR="154706" indent="-257175">
              <a:lnSpc>
                <a:spcPts val="1700"/>
              </a:lnSpc>
              <a:buClr>
                <a:srgbClr val="48A942"/>
              </a:buClr>
              <a:buFont typeface="Wingdings 3" panose="05040102010807070707" pitchFamily="18" charset="2"/>
              <a:buChar char=""/>
            </a:pPr>
            <a:r>
              <a:rPr lang="en-US" sz="1400" dirty="0">
                <a:latin typeface="Helvetica  "/>
                <a:cs typeface="Arial"/>
              </a:rPr>
              <a:t>Access to more insurance specialists to cover growing footprint</a:t>
            </a:r>
          </a:p>
          <a:p>
            <a:pPr marL="165735" marR="154706" indent="-257175">
              <a:lnSpc>
                <a:spcPts val="1700"/>
              </a:lnSpc>
              <a:buClr>
                <a:srgbClr val="48A942"/>
              </a:buClr>
              <a:buFont typeface="Wingdings 3" panose="05040102010807070707" pitchFamily="18" charset="2"/>
              <a:buChar char=""/>
            </a:pPr>
            <a:r>
              <a:rPr lang="en-US" sz="1400" dirty="0">
                <a:latin typeface="Helvetica  "/>
                <a:cs typeface="Arial"/>
              </a:rPr>
              <a:t>Leverage advisor capacity to focus on client experience</a:t>
            </a:r>
          </a:p>
          <a:p>
            <a:pPr marL="165735" marR="154706" indent="-257175">
              <a:lnSpc>
                <a:spcPts val="1700"/>
              </a:lnSpc>
              <a:buClr>
                <a:srgbClr val="48A942"/>
              </a:buClr>
              <a:buFont typeface="Wingdings 3" panose="05040102010807070707" pitchFamily="18" charset="2"/>
              <a:buChar char=""/>
            </a:pPr>
            <a:r>
              <a:rPr lang="en-US" sz="1400" dirty="0">
                <a:latin typeface="Helvetica  "/>
                <a:cs typeface="Arial"/>
              </a:rPr>
              <a:t>Technology &amp; Processes</a:t>
            </a:r>
          </a:p>
        </p:txBody>
      </p:sp>
      <p:sp>
        <p:nvSpPr>
          <p:cNvPr id="9" name="object 2">
            <a:extLst>
              <a:ext uri="{FF2B5EF4-FFF2-40B4-BE49-F238E27FC236}">
                <a16:creationId xmlns:a16="http://schemas.microsoft.com/office/drawing/2014/main" id="{34919533-C785-4F43-9775-5F937A6D7F93}"/>
              </a:ext>
            </a:extLst>
          </p:cNvPr>
          <p:cNvSpPr txBox="1"/>
          <p:nvPr/>
        </p:nvSpPr>
        <p:spPr>
          <a:xfrm>
            <a:off x="1383313" y="3265980"/>
            <a:ext cx="10093732" cy="1496372"/>
          </a:xfrm>
          <a:prstGeom prst="rect">
            <a:avLst/>
          </a:prstGeom>
        </p:spPr>
        <p:txBody>
          <a:bodyPr vert="horz" wrap="square" lIns="0" tIns="0" rIns="0" bIns="0" rtlCol="0">
            <a:spAutoFit/>
          </a:bodyPr>
          <a:lstStyle/>
          <a:p>
            <a:pPr>
              <a:lnSpc>
                <a:spcPts val="1600"/>
              </a:lnSpc>
              <a:buClr>
                <a:srgbClr val="48A942"/>
              </a:buClr>
            </a:pPr>
            <a:r>
              <a:rPr lang="en-US" sz="1300" b="1" dirty="0">
                <a:solidFill>
                  <a:srgbClr val="49475B"/>
                </a:solidFill>
                <a:latin typeface="Bitter" pitchFamily="2" charset="77"/>
                <a:cs typeface="Arial"/>
              </a:rPr>
              <a:t>Expertise</a:t>
            </a:r>
          </a:p>
          <a:p>
            <a:pPr marL="165735" marR="154706" indent="-257175">
              <a:lnSpc>
                <a:spcPts val="1700"/>
              </a:lnSpc>
              <a:buClr>
                <a:srgbClr val="48A942"/>
              </a:buClr>
              <a:buFont typeface="Wingdings 3" panose="05040102010807070707" pitchFamily="18" charset="2"/>
              <a:buChar char=""/>
            </a:pPr>
            <a:r>
              <a:rPr lang="en-US" sz="1400" dirty="0">
                <a:latin typeface="Helvetica  "/>
                <a:cs typeface="Arial"/>
              </a:rPr>
              <a:t>Trusted insurance advisor specialists</a:t>
            </a:r>
          </a:p>
          <a:p>
            <a:pPr marL="165735" marR="154706" indent="-257175">
              <a:lnSpc>
                <a:spcPts val="1700"/>
              </a:lnSpc>
              <a:buClr>
                <a:srgbClr val="48A942"/>
              </a:buClr>
              <a:buFont typeface="Wingdings 3" panose="05040102010807070707" pitchFamily="18" charset="2"/>
              <a:buChar char=""/>
            </a:pPr>
            <a:r>
              <a:rPr lang="en-US" sz="1400" dirty="0">
                <a:latin typeface="Helvetica  "/>
                <a:cs typeface="Arial"/>
              </a:rPr>
              <a:t>Savvy underwriters</a:t>
            </a:r>
          </a:p>
          <a:p>
            <a:pPr marL="165735" marR="154706" indent="-257175">
              <a:lnSpc>
                <a:spcPts val="1700"/>
              </a:lnSpc>
              <a:buClr>
                <a:srgbClr val="48A942"/>
              </a:buClr>
              <a:buFont typeface="Wingdings 3" panose="05040102010807070707" pitchFamily="18" charset="2"/>
              <a:buChar char=""/>
            </a:pPr>
            <a:r>
              <a:rPr lang="en-US" sz="1400" dirty="0">
                <a:latin typeface="Helvetica  "/>
                <a:cs typeface="Arial"/>
              </a:rPr>
              <a:t>Concierge application &amp; new business specialists</a:t>
            </a:r>
          </a:p>
          <a:p>
            <a:pPr marL="165735" marR="154706" indent="-257175">
              <a:lnSpc>
                <a:spcPts val="1700"/>
              </a:lnSpc>
              <a:buClr>
                <a:srgbClr val="48A942"/>
              </a:buClr>
              <a:buFont typeface="Wingdings 3" panose="05040102010807070707" pitchFamily="18" charset="2"/>
              <a:buChar char=""/>
            </a:pPr>
            <a:r>
              <a:rPr lang="en-US" sz="1400" dirty="0">
                <a:latin typeface="Helvetica  "/>
                <a:cs typeface="Arial"/>
              </a:rPr>
              <a:t>Experienced policy management team</a:t>
            </a:r>
          </a:p>
          <a:p>
            <a:pPr marL="165735" marR="154706" indent="-257175">
              <a:lnSpc>
                <a:spcPts val="1700"/>
              </a:lnSpc>
              <a:buClr>
                <a:srgbClr val="48A942"/>
              </a:buClr>
              <a:buFont typeface="Wingdings 3" panose="05040102010807070707" pitchFamily="18" charset="2"/>
              <a:buChar char=""/>
            </a:pPr>
            <a:r>
              <a:rPr lang="en-US" sz="1400" dirty="0">
                <a:latin typeface="Helvetica  "/>
                <a:cs typeface="Arial"/>
              </a:rPr>
              <a:t>Detail-oriented service associates</a:t>
            </a:r>
          </a:p>
          <a:p>
            <a:pPr marR="154706">
              <a:lnSpc>
                <a:spcPts val="1700"/>
              </a:lnSpc>
              <a:buClr>
                <a:srgbClr val="48A942"/>
              </a:buClr>
            </a:pPr>
            <a:endParaRPr lang="en-US" sz="1300" dirty="0">
              <a:latin typeface="Helvetica Light" panose="020B0403020202020204"/>
              <a:cs typeface="Arial"/>
            </a:endParaRPr>
          </a:p>
        </p:txBody>
      </p:sp>
      <p:sp>
        <p:nvSpPr>
          <p:cNvPr id="10" name="object 2">
            <a:extLst>
              <a:ext uri="{FF2B5EF4-FFF2-40B4-BE49-F238E27FC236}">
                <a16:creationId xmlns:a16="http://schemas.microsoft.com/office/drawing/2014/main" id="{BD3D82ED-A089-498F-B0C1-3371B2C09E33}"/>
              </a:ext>
            </a:extLst>
          </p:cNvPr>
          <p:cNvSpPr txBox="1"/>
          <p:nvPr/>
        </p:nvSpPr>
        <p:spPr>
          <a:xfrm>
            <a:off x="1374219" y="2217266"/>
            <a:ext cx="9951870" cy="842346"/>
          </a:xfrm>
          <a:prstGeom prst="rect">
            <a:avLst/>
          </a:prstGeom>
        </p:spPr>
        <p:txBody>
          <a:bodyPr vert="horz" wrap="square" lIns="0" tIns="0" rIns="0" bIns="0" rtlCol="0">
            <a:spAutoFit/>
          </a:bodyPr>
          <a:lstStyle/>
          <a:p>
            <a:pPr>
              <a:lnSpc>
                <a:spcPts val="1600"/>
              </a:lnSpc>
              <a:buClr>
                <a:srgbClr val="48A942"/>
              </a:buClr>
            </a:pPr>
            <a:r>
              <a:rPr lang="en-US" sz="1300" b="1" dirty="0">
                <a:solidFill>
                  <a:srgbClr val="49475B"/>
                </a:solidFill>
                <a:latin typeface="Bitter" pitchFamily="2" charset="77"/>
                <a:cs typeface="Arial"/>
              </a:rPr>
              <a:t>Insurance Philosophy</a:t>
            </a:r>
          </a:p>
          <a:p>
            <a:pPr marR="154706">
              <a:lnSpc>
                <a:spcPts val="1700"/>
              </a:lnSpc>
              <a:buClr>
                <a:srgbClr val="48A942"/>
              </a:buClr>
            </a:pPr>
            <a:r>
              <a:rPr lang="en-US" sz="1400" dirty="0">
                <a:latin typeface="Helvetica  "/>
                <a:cs typeface="Arial"/>
              </a:rPr>
              <a:t>Planning-first approach &amp; ongoing commitment to monitor &amp; manage in-force policies</a:t>
            </a:r>
          </a:p>
          <a:p>
            <a:pPr marL="622935" marR="154706" lvl="1" indent="-257175">
              <a:lnSpc>
                <a:spcPts val="1700"/>
              </a:lnSpc>
              <a:buClr>
                <a:srgbClr val="48A942"/>
              </a:buClr>
              <a:buFont typeface="Wingdings 3" panose="05040102010807070707" pitchFamily="18" charset="2"/>
              <a:buChar char=""/>
            </a:pPr>
            <a:r>
              <a:rPr lang="en-US" sz="1400" dirty="0">
                <a:latin typeface="Helvetica  "/>
                <a:cs typeface="Arial"/>
              </a:rPr>
              <a:t>Over 700 Policy Management Company-managed policies</a:t>
            </a:r>
          </a:p>
          <a:p>
            <a:pPr marR="154706">
              <a:lnSpc>
                <a:spcPts val="1700"/>
              </a:lnSpc>
              <a:buClr>
                <a:srgbClr val="48A942"/>
              </a:buClr>
            </a:pPr>
            <a:endParaRPr lang="en-US" sz="1300" dirty="0">
              <a:latin typeface="Helvetica Light" panose="020B0403020202020204"/>
              <a:cs typeface="Arial"/>
            </a:endParaRPr>
          </a:p>
        </p:txBody>
      </p:sp>
      <p:sp>
        <p:nvSpPr>
          <p:cNvPr id="11" name="TextBox 10">
            <a:extLst>
              <a:ext uri="{FF2B5EF4-FFF2-40B4-BE49-F238E27FC236}">
                <a16:creationId xmlns:a16="http://schemas.microsoft.com/office/drawing/2014/main" id="{5DD01EF9-17A8-4805-8AC3-9EF5C3CFC114}"/>
              </a:ext>
            </a:extLst>
          </p:cNvPr>
          <p:cNvSpPr txBox="1"/>
          <p:nvPr/>
        </p:nvSpPr>
        <p:spPr>
          <a:xfrm>
            <a:off x="1302678" y="1290251"/>
            <a:ext cx="7956424" cy="646331"/>
          </a:xfrm>
          <a:prstGeom prst="rect">
            <a:avLst/>
          </a:prstGeom>
          <a:noFill/>
        </p:spPr>
        <p:txBody>
          <a:bodyPr wrap="square" rtlCol="0">
            <a:spAutoFit/>
          </a:bodyPr>
          <a:lstStyle/>
          <a:p>
            <a:r>
              <a:rPr lang="en-US" dirty="0">
                <a:solidFill>
                  <a:srgbClr val="49475B"/>
                </a:solidFill>
                <a:latin typeface="Bitter" pitchFamily="2" charset="77"/>
              </a:rPr>
              <a:t>Highest level of expertise and scale in the increasingly complex insurance industry through Long Road Risk Management. </a:t>
            </a:r>
          </a:p>
        </p:txBody>
      </p:sp>
      <p:pic>
        <p:nvPicPr>
          <p:cNvPr id="5" name="Picture 4" descr="Logo, company name&#10;&#10;Description automatically generated">
            <a:extLst>
              <a:ext uri="{FF2B5EF4-FFF2-40B4-BE49-F238E27FC236}">
                <a16:creationId xmlns:a16="http://schemas.microsoft.com/office/drawing/2014/main" id="{91D845B8-EB62-4F1D-8DCE-9E25FB7AF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576" y="3363605"/>
            <a:ext cx="4740583" cy="1179879"/>
          </a:xfrm>
          <a:prstGeom prst="rect">
            <a:avLst/>
          </a:prstGeom>
        </p:spPr>
      </p:pic>
      <p:sp>
        <p:nvSpPr>
          <p:cNvPr id="14" name="Slide Number Placeholder 13">
            <a:extLst>
              <a:ext uri="{FF2B5EF4-FFF2-40B4-BE49-F238E27FC236}">
                <a16:creationId xmlns:a16="http://schemas.microsoft.com/office/drawing/2014/main" id="{B19E825F-0C32-4B55-9FFE-83E8029701E3}"/>
              </a:ext>
            </a:extLst>
          </p:cNvPr>
          <p:cNvSpPr>
            <a:spLocks noGrp="1"/>
          </p:cNvSpPr>
          <p:nvPr>
            <p:ph type="sldNum" sz="quarter" idx="4"/>
          </p:nvPr>
        </p:nvSpPr>
        <p:spPr/>
        <p:txBody>
          <a:bodyPr/>
          <a:lstStyle/>
          <a:p>
            <a:fld id="{CE503083-4DA8-4E12-AF1C-AE6E142C82B7}" type="slidenum">
              <a:rPr lang="en-US" smtClean="0"/>
              <a:pPr/>
              <a:t>29</a:t>
            </a:fld>
            <a:endParaRPr lang="en-US" dirty="0"/>
          </a:p>
        </p:txBody>
      </p:sp>
    </p:spTree>
    <p:extLst>
      <p:ext uri="{BB962C8B-B14F-4D97-AF65-F5344CB8AC3E}">
        <p14:creationId xmlns:p14="http://schemas.microsoft.com/office/powerpoint/2010/main" val="221501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84" b="0" i="0" u="none" strike="noStrike" kern="1200" cap="none" spc="0" normalizeH="0" baseline="0" noProof="0" dirty="0">
              <a:ln>
                <a:noFill/>
              </a:ln>
              <a:solidFill>
                <a:prstClr val="white"/>
              </a:solidFill>
              <a:effectLst/>
              <a:uLnTx/>
              <a:uFillTx/>
              <a:latin typeface="HelveticaNeueLT Std"/>
              <a:ea typeface="+mn-ea"/>
              <a:cs typeface="+mn-cs"/>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itter" pitchFamily="2" charset="0"/>
                <a:ea typeface="+mn-ea"/>
                <a:cs typeface="+mn-cs"/>
              </a:rPr>
              <a:t>Introduction</a:t>
            </a:r>
          </a:p>
        </p:txBody>
      </p:sp>
    </p:spTree>
    <p:extLst>
      <p:ext uri="{BB962C8B-B14F-4D97-AF65-F5344CB8AC3E}">
        <p14:creationId xmlns:p14="http://schemas.microsoft.com/office/powerpoint/2010/main" val="3962986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445FE-6A2A-42DC-A2EA-3CBE1D45D3DF}"/>
              </a:ext>
            </a:extLst>
          </p:cNvPr>
          <p:cNvSpPr/>
          <p:nvPr/>
        </p:nvSpPr>
        <p:spPr>
          <a:xfrm>
            <a:off x="1312108" y="3818797"/>
            <a:ext cx="9760269" cy="2491221"/>
          </a:xfrm>
          <a:prstGeom prst="rect">
            <a:avLst/>
          </a:prstGeom>
          <a:solidFill>
            <a:srgbClr val="E4E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7977"/>
            <a:ext cx="10647452" cy="423497"/>
          </a:xfrm>
        </p:spPr>
        <p:txBody>
          <a:bodyPr/>
          <a:lstStyle/>
          <a:p>
            <a:r>
              <a:rPr lang="en-US" sz="2400" spc="300" dirty="0">
                <a:solidFill>
                  <a:srgbClr val="49475B"/>
                </a:solidFill>
                <a:latin typeface="Poppins" panose="00000500000000000000" pitchFamily="2" charset="0"/>
                <a:cs typeface="Poppins" panose="00000500000000000000" pitchFamily="2" charset="0"/>
              </a:rPr>
              <a:t>ESTATE PLANNING &amp; TRUST SERVICES SOLUTIONS</a:t>
            </a:r>
          </a:p>
        </p:txBody>
      </p:sp>
      <p:cxnSp>
        <p:nvCxnSpPr>
          <p:cNvPr id="2" name="Straight Connector 1">
            <a:extLst>
              <a:ext uri="{FF2B5EF4-FFF2-40B4-BE49-F238E27FC236}">
                <a16:creationId xmlns:a16="http://schemas.microsoft.com/office/drawing/2014/main" id="{6D55A16A-D6F2-E1A7-CBF8-ED4B35956A23}"/>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4F56D82-4D13-4459-95DA-C73AAE92E325}"/>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C9E5D0-A044-4E91-B38E-4A16A17A01F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9" name="object 2">
            <a:extLst>
              <a:ext uri="{FF2B5EF4-FFF2-40B4-BE49-F238E27FC236}">
                <a16:creationId xmlns:a16="http://schemas.microsoft.com/office/drawing/2014/main" id="{8C9B97E0-C313-4EB1-9D4B-32A82EE7D07F}"/>
              </a:ext>
            </a:extLst>
          </p:cNvPr>
          <p:cNvSpPr txBox="1"/>
          <p:nvPr/>
        </p:nvSpPr>
        <p:spPr>
          <a:xfrm>
            <a:off x="1506667" y="1459221"/>
            <a:ext cx="7128047" cy="1701556"/>
          </a:xfrm>
          <a:prstGeom prst="rect">
            <a:avLst/>
          </a:prstGeom>
        </p:spPr>
        <p:txBody>
          <a:bodyPr vert="horz" wrap="square" lIns="0" tIns="0" rIns="0" bIns="0" rtlCol="0">
            <a:spAutoFit/>
          </a:bodyPr>
          <a:lstStyle/>
          <a:p>
            <a:pPr>
              <a:lnSpc>
                <a:spcPts val="1600"/>
              </a:lnSpc>
              <a:buClr>
                <a:srgbClr val="48A942"/>
              </a:buClr>
            </a:pPr>
            <a:r>
              <a:rPr lang="en-US" b="1" dirty="0">
                <a:solidFill>
                  <a:srgbClr val="49475B"/>
                </a:solidFill>
                <a:latin typeface="Bitter" pitchFamily="2" charset="77"/>
                <a:cs typeface="Arial"/>
              </a:rPr>
              <a:t>Estate Document Preparation</a:t>
            </a:r>
          </a:p>
          <a:p>
            <a:pPr>
              <a:lnSpc>
                <a:spcPts val="1600"/>
              </a:lnSpc>
              <a:buClr>
                <a:srgbClr val="48A942"/>
              </a:buClr>
            </a:pPr>
            <a:endParaRPr lang="en-US" sz="1300" b="1" dirty="0">
              <a:solidFill>
                <a:srgbClr val="49475B"/>
              </a:solidFill>
              <a:latin typeface="Helvetica" panose="020B0604020202020204" pitchFamily="34" charset="0"/>
              <a:cs typeface="Helvetica" panose="020B0604020202020204" pitchFamily="34" charset="0"/>
            </a:endParaRPr>
          </a:p>
          <a:p>
            <a:pPr marL="165735" marR="154706" indent="-257175">
              <a:lnSpc>
                <a:spcPts val="1700"/>
              </a:lnSpc>
              <a:buClr>
                <a:srgbClr val="48A942"/>
              </a:buClr>
              <a:buFont typeface="Wingdings 3" panose="05040102010807070707" pitchFamily="18" charset="2"/>
              <a:buChar char=""/>
            </a:pPr>
            <a:r>
              <a:rPr lang="en-US" sz="1300" u="sng" dirty="0">
                <a:latin typeface="Helvetica" panose="020B0604020202020204" pitchFamily="34" charset="0"/>
                <a:cs typeface="Helvetica" panose="020B0604020202020204" pitchFamily="34" charset="0"/>
              </a:rPr>
              <a:t>Financial Advisor &amp; Wealth Management</a:t>
            </a:r>
          </a:p>
          <a:p>
            <a:pPr marL="622935"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Integrated legal services provided through Stavale &amp; </a:t>
            </a:r>
            <a:r>
              <a:rPr lang="en-US" sz="1300" dirty="0" err="1">
                <a:latin typeface="Helvetica" panose="020B0604020202020204" pitchFamily="34" charset="0"/>
                <a:cs typeface="Helvetica" panose="020B0604020202020204" pitchFamily="34" charset="0"/>
              </a:rPr>
              <a:t>Gemmete</a:t>
            </a:r>
            <a:r>
              <a:rPr lang="en-US" sz="1300" dirty="0">
                <a:latin typeface="Helvetica" panose="020B0604020202020204" pitchFamily="34" charset="0"/>
                <a:cs typeface="Helvetica" panose="020B0604020202020204" pitchFamily="34" charset="0"/>
              </a:rPr>
              <a:t> to approximately 1,000 households</a:t>
            </a:r>
          </a:p>
          <a:p>
            <a:pPr marL="622935"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Exploring technology-enabled solutions</a:t>
            </a:r>
          </a:p>
          <a:p>
            <a:pPr marL="165735" marR="154706" indent="-257175">
              <a:lnSpc>
                <a:spcPts val="1700"/>
              </a:lnSpc>
              <a:buClr>
                <a:srgbClr val="48A942"/>
              </a:buClr>
              <a:buFont typeface="Wingdings 3" panose="05040102010807070707" pitchFamily="18" charset="2"/>
              <a:buChar char=""/>
            </a:pPr>
            <a:r>
              <a:rPr lang="en-US" sz="1300" u="sng" dirty="0">
                <a:latin typeface="Helvetica" panose="020B0604020202020204" pitchFamily="34" charset="0"/>
                <a:cs typeface="Helvetica" panose="020B0604020202020204" pitchFamily="34" charset="0"/>
              </a:rPr>
              <a:t>Family Wealth  </a:t>
            </a:r>
          </a:p>
          <a:p>
            <a:pPr marL="622935"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Broad network of specialized estate planners for complex service needs</a:t>
            </a:r>
          </a:p>
        </p:txBody>
      </p:sp>
      <p:sp>
        <p:nvSpPr>
          <p:cNvPr id="10" name="object 2">
            <a:extLst>
              <a:ext uri="{FF2B5EF4-FFF2-40B4-BE49-F238E27FC236}">
                <a16:creationId xmlns:a16="http://schemas.microsoft.com/office/drawing/2014/main" id="{97BB5FF5-3F9C-414D-828E-0C3BA24E1763}"/>
              </a:ext>
            </a:extLst>
          </p:cNvPr>
          <p:cNvSpPr txBox="1"/>
          <p:nvPr/>
        </p:nvSpPr>
        <p:spPr>
          <a:xfrm>
            <a:off x="1506667" y="3938004"/>
            <a:ext cx="3467942" cy="1727204"/>
          </a:xfrm>
          <a:prstGeom prst="rect">
            <a:avLst/>
          </a:prstGeom>
        </p:spPr>
        <p:txBody>
          <a:bodyPr vert="horz" wrap="square" lIns="0" tIns="0" rIns="0" bIns="0" rtlCol="0">
            <a:spAutoFit/>
          </a:bodyPr>
          <a:lstStyle/>
          <a:p>
            <a:pPr marR="154706">
              <a:lnSpc>
                <a:spcPts val="1700"/>
              </a:lnSpc>
              <a:buClr>
                <a:srgbClr val="48A942"/>
              </a:buClr>
            </a:pPr>
            <a:r>
              <a:rPr lang="en-US" sz="1300" dirty="0">
                <a:solidFill>
                  <a:srgbClr val="48A942"/>
                </a:solidFill>
                <a:latin typeface="Helvetica  "/>
                <a:cs typeface="Arial"/>
                <a:hlinkClick r:id="rId3">
                  <a:extLst>
                    <a:ext uri="{A12FA001-AC4F-418D-AE19-62706E023703}">
                      <ahyp:hlinkClr xmlns:ahyp="http://schemas.microsoft.com/office/drawing/2018/hyperlinkcolor" val="tx"/>
                    </a:ext>
                  </a:extLst>
                </a:hlinkClick>
              </a:rPr>
              <a:t>Administrative-Only Corporate Trustees</a:t>
            </a:r>
            <a:endParaRPr lang="en-US" sz="1300" dirty="0">
              <a:solidFill>
                <a:srgbClr val="48A942"/>
              </a:solidFill>
              <a:latin typeface="Helvetica  "/>
              <a:cs typeface="Arial"/>
            </a:endParaRPr>
          </a:p>
          <a:p>
            <a:pPr marR="154706">
              <a:lnSpc>
                <a:spcPts val="1700"/>
              </a:lnSpc>
              <a:buClr>
                <a:srgbClr val="48A942"/>
              </a:buClr>
            </a:pPr>
            <a:endParaRPr lang="en-US" sz="1300" dirty="0">
              <a:solidFill>
                <a:srgbClr val="48A942"/>
              </a:solidFill>
              <a:latin typeface="Helvetica  "/>
              <a:cs typeface="Arial"/>
            </a:endParaRPr>
          </a:p>
          <a:p>
            <a:pPr marL="165735" marR="154706" indent="-257175">
              <a:lnSpc>
                <a:spcPts val="1700"/>
              </a:lnSpc>
              <a:buClr>
                <a:srgbClr val="48A942"/>
              </a:buClr>
              <a:buFont typeface="Wingdings 3" panose="05040102010807070707" pitchFamily="18" charset="2"/>
              <a:buChar char=""/>
            </a:pPr>
            <a:r>
              <a:rPr lang="en-US" sz="1300" dirty="0">
                <a:latin typeface="Helvetica  "/>
                <a:cs typeface="Arial"/>
              </a:rPr>
              <a:t>Clients often want Sequoia to be the investment manager, but may need a corporate trustee who will partner with us and be willing to serve as trustee when the assets are custodied at Schwab</a:t>
            </a:r>
            <a:br>
              <a:rPr lang="en-US" sz="1300" dirty="0">
                <a:latin typeface="Helvetica  "/>
                <a:cs typeface="Arial"/>
              </a:rPr>
            </a:br>
            <a:r>
              <a:rPr lang="en-US" sz="1300" dirty="0">
                <a:latin typeface="Helvetica  "/>
                <a:cs typeface="Arial"/>
              </a:rPr>
              <a:t>or Fidelity.</a:t>
            </a:r>
          </a:p>
        </p:txBody>
      </p:sp>
      <p:sp>
        <p:nvSpPr>
          <p:cNvPr id="11" name="TextBox 10">
            <a:extLst>
              <a:ext uri="{FF2B5EF4-FFF2-40B4-BE49-F238E27FC236}">
                <a16:creationId xmlns:a16="http://schemas.microsoft.com/office/drawing/2014/main" id="{CD984264-E172-4706-B0B6-F8E1233B560A}"/>
              </a:ext>
            </a:extLst>
          </p:cNvPr>
          <p:cNvSpPr txBox="1"/>
          <p:nvPr/>
        </p:nvSpPr>
        <p:spPr>
          <a:xfrm>
            <a:off x="1506668" y="6435915"/>
            <a:ext cx="6042448" cy="276999"/>
          </a:xfrm>
          <a:prstGeom prst="rect">
            <a:avLst/>
          </a:prstGeom>
          <a:noFill/>
        </p:spPr>
        <p:txBody>
          <a:bodyPr wrap="square" rtlCol="0">
            <a:spAutoFit/>
          </a:bodyPr>
          <a:lstStyle/>
          <a:p>
            <a:r>
              <a:rPr lang="en-US" sz="1200" i="1" dirty="0">
                <a:latin typeface="Helvetica Light" panose="020B0403020202020204"/>
              </a:rPr>
              <a:t>*Accounting &amp; compliance components are prepared by a third party</a:t>
            </a:r>
          </a:p>
        </p:txBody>
      </p:sp>
      <p:sp>
        <p:nvSpPr>
          <p:cNvPr id="4" name="TextBox 3">
            <a:extLst>
              <a:ext uri="{FF2B5EF4-FFF2-40B4-BE49-F238E27FC236}">
                <a16:creationId xmlns:a16="http://schemas.microsoft.com/office/drawing/2014/main" id="{43BB9894-0F18-4AC0-B965-A1BB66DDDB87}"/>
              </a:ext>
            </a:extLst>
          </p:cNvPr>
          <p:cNvSpPr txBox="1"/>
          <p:nvPr/>
        </p:nvSpPr>
        <p:spPr>
          <a:xfrm>
            <a:off x="7006885" y="3928343"/>
            <a:ext cx="3906978" cy="2255874"/>
          </a:xfrm>
          <a:prstGeom prst="rect">
            <a:avLst/>
          </a:prstGeom>
          <a:noFill/>
        </p:spPr>
        <p:txBody>
          <a:bodyPr wrap="square" rtlCol="0">
            <a:spAutoFit/>
          </a:bodyPr>
          <a:lstStyle/>
          <a:p>
            <a:pPr marR="154706">
              <a:lnSpc>
                <a:spcPts val="1700"/>
              </a:lnSpc>
              <a:buClr>
                <a:srgbClr val="48A942"/>
              </a:buClr>
            </a:pPr>
            <a:r>
              <a:rPr lang="en-US" sz="1300" dirty="0">
                <a:solidFill>
                  <a:srgbClr val="48A942"/>
                </a:solidFill>
                <a:latin typeface="Helvetica  "/>
                <a:cs typeface="Arial"/>
                <a:hlinkClick r:id="rId4">
                  <a:extLst>
                    <a:ext uri="{A12FA001-AC4F-418D-AE19-62706E023703}">
                      <ahyp:hlinkClr xmlns:ahyp="http://schemas.microsoft.com/office/drawing/2018/hyperlinkcolor" val="tx"/>
                    </a:ext>
                  </a:extLst>
                </a:hlinkClick>
              </a:rPr>
              <a:t>Sequoia In-House Trustee Support Services</a:t>
            </a:r>
            <a:endParaRPr lang="en-US" sz="1300" dirty="0">
              <a:solidFill>
                <a:srgbClr val="48A942"/>
              </a:solidFill>
              <a:latin typeface="Helvetica  "/>
              <a:cs typeface="Arial"/>
            </a:endParaRPr>
          </a:p>
          <a:p>
            <a:pPr marR="154706">
              <a:lnSpc>
                <a:spcPts val="1700"/>
              </a:lnSpc>
              <a:buClr>
                <a:srgbClr val="48A942"/>
              </a:buClr>
            </a:pPr>
            <a:endParaRPr lang="en-US" sz="1300" dirty="0">
              <a:solidFill>
                <a:srgbClr val="48A942"/>
              </a:solidFill>
              <a:latin typeface="Helvetica  "/>
              <a:cs typeface="Arial"/>
            </a:endParaRPr>
          </a:p>
          <a:p>
            <a:pPr marL="165735" marR="154706" indent="-257175">
              <a:lnSpc>
                <a:spcPts val="1700"/>
              </a:lnSpc>
              <a:buClr>
                <a:srgbClr val="48A942"/>
              </a:buClr>
              <a:buFont typeface="Wingdings 3" panose="05040102010807070707" pitchFamily="18" charset="2"/>
              <a:buChar char=""/>
            </a:pPr>
            <a:r>
              <a:rPr lang="en-US" sz="1300" dirty="0">
                <a:latin typeface="Helvetica  "/>
                <a:cs typeface="Arial"/>
              </a:rPr>
              <a:t>Family members, friends, and professional advisors are often asked to serve as trustees of our client’s trusts. Using the unique reporting capabilities at Schwab and Fidelity and the consultative approach we take in supporting trustees, we are prepared to help them perform their duties efficiently and professionally.</a:t>
            </a:r>
          </a:p>
        </p:txBody>
      </p:sp>
      <p:sp>
        <p:nvSpPr>
          <p:cNvPr id="5" name="TextBox 4">
            <a:extLst>
              <a:ext uri="{FF2B5EF4-FFF2-40B4-BE49-F238E27FC236}">
                <a16:creationId xmlns:a16="http://schemas.microsoft.com/office/drawing/2014/main" id="{2258C3D5-A95F-480A-8119-9C70F1B47024}"/>
              </a:ext>
            </a:extLst>
          </p:cNvPr>
          <p:cNvSpPr txBox="1"/>
          <p:nvPr/>
        </p:nvSpPr>
        <p:spPr>
          <a:xfrm>
            <a:off x="1506667" y="3428999"/>
            <a:ext cx="3793967" cy="646331"/>
          </a:xfrm>
          <a:prstGeom prst="rect">
            <a:avLst/>
          </a:prstGeom>
          <a:noFill/>
        </p:spPr>
        <p:txBody>
          <a:bodyPr wrap="square" rtlCol="0">
            <a:spAutoFit/>
          </a:bodyPr>
          <a:lstStyle/>
          <a:p>
            <a:r>
              <a:rPr lang="en-US" sz="1800" b="1" dirty="0">
                <a:solidFill>
                  <a:srgbClr val="49475B"/>
                </a:solidFill>
                <a:latin typeface="Bitter" pitchFamily="2" charset="77"/>
                <a:cs typeface="Arial"/>
              </a:rPr>
              <a:t>Trust Support Services</a:t>
            </a:r>
          </a:p>
          <a:p>
            <a:endParaRPr lang="en-US" dirty="0"/>
          </a:p>
        </p:txBody>
      </p:sp>
      <p:sp>
        <p:nvSpPr>
          <p:cNvPr id="13" name="Slide Number Placeholder 12">
            <a:extLst>
              <a:ext uri="{FF2B5EF4-FFF2-40B4-BE49-F238E27FC236}">
                <a16:creationId xmlns:a16="http://schemas.microsoft.com/office/drawing/2014/main" id="{96B01055-90BF-4A55-B229-AF200FC3208E}"/>
              </a:ext>
            </a:extLst>
          </p:cNvPr>
          <p:cNvSpPr>
            <a:spLocks noGrp="1"/>
          </p:cNvSpPr>
          <p:nvPr>
            <p:ph type="sldNum" sz="quarter" idx="4"/>
          </p:nvPr>
        </p:nvSpPr>
        <p:spPr/>
        <p:txBody>
          <a:bodyPr/>
          <a:lstStyle/>
          <a:p>
            <a:fld id="{CE503083-4DA8-4E12-AF1C-AE6E142C82B7}" type="slidenum">
              <a:rPr lang="en-US" smtClean="0"/>
              <a:pPr/>
              <a:t>30</a:t>
            </a:fld>
            <a:endParaRPr lang="en-US" dirty="0"/>
          </a:p>
        </p:txBody>
      </p:sp>
    </p:spTree>
    <p:extLst>
      <p:ext uri="{BB962C8B-B14F-4D97-AF65-F5344CB8AC3E}">
        <p14:creationId xmlns:p14="http://schemas.microsoft.com/office/powerpoint/2010/main" val="4012086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7977"/>
            <a:ext cx="10647452" cy="423497"/>
          </a:xfrm>
        </p:spPr>
        <p:txBody>
          <a:bodyPr/>
          <a:lstStyle/>
          <a:p>
            <a:r>
              <a:rPr lang="en-US" sz="2400" spc="300" dirty="0">
                <a:solidFill>
                  <a:srgbClr val="49475B"/>
                </a:solidFill>
                <a:latin typeface="Poppins" panose="00000500000000000000" pitchFamily="2" charset="0"/>
                <a:cs typeface="Poppins" panose="00000500000000000000" pitchFamily="2" charset="0"/>
              </a:rPr>
              <a:t>RETIREMENT PLAN SOLUTIONS</a:t>
            </a:r>
          </a:p>
        </p:txBody>
      </p:sp>
      <p:cxnSp>
        <p:nvCxnSpPr>
          <p:cNvPr id="2" name="Straight Connector 1">
            <a:extLst>
              <a:ext uri="{FF2B5EF4-FFF2-40B4-BE49-F238E27FC236}">
                <a16:creationId xmlns:a16="http://schemas.microsoft.com/office/drawing/2014/main" id="{6D55A16A-D6F2-E1A7-CBF8-ED4B35956A23}"/>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4F56D82-4D13-4459-95DA-C73AAE92E325}"/>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C9E5D0-A044-4E91-B38E-4A16A17A01F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90BDBD-87A1-4651-BE9A-E3C522DFC7CA}"/>
              </a:ext>
            </a:extLst>
          </p:cNvPr>
          <p:cNvSpPr txBox="1"/>
          <p:nvPr/>
        </p:nvSpPr>
        <p:spPr>
          <a:xfrm>
            <a:off x="1283910" y="1256081"/>
            <a:ext cx="7669990" cy="646331"/>
          </a:xfrm>
          <a:prstGeom prst="rect">
            <a:avLst/>
          </a:prstGeom>
          <a:noFill/>
        </p:spPr>
        <p:txBody>
          <a:bodyPr wrap="square" rtlCol="0">
            <a:spAutoFit/>
          </a:bodyPr>
          <a:lstStyle/>
          <a:p>
            <a:r>
              <a:rPr lang="en-US" dirty="0">
                <a:solidFill>
                  <a:srgbClr val="49475B"/>
                </a:solidFill>
                <a:latin typeface="Bitter" pitchFamily="2" charset="77"/>
              </a:rPr>
              <a:t>CBIZ retirement plan specialists pair personalized service with nationwide talent.</a:t>
            </a:r>
          </a:p>
        </p:txBody>
      </p:sp>
      <p:sp>
        <p:nvSpPr>
          <p:cNvPr id="9" name="object 2">
            <a:extLst>
              <a:ext uri="{FF2B5EF4-FFF2-40B4-BE49-F238E27FC236}">
                <a16:creationId xmlns:a16="http://schemas.microsoft.com/office/drawing/2014/main" id="{DAD787C7-703D-4DF5-A096-A777E7F7C35F}"/>
              </a:ext>
            </a:extLst>
          </p:cNvPr>
          <p:cNvSpPr txBox="1"/>
          <p:nvPr/>
        </p:nvSpPr>
        <p:spPr>
          <a:xfrm>
            <a:off x="1374219" y="2236613"/>
            <a:ext cx="2815008" cy="1047531"/>
          </a:xfrm>
          <a:prstGeom prst="rect">
            <a:avLst/>
          </a:prstGeom>
        </p:spPr>
        <p:txBody>
          <a:bodyPr vert="horz" wrap="square" lIns="0" tIns="0" rIns="0" bIns="0" rtlCol="0">
            <a:spAutoFit/>
          </a:bodyPr>
          <a:lstStyle/>
          <a:p>
            <a:pPr>
              <a:lnSpc>
                <a:spcPts val="1600"/>
              </a:lnSpc>
              <a:buClr>
                <a:srgbClr val="48A942"/>
              </a:buClr>
            </a:pPr>
            <a:r>
              <a:rPr lang="en-US" sz="1300" b="1" dirty="0">
                <a:solidFill>
                  <a:srgbClr val="49475B"/>
                </a:solidFill>
                <a:latin typeface="Bitter" pitchFamily="2" charset="77"/>
                <a:cs typeface="Arial"/>
              </a:rPr>
              <a:t>Services</a:t>
            </a:r>
          </a:p>
          <a:p>
            <a:pPr>
              <a:lnSpc>
                <a:spcPts val="1600"/>
              </a:lnSpc>
              <a:buClr>
                <a:srgbClr val="48A942"/>
              </a:buClr>
            </a:pPr>
            <a:endParaRPr lang="en-US" sz="1300" b="1" dirty="0">
              <a:solidFill>
                <a:srgbClr val="49475B"/>
              </a:solidFill>
              <a:latin typeface="Helvetica  "/>
              <a:cs typeface="Arial"/>
            </a:endParaRPr>
          </a:p>
          <a:p>
            <a:pPr marL="28575" marR="154706" indent="-257175">
              <a:lnSpc>
                <a:spcPts val="1700"/>
              </a:lnSpc>
              <a:buClr>
                <a:srgbClr val="48A942"/>
              </a:buClr>
              <a:buFont typeface="Wingdings 3" panose="05040102010807070707" pitchFamily="18" charset="2"/>
              <a:buChar char=""/>
            </a:pPr>
            <a:r>
              <a:rPr lang="en-US" sz="1300" dirty="0">
                <a:latin typeface="Helvetica  "/>
              </a:rPr>
              <a:t>Plan design &amp; documents</a:t>
            </a:r>
          </a:p>
          <a:p>
            <a:pPr marL="28575" marR="154706" indent="-257175">
              <a:lnSpc>
                <a:spcPts val="1700"/>
              </a:lnSpc>
              <a:buClr>
                <a:srgbClr val="48A942"/>
              </a:buClr>
              <a:buFont typeface="Wingdings 3" panose="05040102010807070707" pitchFamily="18" charset="2"/>
              <a:buChar char=""/>
            </a:pPr>
            <a:r>
              <a:rPr lang="en-US" sz="1300" dirty="0">
                <a:latin typeface="Helvetica  "/>
              </a:rPr>
              <a:t>Participant services</a:t>
            </a:r>
          </a:p>
          <a:p>
            <a:pPr marL="28575" marR="154706" indent="-257175">
              <a:lnSpc>
                <a:spcPts val="1700"/>
              </a:lnSpc>
              <a:buClr>
                <a:srgbClr val="48A942"/>
              </a:buClr>
              <a:buFont typeface="Wingdings 3" panose="05040102010807070707" pitchFamily="18" charset="2"/>
              <a:buChar char=""/>
            </a:pPr>
            <a:r>
              <a:rPr lang="en-US" sz="1300" dirty="0">
                <a:latin typeface="Helvetica  "/>
              </a:rPr>
              <a:t>Consulting</a:t>
            </a:r>
          </a:p>
        </p:txBody>
      </p:sp>
      <p:sp>
        <p:nvSpPr>
          <p:cNvPr id="10" name="object 2">
            <a:extLst>
              <a:ext uri="{FF2B5EF4-FFF2-40B4-BE49-F238E27FC236}">
                <a16:creationId xmlns:a16="http://schemas.microsoft.com/office/drawing/2014/main" id="{4AB2DABA-7A5B-43C3-B317-D86883362C7A}"/>
              </a:ext>
            </a:extLst>
          </p:cNvPr>
          <p:cNvSpPr txBox="1"/>
          <p:nvPr/>
        </p:nvSpPr>
        <p:spPr>
          <a:xfrm>
            <a:off x="4189227" y="2646982"/>
            <a:ext cx="2815008" cy="637162"/>
          </a:xfrm>
          <a:prstGeom prst="rect">
            <a:avLst/>
          </a:prstGeom>
        </p:spPr>
        <p:txBody>
          <a:bodyPr vert="horz" wrap="square" lIns="0" tIns="0" rIns="0" bIns="0" rtlCol="0">
            <a:spAutoFit/>
          </a:bodyPr>
          <a:lstStyle/>
          <a:p>
            <a:pPr marL="28575" marR="154706" indent="-257175">
              <a:lnSpc>
                <a:spcPts val="1700"/>
              </a:lnSpc>
              <a:buClr>
                <a:srgbClr val="48A942"/>
              </a:buClr>
              <a:buFont typeface="Wingdings 3" panose="05040102010807070707" pitchFamily="18" charset="2"/>
              <a:buChar char=""/>
            </a:pPr>
            <a:r>
              <a:rPr lang="en-US" sz="1300" dirty="0">
                <a:latin typeface="Helvetica  "/>
              </a:rPr>
              <a:t>Third Party Administration</a:t>
            </a:r>
          </a:p>
          <a:p>
            <a:pPr marL="28575" marR="154706" indent="-257175">
              <a:lnSpc>
                <a:spcPts val="1700"/>
              </a:lnSpc>
              <a:buClr>
                <a:srgbClr val="48A942"/>
              </a:buClr>
              <a:buFont typeface="Wingdings 3" panose="05040102010807070707" pitchFamily="18" charset="2"/>
              <a:buChar char=""/>
            </a:pPr>
            <a:r>
              <a:rPr lang="en-US" sz="1300" dirty="0">
                <a:latin typeface="Helvetica  "/>
              </a:rPr>
              <a:t>Actuarial (DB plans)</a:t>
            </a:r>
          </a:p>
          <a:p>
            <a:pPr marL="28575" marR="154706" indent="-257175">
              <a:lnSpc>
                <a:spcPts val="1700"/>
              </a:lnSpc>
              <a:buClr>
                <a:srgbClr val="48A942"/>
              </a:buClr>
              <a:buFont typeface="Wingdings 3" panose="05040102010807070707" pitchFamily="18" charset="2"/>
              <a:buChar char=""/>
            </a:pPr>
            <a:r>
              <a:rPr lang="en-US" sz="1300" dirty="0">
                <a:latin typeface="Helvetica  "/>
              </a:rPr>
              <a:t>Valuation (ESOPs)</a:t>
            </a:r>
          </a:p>
        </p:txBody>
      </p:sp>
      <p:sp>
        <p:nvSpPr>
          <p:cNvPr id="11" name="object 2">
            <a:extLst>
              <a:ext uri="{FF2B5EF4-FFF2-40B4-BE49-F238E27FC236}">
                <a16:creationId xmlns:a16="http://schemas.microsoft.com/office/drawing/2014/main" id="{0E1FCC7D-BFAF-446B-90DF-A1C708FC0870}"/>
              </a:ext>
            </a:extLst>
          </p:cNvPr>
          <p:cNvSpPr txBox="1"/>
          <p:nvPr/>
        </p:nvSpPr>
        <p:spPr>
          <a:xfrm>
            <a:off x="1374219" y="3729362"/>
            <a:ext cx="7561363" cy="2548262"/>
          </a:xfrm>
          <a:prstGeom prst="rect">
            <a:avLst/>
          </a:prstGeom>
        </p:spPr>
        <p:txBody>
          <a:bodyPr vert="horz" wrap="square" lIns="0" tIns="0" rIns="0" bIns="0" rtlCol="0">
            <a:spAutoFit/>
          </a:bodyPr>
          <a:lstStyle/>
          <a:p>
            <a:pPr>
              <a:lnSpc>
                <a:spcPts val="1600"/>
              </a:lnSpc>
              <a:buClr>
                <a:srgbClr val="48A942"/>
              </a:buClr>
            </a:pPr>
            <a:r>
              <a:rPr lang="en-US" sz="1300" b="1" dirty="0">
                <a:solidFill>
                  <a:srgbClr val="49475B"/>
                </a:solidFill>
                <a:latin typeface="Bitter" pitchFamily="2" charset="77"/>
                <a:cs typeface="Arial"/>
              </a:rPr>
              <a:t>Expertise</a:t>
            </a:r>
          </a:p>
          <a:p>
            <a:pPr>
              <a:lnSpc>
                <a:spcPts val="1600"/>
              </a:lnSpc>
              <a:buClr>
                <a:srgbClr val="48A942"/>
              </a:buClr>
            </a:pPr>
            <a:endParaRPr lang="en-US" sz="1300" b="1" dirty="0">
              <a:solidFill>
                <a:srgbClr val="49475B"/>
              </a:solidFill>
              <a:latin typeface="Bitter" pitchFamily="2" charset="77"/>
              <a:cs typeface="Arial"/>
            </a:endParaRPr>
          </a:p>
          <a:p>
            <a:pPr marL="28575" marR="154706"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Deep bench of specialists who deal solely with varied retirement plan nuances</a:t>
            </a:r>
          </a:p>
          <a:p>
            <a:pPr marL="28575" marR="154706"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Technical updates for Sequoia advisors facilitate knowledge to introduce retirement plan discussions</a:t>
            </a:r>
          </a:p>
          <a:p>
            <a:pPr marL="28575" marR="154706" indent="-257175">
              <a:lnSpc>
                <a:spcPts val="1700"/>
              </a:lnSpc>
              <a:buClr>
                <a:srgbClr val="48A942"/>
              </a:buClr>
              <a:buFont typeface="Wingdings 3" panose="05040102010807070707" pitchFamily="18" charset="2"/>
              <a:buChar char=""/>
            </a:pPr>
            <a:endParaRPr lang="en-US" sz="2400" dirty="0">
              <a:latin typeface="Helvetica Light" panose="020B0403020202020204"/>
            </a:endParaRPr>
          </a:p>
          <a:p>
            <a:pPr marR="154706">
              <a:lnSpc>
                <a:spcPts val="1700"/>
              </a:lnSpc>
              <a:buClr>
                <a:srgbClr val="48A942"/>
              </a:buClr>
            </a:pPr>
            <a:endParaRPr lang="en-US" sz="2400" dirty="0">
              <a:latin typeface="Helvetica Light" panose="020B0403020202020204"/>
            </a:endParaRPr>
          </a:p>
          <a:p>
            <a:pPr>
              <a:lnSpc>
                <a:spcPts val="1600"/>
              </a:lnSpc>
              <a:buClr>
                <a:srgbClr val="48A942"/>
              </a:buClr>
            </a:pPr>
            <a:r>
              <a:rPr lang="en-US" sz="1300" b="1" dirty="0">
                <a:solidFill>
                  <a:srgbClr val="49475B"/>
                </a:solidFill>
                <a:latin typeface="Bitter" pitchFamily="2" charset="77"/>
                <a:cs typeface="Arial"/>
              </a:rPr>
              <a:t>Scale</a:t>
            </a:r>
          </a:p>
          <a:p>
            <a:pPr>
              <a:lnSpc>
                <a:spcPts val="1600"/>
              </a:lnSpc>
              <a:buClr>
                <a:srgbClr val="48A942"/>
              </a:buClr>
            </a:pPr>
            <a:endParaRPr lang="en-US" sz="1300" b="1" dirty="0">
              <a:solidFill>
                <a:srgbClr val="49475B"/>
              </a:solidFill>
              <a:latin typeface="Bitter" pitchFamily="2" charset="77"/>
              <a:cs typeface="Arial"/>
            </a:endParaRPr>
          </a:p>
          <a:p>
            <a:pPr marL="28575" marR="154706" indent="-257175">
              <a:lnSpc>
                <a:spcPts val="1700"/>
              </a:lnSpc>
              <a:buClr>
                <a:srgbClr val="48A942"/>
              </a:buClr>
              <a:buFont typeface="Wingdings 3" panose="05040102010807070707" pitchFamily="18" charset="2"/>
              <a:buChar char=""/>
            </a:pPr>
            <a:r>
              <a:rPr lang="en-US" sz="1300" dirty="0">
                <a:latin typeface="Helvetica  "/>
              </a:rPr>
              <a:t>National footprint (400+ professionals; 25+ offices)</a:t>
            </a:r>
          </a:p>
          <a:p>
            <a:pPr marL="28575" marR="154706" indent="-257175">
              <a:lnSpc>
                <a:spcPts val="1700"/>
              </a:lnSpc>
              <a:buClr>
                <a:srgbClr val="48A942"/>
              </a:buClr>
              <a:buFont typeface="Wingdings 3" panose="05040102010807070707" pitchFamily="18" charset="2"/>
              <a:buChar char=""/>
            </a:pPr>
            <a:r>
              <a:rPr lang="en-US" sz="1300" dirty="0">
                <a:latin typeface="Helvetica  "/>
              </a:rPr>
              <a:t>International capabilities</a:t>
            </a:r>
          </a:p>
          <a:p>
            <a:pPr marL="28575" marR="154706" indent="-257175">
              <a:lnSpc>
                <a:spcPts val="1700"/>
              </a:lnSpc>
              <a:buClr>
                <a:srgbClr val="48A942"/>
              </a:buClr>
              <a:buFont typeface="Wingdings 3" panose="05040102010807070707" pitchFamily="18" charset="2"/>
              <a:buChar char=""/>
            </a:pPr>
            <a:r>
              <a:rPr lang="en-US" sz="1300" dirty="0">
                <a:latin typeface="Helvetica  "/>
              </a:rPr>
              <a:t>Advisory services to ~125 Sequoia plans*</a:t>
            </a:r>
          </a:p>
        </p:txBody>
      </p:sp>
      <p:sp>
        <p:nvSpPr>
          <p:cNvPr id="12" name="TextBox 11">
            <a:extLst>
              <a:ext uri="{FF2B5EF4-FFF2-40B4-BE49-F238E27FC236}">
                <a16:creationId xmlns:a16="http://schemas.microsoft.com/office/drawing/2014/main" id="{AEDD392A-D66C-45C8-B292-9F8F84E3ACD8}"/>
              </a:ext>
            </a:extLst>
          </p:cNvPr>
          <p:cNvSpPr txBox="1"/>
          <p:nvPr/>
        </p:nvSpPr>
        <p:spPr>
          <a:xfrm>
            <a:off x="1283910" y="6386801"/>
            <a:ext cx="6042448" cy="276999"/>
          </a:xfrm>
          <a:prstGeom prst="rect">
            <a:avLst/>
          </a:prstGeom>
          <a:noFill/>
        </p:spPr>
        <p:txBody>
          <a:bodyPr wrap="square" rtlCol="0">
            <a:spAutoFit/>
          </a:bodyPr>
          <a:lstStyle/>
          <a:p>
            <a:r>
              <a:rPr lang="en-US" sz="1200" i="1" dirty="0">
                <a:latin typeface="Helvetica Light" panose="020B0403020202020204"/>
              </a:rPr>
              <a:t>*Excludes non-advisory services such as TPA work &amp; actuarial services for CBPs</a:t>
            </a:r>
          </a:p>
        </p:txBody>
      </p:sp>
      <p:pic>
        <p:nvPicPr>
          <p:cNvPr id="5" name="Picture 4" descr="Logo, company name&#10;&#10;Description automatically generated">
            <a:extLst>
              <a:ext uri="{FF2B5EF4-FFF2-40B4-BE49-F238E27FC236}">
                <a16:creationId xmlns:a16="http://schemas.microsoft.com/office/drawing/2014/main" id="{7606C794-BF28-419F-8DC1-A80FC6C83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775" y="2161569"/>
            <a:ext cx="3215554" cy="1570095"/>
          </a:xfrm>
          <a:prstGeom prst="rect">
            <a:avLst/>
          </a:prstGeom>
        </p:spPr>
      </p:pic>
      <p:sp>
        <p:nvSpPr>
          <p:cNvPr id="13" name="Slide Number Placeholder 12">
            <a:extLst>
              <a:ext uri="{FF2B5EF4-FFF2-40B4-BE49-F238E27FC236}">
                <a16:creationId xmlns:a16="http://schemas.microsoft.com/office/drawing/2014/main" id="{44E97908-DF7B-46F1-8AF9-5C71CEDA1A02}"/>
              </a:ext>
            </a:extLst>
          </p:cNvPr>
          <p:cNvSpPr>
            <a:spLocks noGrp="1"/>
          </p:cNvSpPr>
          <p:nvPr>
            <p:ph type="sldNum" sz="quarter" idx="4"/>
          </p:nvPr>
        </p:nvSpPr>
        <p:spPr/>
        <p:txBody>
          <a:bodyPr/>
          <a:lstStyle/>
          <a:p>
            <a:fld id="{CE503083-4DA8-4E12-AF1C-AE6E142C82B7}" type="slidenum">
              <a:rPr lang="en-US" smtClean="0"/>
              <a:pPr/>
              <a:t>31</a:t>
            </a:fld>
            <a:endParaRPr lang="en-US" dirty="0"/>
          </a:p>
        </p:txBody>
      </p:sp>
    </p:spTree>
    <p:extLst>
      <p:ext uri="{BB962C8B-B14F-4D97-AF65-F5344CB8AC3E}">
        <p14:creationId xmlns:p14="http://schemas.microsoft.com/office/powerpoint/2010/main" val="1281975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34D2C36-41BF-40A5-B7AA-A14FFF3CD18E}"/>
              </a:ext>
            </a:extLst>
          </p:cNvPr>
          <p:cNvGraphicFramePr>
            <a:graphicFrameLocks noGrp="1"/>
          </p:cNvGraphicFramePr>
          <p:nvPr>
            <p:extLst>
              <p:ext uri="{D42A27DB-BD31-4B8C-83A1-F6EECF244321}">
                <p14:modId xmlns:p14="http://schemas.microsoft.com/office/powerpoint/2010/main" val="660802935"/>
              </p:ext>
            </p:extLst>
          </p:nvPr>
        </p:nvGraphicFramePr>
        <p:xfrm>
          <a:off x="1714500" y="1797627"/>
          <a:ext cx="8869420" cy="3501733"/>
        </p:xfrm>
        <a:graphic>
          <a:graphicData uri="http://schemas.openxmlformats.org/drawingml/2006/table">
            <a:tbl>
              <a:tblPr firstRow="1" bandRow="1">
                <a:tableStyleId>{5C22544A-7EE6-4342-B048-85BDC9FD1C3A}</a:tableStyleId>
              </a:tblPr>
              <a:tblGrid>
                <a:gridCol w="3061400">
                  <a:extLst>
                    <a:ext uri="{9D8B030D-6E8A-4147-A177-3AD203B41FA5}">
                      <a16:colId xmlns:a16="http://schemas.microsoft.com/office/drawing/2014/main" val="3866053589"/>
                    </a:ext>
                  </a:extLst>
                </a:gridCol>
                <a:gridCol w="969035">
                  <a:extLst>
                    <a:ext uri="{9D8B030D-6E8A-4147-A177-3AD203B41FA5}">
                      <a16:colId xmlns:a16="http://schemas.microsoft.com/office/drawing/2014/main" val="1576299450"/>
                    </a:ext>
                  </a:extLst>
                </a:gridCol>
                <a:gridCol w="967797">
                  <a:extLst>
                    <a:ext uri="{9D8B030D-6E8A-4147-A177-3AD203B41FA5}">
                      <a16:colId xmlns:a16="http://schemas.microsoft.com/office/drawing/2014/main" val="660452740"/>
                    </a:ext>
                  </a:extLst>
                </a:gridCol>
                <a:gridCol w="967797">
                  <a:extLst>
                    <a:ext uri="{9D8B030D-6E8A-4147-A177-3AD203B41FA5}">
                      <a16:colId xmlns:a16="http://schemas.microsoft.com/office/drawing/2014/main" val="2073470257"/>
                    </a:ext>
                  </a:extLst>
                </a:gridCol>
                <a:gridCol w="967797">
                  <a:extLst>
                    <a:ext uri="{9D8B030D-6E8A-4147-A177-3AD203B41FA5}">
                      <a16:colId xmlns:a16="http://schemas.microsoft.com/office/drawing/2014/main" val="427341733"/>
                    </a:ext>
                  </a:extLst>
                </a:gridCol>
                <a:gridCol w="967797">
                  <a:extLst>
                    <a:ext uri="{9D8B030D-6E8A-4147-A177-3AD203B41FA5}">
                      <a16:colId xmlns:a16="http://schemas.microsoft.com/office/drawing/2014/main" val="3935104092"/>
                    </a:ext>
                  </a:extLst>
                </a:gridCol>
                <a:gridCol w="967797">
                  <a:extLst>
                    <a:ext uri="{9D8B030D-6E8A-4147-A177-3AD203B41FA5}">
                      <a16:colId xmlns:a16="http://schemas.microsoft.com/office/drawing/2014/main" val="2831020923"/>
                    </a:ext>
                  </a:extLst>
                </a:gridCol>
              </a:tblGrid>
              <a:tr h="328892">
                <a:tc>
                  <a:txBody>
                    <a:bodyPr/>
                    <a:lstStyle/>
                    <a:p>
                      <a:endParaRPr lang="en-US" sz="1100" dirty="0">
                        <a:latin typeface="Helvetica" panose="020B0604020202020204" pitchFamily="34" charset="0"/>
                        <a:cs typeface="Helvetica" panose="020B0604020202020204" pitchFamily="34" charset="0"/>
                      </a:endParaRPr>
                    </a:p>
                  </a:txBody>
                  <a:tcPr>
                    <a:solidFill>
                      <a:srgbClr val="49475B"/>
                    </a:solidFill>
                  </a:tcPr>
                </a:tc>
                <a:tc>
                  <a:txBody>
                    <a:bodyPr/>
                    <a:lstStyle/>
                    <a:p>
                      <a:pPr algn="ctr"/>
                      <a:endParaRPr lang="en-US" sz="1100" dirty="0">
                        <a:latin typeface="Helvetica" panose="020B0604020202020204" pitchFamily="34" charset="0"/>
                        <a:cs typeface="Helvetica" panose="020B0604020202020204" pitchFamily="34" charset="0"/>
                      </a:endParaRPr>
                    </a:p>
                  </a:txBody>
                  <a:tcPr>
                    <a:solidFill>
                      <a:srgbClr val="49475B"/>
                    </a:solidFill>
                  </a:tcPr>
                </a:tc>
                <a:tc gridSpan="3">
                  <a:txBody>
                    <a:bodyPr/>
                    <a:lstStyle/>
                    <a:p>
                      <a:pPr algn="ctr"/>
                      <a:r>
                        <a:rPr lang="en-US" sz="1100" dirty="0">
                          <a:latin typeface="Helvetica" panose="020B0604020202020204" pitchFamily="34" charset="0"/>
                          <a:cs typeface="Helvetica" panose="020B0604020202020204" pitchFamily="34" charset="0"/>
                        </a:rPr>
                        <a:t>Sequoia</a:t>
                      </a:r>
                    </a:p>
                  </a:txBody>
                  <a:tcPr>
                    <a:solidFill>
                      <a:srgbClr val="49475B"/>
                    </a:solidFill>
                  </a:tcPr>
                </a:tc>
                <a:tc hMerge="1">
                  <a:txBody>
                    <a:bodyPr/>
                    <a:lstStyle/>
                    <a:p>
                      <a:endParaRPr lang="en-US"/>
                    </a:p>
                  </a:txBody>
                  <a:tcPr/>
                </a:tc>
                <a:tc hMerge="1">
                  <a:txBody>
                    <a:bodyPr/>
                    <a:lstStyle/>
                    <a:p>
                      <a:pPr algn="ctr"/>
                      <a:endParaRPr lang="en-US" sz="1300" dirty="0">
                        <a:latin typeface="Helvetica" panose="020B0604020202020204" pitchFamily="34" charset="0"/>
                        <a:cs typeface="Helvetica" panose="020B0604020202020204" pitchFamily="34" charset="0"/>
                      </a:endParaRPr>
                    </a:p>
                  </a:txBody>
                  <a:tcPr>
                    <a:solidFill>
                      <a:srgbClr val="49475B"/>
                    </a:solidFill>
                  </a:tcPr>
                </a:tc>
                <a:tc gridSpan="2">
                  <a:txBody>
                    <a:bodyPr/>
                    <a:lstStyle/>
                    <a:p>
                      <a:pPr algn="ctr"/>
                      <a:r>
                        <a:rPr lang="en-US" sz="1100" dirty="0">
                          <a:latin typeface="Helvetica" panose="020B0604020202020204" pitchFamily="34" charset="0"/>
                          <a:cs typeface="Helvetica" panose="020B0604020202020204" pitchFamily="34" charset="0"/>
                        </a:rPr>
                        <a:t>Sequoia Family Wealth</a:t>
                      </a:r>
                    </a:p>
                  </a:txBody>
                  <a:tcPr>
                    <a:solidFill>
                      <a:srgbClr val="49475B"/>
                    </a:solidFill>
                  </a:tcPr>
                </a:tc>
                <a:tc hMerge="1">
                  <a:txBody>
                    <a:bodyPr/>
                    <a:lstStyle/>
                    <a:p>
                      <a:pPr algn="ctr"/>
                      <a:endParaRPr lang="en-US" sz="1300" dirty="0">
                        <a:latin typeface="Helvetica" panose="020B0604020202020204" pitchFamily="34" charset="0"/>
                        <a:cs typeface="Helvetica" panose="020B0604020202020204" pitchFamily="34" charset="0"/>
                      </a:endParaRPr>
                    </a:p>
                  </a:txBody>
                  <a:tcPr>
                    <a:solidFill>
                      <a:srgbClr val="49475B"/>
                    </a:solidFill>
                  </a:tcPr>
                </a:tc>
                <a:extLst>
                  <a:ext uri="{0D108BD9-81ED-4DB2-BD59-A6C34878D82A}">
                    <a16:rowId xmlns:a16="http://schemas.microsoft.com/office/drawing/2014/main" val="888307126"/>
                  </a:ext>
                </a:extLst>
              </a:tr>
              <a:tr h="541705">
                <a:tc>
                  <a:txBody>
                    <a:bodyPr/>
                    <a:lstStyle/>
                    <a:p>
                      <a:endParaRPr lang="en-US" sz="1100" dirty="0">
                        <a:solidFill>
                          <a:schemeClr val="bg1"/>
                        </a:solidFill>
                        <a:latin typeface="Helvetica" panose="020B0604020202020204" pitchFamily="34" charset="0"/>
                        <a:cs typeface="Helvetica" panose="020B0604020202020204" pitchFamily="34" charset="0"/>
                      </a:endParaRPr>
                    </a:p>
                  </a:txBody>
                  <a:tcPr/>
                </a:tc>
                <a:tc>
                  <a:txBody>
                    <a:bodyPr/>
                    <a:lstStyle/>
                    <a:p>
                      <a:pPr algn="ctr"/>
                      <a:r>
                        <a:rPr lang="en-US" sz="1100" dirty="0">
                          <a:latin typeface="Helvetica" panose="020B0604020202020204" pitchFamily="34" charset="0"/>
                          <a:cs typeface="Helvetica" panose="020B0604020202020204" pitchFamily="34" charset="0"/>
                        </a:rPr>
                        <a:t>Central Accounts</a:t>
                      </a:r>
                    </a:p>
                  </a:txBody>
                  <a:tcPr/>
                </a:tc>
                <a:tc>
                  <a:txBody>
                    <a:bodyPr/>
                    <a:lstStyle/>
                    <a:p>
                      <a:pPr algn="ctr"/>
                      <a:r>
                        <a:rPr lang="en-US" sz="1100" dirty="0">
                          <a:latin typeface="Helvetica" panose="020B0604020202020204" pitchFamily="34" charset="0"/>
                          <a:cs typeface="Helvetica" panose="020B0604020202020204" pitchFamily="34" charset="0"/>
                        </a:rPr>
                        <a:t>Financial Advisory</a:t>
                      </a:r>
                    </a:p>
                  </a:txBody>
                  <a:tcPr/>
                </a:tc>
                <a:tc>
                  <a:txBody>
                    <a:bodyPr/>
                    <a:lstStyle/>
                    <a:p>
                      <a:pPr algn="ctr"/>
                      <a:r>
                        <a:rPr lang="en-US" sz="1100" dirty="0">
                          <a:latin typeface="Helvetica" panose="020B0604020202020204" pitchFamily="34" charset="0"/>
                          <a:cs typeface="Helvetica" panose="020B0604020202020204" pitchFamily="34" charset="0"/>
                        </a:rPr>
                        <a:t>Private Client</a:t>
                      </a:r>
                    </a:p>
                  </a:txBody>
                  <a:tcPr/>
                </a:tc>
                <a:tc>
                  <a:txBody>
                    <a:bodyPr/>
                    <a:lstStyle/>
                    <a:p>
                      <a:pPr algn="ctr"/>
                      <a:r>
                        <a:rPr lang="en-US" sz="1100" dirty="0">
                          <a:latin typeface="Helvetica" panose="020B0604020202020204" pitchFamily="34" charset="0"/>
                          <a:cs typeface="Helvetica" panose="020B0604020202020204" pitchFamily="34" charset="0"/>
                        </a:rPr>
                        <a:t>Private Wealth</a:t>
                      </a:r>
                    </a:p>
                  </a:txBody>
                  <a:tcPr/>
                </a:tc>
                <a:tc>
                  <a:txBody>
                    <a:bodyPr/>
                    <a:lstStyle/>
                    <a:p>
                      <a:pPr algn="ctr"/>
                      <a:r>
                        <a:rPr lang="en-US" sz="1100" dirty="0">
                          <a:latin typeface="Helvetica" panose="020B0604020202020204" pitchFamily="34" charset="0"/>
                          <a:cs typeface="Helvetica" panose="020B0604020202020204" pitchFamily="34" charset="0"/>
                        </a:rPr>
                        <a:t>Family </a:t>
                      </a:r>
                    </a:p>
                    <a:p>
                      <a:pPr algn="ctr"/>
                      <a:r>
                        <a:rPr lang="en-US" sz="1100" dirty="0">
                          <a:latin typeface="Helvetica" panose="020B0604020202020204" pitchFamily="34" charset="0"/>
                          <a:cs typeface="Helvetica" panose="020B0604020202020204" pitchFamily="34" charset="0"/>
                        </a:rPr>
                        <a:t>Wealth</a:t>
                      </a:r>
                    </a:p>
                  </a:txBody>
                  <a:tcPr/>
                </a:tc>
                <a:tc>
                  <a:txBody>
                    <a:bodyPr/>
                    <a:lstStyle/>
                    <a:p>
                      <a:pPr algn="ctr"/>
                      <a:r>
                        <a:rPr lang="en-US" sz="1100" dirty="0">
                          <a:latin typeface="Helvetica" panose="020B0604020202020204" pitchFamily="34" charset="0"/>
                          <a:cs typeface="Helvetica" panose="020B0604020202020204" pitchFamily="34" charset="0"/>
                        </a:rPr>
                        <a:t>Family </a:t>
                      </a:r>
                    </a:p>
                    <a:p>
                      <a:pPr algn="ctr"/>
                      <a:r>
                        <a:rPr lang="en-US" sz="1100" dirty="0">
                          <a:latin typeface="Helvetica" panose="020B0604020202020204" pitchFamily="34" charset="0"/>
                          <a:cs typeface="Helvetica" panose="020B0604020202020204" pitchFamily="34" charset="0"/>
                        </a:rPr>
                        <a:t>Office</a:t>
                      </a:r>
                    </a:p>
                  </a:txBody>
                  <a:tcPr/>
                </a:tc>
                <a:extLst>
                  <a:ext uri="{0D108BD9-81ED-4DB2-BD59-A6C34878D82A}">
                    <a16:rowId xmlns:a16="http://schemas.microsoft.com/office/drawing/2014/main" val="4039618161"/>
                  </a:ext>
                </a:extLst>
              </a:tr>
              <a:tr h="328892">
                <a:tc>
                  <a:txBody>
                    <a:bodyPr/>
                    <a:lstStyle/>
                    <a:p>
                      <a:r>
                        <a:rPr lang="en-US" sz="1100" dirty="0">
                          <a:solidFill>
                            <a:schemeClr val="bg1"/>
                          </a:solidFill>
                          <a:latin typeface="Helvetica" panose="020B0604020202020204" pitchFamily="34" charset="0"/>
                          <a:cs typeface="Helvetica" panose="020B0604020202020204" pitchFamily="34" charset="0"/>
                        </a:rPr>
                        <a:t>In-House Solutions</a:t>
                      </a:r>
                    </a:p>
                  </a:txBody>
                  <a:tcPr>
                    <a:solidFill>
                      <a:srgbClr val="49475B"/>
                    </a:solidFill>
                  </a:tcPr>
                </a:tc>
                <a:tc>
                  <a:txBody>
                    <a:bodyPr/>
                    <a:lstStyle/>
                    <a:p>
                      <a:pPr algn="ctr"/>
                      <a:r>
                        <a:rPr lang="en-US" sz="1100" dirty="0">
                          <a:solidFill>
                            <a:schemeClr val="bg1"/>
                          </a:solidFill>
                          <a:latin typeface="Helvetica" panose="020B0604020202020204" pitchFamily="34" charset="0"/>
                          <a:cs typeface="Helvetica" panose="020B0604020202020204" pitchFamily="34" charset="0"/>
                        </a:rPr>
                        <a:t>&lt;$400k</a:t>
                      </a:r>
                    </a:p>
                  </a:txBody>
                  <a:tcPr>
                    <a:solidFill>
                      <a:srgbClr val="49475B"/>
                    </a:solidFill>
                  </a:tcPr>
                </a:tc>
                <a:tc>
                  <a:txBody>
                    <a:bodyPr/>
                    <a:lstStyle/>
                    <a:p>
                      <a:pPr algn="ctr"/>
                      <a:r>
                        <a:rPr lang="en-US" sz="1100" kern="1200" dirty="0">
                          <a:solidFill>
                            <a:schemeClr val="bg1"/>
                          </a:solidFill>
                          <a:latin typeface="Helvetica" panose="020B0604020202020204" pitchFamily="34" charset="0"/>
                          <a:ea typeface="+mn-ea"/>
                          <a:cs typeface="Helvetica" panose="020B0604020202020204" pitchFamily="34" charset="0"/>
                        </a:rPr>
                        <a:t>$400k</a:t>
                      </a:r>
                    </a:p>
                  </a:txBody>
                  <a:tcPr>
                    <a:solidFill>
                      <a:srgbClr val="49475B"/>
                    </a:solidFill>
                  </a:tcPr>
                </a:tc>
                <a:tc>
                  <a:txBody>
                    <a:bodyPr/>
                    <a:lstStyle/>
                    <a:p>
                      <a:pPr algn="ctr"/>
                      <a:r>
                        <a:rPr lang="en-US" sz="1100" kern="1200" dirty="0">
                          <a:solidFill>
                            <a:schemeClr val="bg1"/>
                          </a:solidFill>
                          <a:latin typeface="Helvetica" panose="020B0604020202020204" pitchFamily="34" charset="0"/>
                          <a:ea typeface="+mn-ea"/>
                          <a:cs typeface="Helvetica" panose="020B0604020202020204" pitchFamily="34" charset="0"/>
                        </a:rPr>
                        <a:t>$1.5m</a:t>
                      </a:r>
                    </a:p>
                  </a:txBody>
                  <a:tcPr>
                    <a:solidFill>
                      <a:srgbClr val="49475B"/>
                    </a:solidFill>
                  </a:tcPr>
                </a:tc>
                <a:tc>
                  <a:txBody>
                    <a:bodyPr/>
                    <a:lstStyle/>
                    <a:p>
                      <a:pPr algn="ctr"/>
                      <a:r>
                        <a:rPr lang="en-US" sz="1100" dirty="0">
                          <a:solidFill>
                            <a:schemeClr val="bg1"/>
                          </a:solidFill>
                          <a:latin typeface="Helvetica" panose="020B0604020202020204" pitchFamily="34" charset="0"/>
                          <a:cs typeface="Helvetica" panose="020B0604020202020204" pitchFamily="34" charset="0"/>
                        </a:rPr>
                        <a:t>$4.3m</a:t>
                      </a:r>
                    </a:p>
                  </a:txBody>
                  <a:tcPr>
                    <a:solidFill>
                      <a:srgbClr val="49475B"/>
                    </a:solidFill>
                  </a:tcPr>
                </a:tc>
                <a:tc gridSpan="2">
                  <a:txBody>
                    <a:bodyPr/>
                    <a:lstStyle/>
                    <a:p>
                      <a:pPr algn="ctr"/>
                      <a:r>
                        <a:rPr lang="en-US" sz="1100" dirty="0">
                          <a:solidFill>
                            <a:schemeClr val="bg1"/>
                          </a:solidFill>
                          <a:latin typeface="Helvetica" panose="020B0604020202020204" pitchFamily="34" charset="0"/>
                          <a:cs typeface="Helvetica" panose="020B0604020202020204" pitchFamily="34" charset="0"/>
                        </a:rPr>
                        <a:t>$50m</a:t>
                      </a:r>
                    </a:p>
                  </a:txBody>
                  <a:tcPr>
                    <a:solidFill>
                      <a:srgbClr val="49475B"/>
                    </a:solidFill>
                  </a:tcPr>
                </a:tc>
                <a:tc hMerge="1">
                  <a:txBody>
                    <a:bodyPr/>
                    <a:lstStyle/>
                    <a:p>
                      <a:pPr algn="ctr"/>
                      <a:endParaRPr lang="en-US" sz="1300" dirty="0">
                        <a:solidFill>
                          <a:schemeClr val="bg1"/>
                        </a:solidFill>
                        <a:latin typeface="Helvetica" panose="020B0604020202020204" pitchFamily="34" charset="0"/>
                        <a:cs typeface="Helvetica" panose="020B0604020202020204" pitchFamily="34" charset="0"/>
                      </a:endParaRPr>
                    </a:p>
                  </a:txBody>
                  <a:tcPr>
                    <a:solidFill>
                      <a:srgbClr val="49475B"/>
                    </a:solidFill>
                  </a:tcPr>
                </a:tc>
                <a:extLst>
                  <a:ext uri="{0D108BD9-81ED-4DB2-BD59-A6C34878D82A}">
                    <a16:rowId xmlns:a16="http://schemas.microsoft.com/office/drawing/2014/main" val="927415677"/>
                  </a:ext>
                </a:extLst>
              </a:tr>
              <a:tr h="328892">
                <a:tc>
                  <a:txBody>
                    <a:bodyPr/>
                    <a:lstStyle/>
                    <a:p>
                      <a:r>
                        <a:rPr lang="en-US" sz="1100" dirty="0">
                          <a:latin typeface="Helvetica" panose="020B0604020202020204" pitchFamily="34" charset="0"/>
                          <a:cs typeface="Helvetica" panose="020B0604020202020204" pitchFamily="34" charset="0"/>
                        </a:rPr>
                        <a:t>Holistiplan</a:t>
                      </a:r>
                    </a:p>
                  </a:txBody>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4104616576"/>
                  </a:ext>
                </a:extLst>
              </a:tr>
              <a:tr h="328892">
                <a:tc>
                  <a:txBody>
                    <a:bodyPr/>
                    <a:lstStyle/>
                    <a:p>
                      <a:r>
                        <a:rPr lang="en-US" sz="1100" dirty="0">
                          <a:solidFill>
                            <a:schemeClr val="bg1"/>
                          </a:solidFill>
                          <a:latin typeface="Helvetica" panose="020B0604020202020204" pitchFamily="34" charset="0"/>
                          <a:cs typeface="Helvetica" panose="020B0604020202020204" pitchFamily="34" charset="0"/>
                        </a:rPr>
                        <a:t>Curated Relationships (1,500 HH)</a:t>
                      </a:r>
                    </a:p>
                  </a:txBody>
                  <a:tcPr>
                    <a:solidFill>
                      <a:srgbClr val="49475B"/>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9475B"/>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9475B"/>
                    </a:solidFill>
                  </a:tcPr>
                </a:tc>
                <a:extLst>
                  <a:ext uri="{0D108BD9-81ED-4DB2-BD59-A6C34878D82A}">
                    <a16:rowId xmlns:a16="http://schemas.microsoft.com/office/drawing/2014/main" val="1236489526"/>
                  </a:ext>
                </a:extLst>
              </a:tr>
              <a:tr h="328892">
                <a:tc>
                  <a:txBody>
                    <a:bodyPr/>
                    <a:lstStyle/>
                    <a:p>
                      <a:r>
                        <a:rPr lang="en-US" sz="1100" dirty="0">
                          <a:latin typeface="Helvetica" panose="020B0604020202020204" pitchFamily="34" charset="0"/>
                          <a:cs typeface="Helvetica" panose="020B0604020202020204" pitchFamily="34" charset="0"/>
                        </a:rPr>
                        <a:t>Tyce Tax Services</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CFD5EA"/>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CFD5EA"/>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CFD5EA"/>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CFD5EA"/>
                    </a:solidFill>
                  </a:tcPr>
                </a:tc>
                <a:extLst>
                  <a:ext uri="{0D108BD9-81ED-4DB2-BD59-A6C34878D82A}">
                    <a16:rowId xmlns:a16="http://schemas.microsoft.com/office/drawing/2014/main" val="3681275840"/>
                  </a:ext>
                </a:extLst>
              </a:tr>
              <a:tr h="328892">
                <a:tc>
                  <a:txBody>
                    <a:bodyPr/>
                    <a:lstStyle/>
                    <a:p>
                      <a:r>
                        <a:rPr lang="en-US" sz="1100" dirty="0">
                          <a:latin typeface="Helvetica" panose="020B0604020202020204" pitchFamily="34" charset="0"/>
                          <a:cs typeface="Helvetica" panose="020B0604020202020204" pitchFamily="34" charset="0"/>
                        </a:rPr>
                        <a:t>Rion Safier Accounting</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E9EBF5"/>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E9EBF5"/>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E9EBF5"/>
                    </a:solidFill>
                  </a:tcPr>
                </a:tc>
                <a:extLst>
                  <a:ext uri="{0D108BD9-81ED-4DB2-BD59-A6C34878D82A}">
                    <a16:rowId xmlns:a16="http://schemas.microsoft.com/office/drawing/2014/main" val="1756301451"/>
                  </a:ext>
                </a:extLst>
              </a:tr>
              <a:tr h="328892">
                <a:tc>
                  <a:txBody>
                    <a:bodyPr/>
                    <a:lstStyle/>
                    <a:p>
                      <a:r>
                        <a:rPr lang="en-US" sz="1100" dirty="0">
                          <a:latin typeface="Helvetica" panose="020B0604020202020204" pitchFamily="34" charset="0"/>
                          <a:cs typeface="Helvetica" panose="020B0604020202020204" pitchFamily="34" charset="0"/>
                        </a:rPr>
                        <a:t>Berkshire Tax Group, Inc.</a:t>
                      </a: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latin typeface="Helvetica" panose="020B0604020202020204" pitchFamily="34" charset="0"/>
                        <a:cs typeface="Helvetica" panose="020B0604020202020204" pitchFamily="34" charset="0"/>
                      </a:endParaRPr>
                    </a:p>
                  </a:txBody>
                  <a:tcPr/>
                </a:tc>
                <a:tc>
                  <a:txBody>
                    <a:bodyPr/>
                    <a:lstStyle/>
                    <a:p>
                      <a:endParaRPr lang="en-US" sz="1100" dirty="0">
                        <a:highlight>
                          <a:srgbClr val="48A942"/>
                        </a:highlight>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highlight>
                          <a:srgbClr val="48A942"/>
                        </a:highlight>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C9D5EA"/>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C9D5EA"/>
                    </a:solidFill>
                  </a:tcPr>
                </a:tc>
                <a:extLst>
                  <a:ext uri="{0D108BD9-81ED-4DB2-BD59-A6C34878D82A}">
                    <a16:rowId xmlns:a16="http://schemas.microsoft.com/office/drawing/2014/main" val="2629381325"/>
                  </a:ext>
                </a:extLst>
              </a:tr>
              <a:tr h="328892">
                <a:tc>
                  <a:txBody>
                    <a:bodyPr/>
                    <a:lstStyle/>
                    <a:p>
                      <a:r>
                        <a:rPr lang="en-US" sz="1100" dirty="0" err="1">
                          <a:latin typeface="Helvetica" panose="020B0604020202020204" pitchFamily="34" charset="0"/>
                          <a:cs typeface="Helvetica" panose="020B0604020202020204" pitchFamily="34" charset="0"/>
                        </a:rPr>
                        <a:t>Wealthstone</a:t>
                      </a:r>
                      <a:r>
                        <a:rPr lang="en-US" sz="1100" dirty="0">
                          <a:latin typeface="Helvetica" panose="020B0604020202020204" pitchFamily="34" charset="0"/>
                          <a:cs typeface="Helvetica" panose="020B0604020202020204" pitchFamily="34" charset="0"/>
                        </a:rPr>
                        <a:t> Tax Advisors</a:t>
                      </a:r>
                    </a:p>
                  </a:txBody>
                  <a:tcPr/>
                </a:tc>
                <a:tc>
                  <a:txBody>
                    <a:bodyPr/>
                    <a:lstStyle/>
                    <a:p>
                      <a:endParaRPr lang="en-US" sz="1100" dirty="0">
                        <a:latin typeface="Helvetica" panose="020B0604020202020204" pitchFamily="34" charset="0"/>
                        <a:cs typeface="Helvetica" panose="020B0604020202020204" pitchFamily="34" charset="0"/>
                      </a:endParaRPr>
                    </a:p>
                  </a:txBody>
                  <a:tcPr>
                    <a:solidFill>
                      <a:srgbClr val="E9EBF5"/>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E9EBF5"/>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E9EBF5"/>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2723853458"/>
                  </a:ext>
                </a:extLst>
              </a:tr>
              <a:tr h="328892">
                <a:tc>
                  <a:txBody>
                    <a:bodyPr/>
                    <a:lstStyle/>
                    <a:p>
                      <a:r>
                        <a:rPr lang="en-US" sz="1100" dirty="0">
                          <a:latin typeface="Helvetica" panose="020B0604020202020204" pitchFamily="34" charset="0"/>
                          <a:cs typeface="Helvetica" panose="020B0604020202020204" pitchFamily="34" charset="0"/>
                        </a:rPr>
                        <a:t>Cohen &amp; Company</a:t>
                      </a:r>
                    </a:p>
                  </a:txBody>
                  <a:tcPr/>
                </a:tc>
                <a:tc>
                  <a:txBody>
                    <a:bodyPr/>
                    <a:lstStyle/>
                    <a:p>
                      <a:endParaRPr lang="en-US" sz="1100" dirty="0">
                        <a:latin typeface="Helvetica" panose="020B0604020202020204" pitchFamily="34" charset="0"/>
                        <a:cs typeface="Helvetica" panose="020B0604020202020204" pitchFamily="34" charset="0"/>
                      </a:endParaRPr>
                    </a:p>
                  </a:txBody>
                  <a:tcPr>
                    <a:solidFill>
                      <a:srgbClr val="C9D5EA"/>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C9D5EA"/>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C9D5EA"/>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C9D5EA"/>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tc>
                  <a:txBody>
                    <a:bodyPr/>
                    <a:lstStyle/>
                    <a:p>
                      <a:endParaRPr lang="en-US" sz="1100" dirty="0">
                        <a:latin typeface="Helvetica" panose="020B0604020202020204" pitchFamily="34" charset="0"/>
                        <a:cs typeface="Helvetica" panose="020B0604020202020204" pitchFamily="34" charset="0"/>
                      </a:endParaRPr>
                    </a:p>
                  </a:txBody>
                  <a:tcPr>
                    <a:solidFill>
                      <a:srgbClr val="48A942"/>
                    </a:solidFill>
                  </a:tcPr>
                </a:tc>
                <a:extLst>
                  <a:ext uri="{0D108BD9-81ED-4DB2-BD59-A6C34878D82A}">
                    <a16:rowId xmlns:a16="http://schemas.microsoft.com/office/drawing/2014/main" val="2890310600"/>
                  </a:ext>
                </a:extLst>
              </a:tr>
            </a:tbl>
          </a:graphicData>
        </a:graphic>
      </p:graphicFrame>
      <p:sp>
        <p:nvSpPr>
          <p:cNvPr id="9" name="Title 2">
            <a:extLst>
              <a:ext uri="{FF2B5EF4-FFF2-40B4-BE49-F238E27FC236}">
                <a16:creationId xmlns:a16="http://schemas.microsoft.com/office/drawing/2014/main" id="{B1B2B457-F689-442F-B201-C514D8CFB427}"/>
              </a:ext>
            </a:extLst>
          </p:cNvPr>
          <p:cNvSpPr>
            <a:spLocks noGrp="1"/>
          </p:cNvSpPr>
          <p:nvPr>
            <p:ph type="title"/>
          </p:nvPr>
        </p:nvSpPr>
        <p:spPr>
          <a:xfrm>
            <a:off x="1130138" y="547977"/>
            <a:ext cx="10647452" cy="423497"/>
          </a:xfrm>
        </p:spPr>
        <p:txBody>
          <a:bodyPr/>
          <a:lstStyle/>
          <a:p>
            <a:r>
              <a:rPr lang="en-US" sz="2400" spc="300" dirty="0">
                <a:solidFill>
                  <a:srgbClr val="49475B"/>
                </a:solidFill>
                <a:latin typeface="Poppins" panose="00000500000000000000" pitchFamily="2" charset="0"/>
                <a:cs typeface="Poppins" panose="00000500000000000000" pitchFamily="2" charset="0"/>
              </a:rPr>
              <a:t>TAX PLANNING &amp; COMPLIANCE SOLUTIONS</a:t>
            </a:r>
          </a:p>
        </p:txBody>
      </p:sp>
      <p:cxnSp>
        <p:nvCxnSpPr>
          <p:cNvPr id="10" name="Straight Connector 9">
            <a:extLst>
              <a:ext uri="{FF2B5EF4-FFF2-40B4-BE49-F238E27FC236}">
                <a16:creationId xmlns:a16="http://schemas.microsoft.com/office/drawing/2014/main" id="{106688E1-24CB-4D98-8F25-2AD0104B83B6}"/>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A60E4F-5357-40E6-B9E6-561D3358391A}"/>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F14178D-4BF2-48A0-A6A1-AE4C1C821E77}"/>
              </a:ext>
            </a:extLst>
          </p:cNvPr>
          <p:cNvSpPr>
            <a:spLocks noGrp="1"/>
          </p:cNvSpPr>
          <p:nvPr>
            <p:ph type="sldNum" sz="quarter" idx="4"/>
          </p:nvPr>
        </p:nvSpPr>
        <p:spPr/>
        <p:txBody>
          <a:bodyPr/>
          <a:lstStyle/>
          <a:p>
            <a:fld id="{CE503083-4DA8-4E12-AF1C-AE6E142C82B7}" type="slidenum">
              <a:rPr lang="en-US" smtClean="0"/>
              <a:pPr/>
              <a:t>32</a:t>
            </a:fld>
            <a:endParaRPr lang="en-US" dirty="0"/>
          </a:p>
        </p:txBody>
      </p:sp>
    </p:spTree>
    <p:extLst>
      <p:ext uri="{BB962C8B-B14F-4D97-AF65-F5344CB8AC3E}">
        <p14:creationId xmlns:p14="http://schemas.microsoft.com/office/powerpoint/2010/main" val="2636024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22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HOLISTIPLAN</a:t>
            </a:r>
          </a:p>
        </p:txBody>
      </p:sp>
      <p:cxnSp>
        <p:nvCxnSpPr>
          <p:cNvPr id="2" name="Straight Connector 1">
            <a:extLst>
              <a:ext uri="{FF2B5EF4-FFF2-40B4-BE49-F238E27FC236}">
                <a16:creationId xmlns:a16="http://schemas.microsoft.com/office/drawing/2014/main" id="{3309C354-8D6F-350F-3192-4147F524E46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2A58DD6-2255-74E3-2CD8-99CDCB17667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748159-3496-4BEB-9338-494E1E6B0ABA}"/>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EFB8A57-0C49-4B6B-9254-F6C8A4E2D7A4}"/>
              </a:ext>
            </a:extLst>
          </p:cNvPr>
          <p:cNvSpPr txBox="1"/>
          <p:nvPr/>
        </p:nvSpPr>
        <p:spPr>
          <a:xfrm>
            <a:off x="1306286" y="1515291"/>
            <a:ext cx="9962604" cy="4331955"/>
          </a:xfrm>
          <a:prstGeom prst="rect">
            <a:avLst/>
          </a:prstGeom>
          <a:noFill/>
        </p:spPr>
        <p:txBody>
          <a:bodyPr wrap="square" rtlCol="0">
            <a:spAutoFit/>
          </a:bodyPr>
          <a:lstStyle/>
          <a:p>
            <a:pPr indent="-342900">
              <a:lnSpc>
                <a:spcPts val="1600"/>
              </a:lnSpc>
              <a:buClr>
                <a:srgbClr val="48A942"/>
              </a:buClr>
              <a:buFont typeface="Symbol" panose="05050102010706020507" pitchFamily="18" charset="2"/>
              <a:buChar char=""/>
            </a:pPr>
            <a:r>
              <a:rPr lang="en-US" sz="1300" b="1" dirty="0">
                <a:solidFill>
                  <a:srgbClr val="49475B"/>
                </a:solidFill>
                <a:latin typeface="Bitter" pitchFamily="2" charset="77"/>
                <a:cs typeface="Arial"/>
              </a:rPr>
              <a:t>What is </a:t>
            </a:r>
            <a:r>
              <a:rPr lang="en-US" sz="1300" b="1" dirty="0" err="1">
                <a:solidFill>
                  <a:srgbClr val="49475B"/>
                </a:solidFill>
                <a:latin typeface="Bitter" pitchFamily="2" charset="77"/>
                <a:cs typeface="Arial"/>
              </a:rPr>
              <a:t>Holistiplan</a:t>
            </a:r>
            <a:r>
              <a:rPr lang="en-US" sz="1300" b="1" dirty="0">
                <a:solidFill>
                  <a:srgbClr val="49475B"/>
                </a:solidFill>
                <a:latin typeface="Bitter" pitchFamily="2" charset="77"/>
                <a:cs typeface="Arial"/>
              </a:rPr>
              <a:t>?</a:t>
            </a:r>
          </a:p>
          <a:p>
            <a:pPr marL="758344" marR="154706" lvl="1" indent="-285750">
              <a:lnSpc>
                <a:spcPts val="1900"/>
              </a:lnSpc>
              <a:buFont typeface="Arial" panose="020B0604020202020204" pitchFamily="34" charset="0"/>
              <a:buChar char="•"/>
            </a:pPr>
            <a:r>
              <a:rPr lang="en-US" sz="1300" dirty="0">
                <a:latin typeface="Helvetica" panose="020B0604020202020204" pitchFamily="34" charset="0"/>
                <a:cs typeface="Helvetica" panose="020B0604020202020204" pitchFamily="34" charset="0"/>
              </a:rPr>
              <a:t>Comprehensive tax analysis software that can provide immediate insight into your client's income, deductions and held away assets.</a:t>
            </a:r>
          </a:p>
          <a:p>
            <a:pPr indent="-342900">
              <a:lnSpc>
                <a:spcPts val="1600"/>
              </a:lnSpc>
              <a:buClr>
                <a:srgbClr val="48A942"/>
              </a:buClr>
              <a:buFont typeface="Symbol" panose="05050102010706020507" pitchFamily="18" charset="2"/>
              <a:buChar char=""/>
            </a:pPr>
            <a:r>
              <a:rPr lang="en-US" sz="1300" b="1" dirty="0">
                <a:solidFill>
                  <a:srgbClr val="49475B"/>
                </a:solidFill>
                <a:latin typeface="Bitter" pitchFamily="2" charset="77"/>
                <a:cs typeface="Arial"/>
              </a:rPr>
              <a:t>Tax Analysis Report </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Quickly understand where your client lies within the tax brackets</a:t>
            </a:r>
          </a:p>
          <a:p>
            <a:pPr marL="1215544" marR="154706" lvl="2"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Bracket topping strategies</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See where dividends and interest are coming from</a:t>
            </a:r>
          </a:p>
          <a:p>
            <a:pPr marL="1215544" marR="154706" lvl="2"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Where are accounts held away</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See how much if any carry over loss a client has.</a:t>
            </a:r>
          </a:p>
          <a:p>
            <a:pPr marL="1215544" marR="154706" lvl="2"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Provides insight on how reallocating portfolios will affect capital gains taxes</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Ability to reduce exposure from highly concentrated positions</a:t>
            </a:r>
          </a:p>
          <a:p>
            <a:pPr marR="0" lvl="0" indent="-342900">
              <a:lnSpc>
                <a:spcPts val="1600"/>
              </a:lnSpc>
              <a:spcBef>
                <a:spcPts val="0"/>
              </a:spcBef>
              <a:spcAft>
                <a:spcPts val="0"/>
              </a:spcAft>
              <a:buClr>
                <a:srgbClr val="48A942"/>
              </a:buClr>
              <a:buFont typeface="Symbol" panose="05050102010706020507" pitchFamily="18" charset="2"/>
              <a:buChar char=""/>
            </a:pPr>
            <a:r>
              <a:rPr lang="en-US" sz="1300" b="1" dirty="0">
                <a:solidFill>
                  <a:srgbClr val="49475B"/>
                </a:solidFill>
                <a:latin typeface="Bitter" pitchFamily="2" charset="77"/>
                <a:cs typeface="Arial"/>
              </a:rPr>
              <a:t>Additional Features</a:t>
            </a:r>
          </a:p>
          <a:p>
            <a:pPr marL="758344" marR="154706" lvl="1" indent="-257175">
              <a:lnSpc>
                <a:spcPts val="1700"/>
              </a:lnSpc>
              <a:spcBef>
                <a:spcPts val="0"/>
              </a:spcBef>
              <a:spcAft>
                <a:spcPts val="0"/>
              </a:spcAft>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Scenario Analysis </a:t>
            </a:r>
          </a:p>
          <a:p>
            <a:pPr marL="758344" marR="154706" lvl="1" indent="-257175">
              <a:lnSpc>
                <a:spcPts val="1700"/>
              </a:lnSpc>
              <a:spcBef>
                <a:spcPts val="0"/>
              </a:spcBef>
              <a:spcAft>
                <a:spcPts val="0"/>
              </a:spcAft>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Tax Explainer</a:t>
            </a:r>
          </a:p>
          <a:p>
            <a:pPr marL="758344" marR="154706" lvl="1" indent="-257175">
              <a:lnSpc>
                <a:spcPts val="1700"/>
              </a:lnSpc>
              <a:spcBef>
                <a:spcPts val="0"/>
              </a:spcBef>
              <a:spcAft>
                <a:spcPts val="0"/>
              </a:spcAft>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Qualified Charitable Distributions (QCD) Report</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Donor Advised Fund (DAF) Report</a:t>
            </a:r>
          </a:p>
          <a:p>
            <a:pPr indent="-342900">
              <a:lnSpc>
                <a:spcPts val="1600"/>
              </a:lnSpc>
              <a:buClr>
                <a:srgbClr val="48A942"/>
              </a:buClr>
              <a:buFont typeface="Symbol" panose="05050102010706020507" pitchFamily="18" charset="2"/>
              <a:buChar char=""/>
            </a:pPr>
            <a:r>
              <a:rPr lang="en-US" sz="1300" b="1" dirty="0">
                <a:solidFill>
                  <a:srgbClr val="49475B"/>
                </a:solidFill>
                <a:latin typeface="Bitter" pitchFamily="2" charset="77"/>
                <a:cs typeface="Arial"/>
                <a:hlinkClick r:id="rId3">
                  <a:extLst>
                    <a:ext uri="{A12FA001-AC4F-418D-AE19-62706E023703}">
                      <ahyp:hlinkClr xmlns:ahyp="http://schemas.microsoft.com/office/drawing/2018/hyperlinkcolor" val="tx"/>
                    </a:ext>
                  </a:extLst>
                </a:hlinkClick>
              </a:rPr>
              <a:t>Training Materials</a:t>
            </a:r>
            <a:endParaRPr lang="en-US" sz="1300" b="1" dirty="0">
              <a:solidFill>
                <a:srgbClr val="49475B"/>
              </a:solidFill>
              <a:latin typeface="Bitter" pitchFamily="2" charset="77"/>
              <a:cs typeface="Arial"/>
            </a:endParaRPr>
          </a:p>
          <a:p>
            <a:pPr indent="-342900">
              <a:lnSpc>
                <a:spcPts val="1600"/>
              </a:lnSpc>
              <a:buClr>
                <a:srgbClr val="48A942"/>
              </a:buClr>
              <a:buFont typeface="Symbol" panose="05050102010706020507" pitchFamily="18" charset="2"/>
              <a:buChar char=""/>
            </a:pPr>
            <a:r>
              <a:rPr lang="en-US" sz="1300" b="1" dirty="0">
                <a:solidFill>
                  <a:srgbClr val="49475B"/>
                </a:solidFill>
                <a:latin typeface="Bitter" pitchFamily="2" charset="77"/>
                <a:cs typeface="Arial"/>
                <a:hlinkClick r:id="rId4">
                  <a:extLst>
                    <a:ext uri="{A12FA001-AC4F-418D-AE19-62706E023703}">
                      <ahyp:hlinkClr xmlns:ahyp="http://schemas.microsoft.com/office/drawing/2018/hyperlinkcolor" val="tx"/>
                    </a:ext>
                  </a:extLst>
                </a:hlinkClick>
              </a:rPr>
              <a:t>Sample</a:t>
            </a:r>
            <a:endParaRPr lang="en-US" sz="1300" b="1" dirty="0">
              <a:solidFill>
                <a:srgbClr val="49475B"/>
              </a:solidFill>
              <a:latin typeface="Bitter" pitchFamily="2" charset="77"/>
              <a:cs typeface="Arial"/>
            </a:endParaRPr>
          </a:p>
          <a:p>
            <a:endParaRPr lang="en-US" dirty="0"/>
          </a:p>
        </p:txBody>
      </p:sp>
      <p:sp>
        <p:nvSpPr>
          <p:cNvPr id="7" name="Slide Number Placeholder 6">
            <a:extLst>
              <a:ext uri="{FF2B5EF4-FFF2-40B4-BE49-F238E27FC236}">
                <a16:creationId xmlns:a16="http://schemas.microsoft.com/office/drawing/2014/main" id="{D1994D44-F2B4-4B44-A475-D42A1355C00B}"/>
              </a:ext>
            </a:extLst>
          </p:cNvPr>
          <p:cNvSpPr>
            <a:spLocks noGrp="1"/>
          </p:cNvSpPr>
          <p:nvPr>
            <p:ph type="sldNum" sz="quarter" idx="4"/>
          </p:nvPr>
        </p:nvSpPr>
        <p:spPr/>
        <p:txBody>
          <a:bodyPr/>
          <a:lstStyle/>
          <a:p>
            <a:fld id="{CE503083-4DA8-4E12-AF1C-AE6E142C82B7}" type="slidenum">
              <a:rPr lang="en-US" smtClean="0"/>
              <a:pPr/>
              <a:t>33</a:t>
            </a:fld>
            <a:endParaRPr lang="en-US" dirty="0"/>
          </a:p>
        </p:txBody>
      </p:sp>
    </p:spTree>
    <p:extLst>
      <p:ext uri="{BB962C8B-B14F-4D97-AF65-F5344CB8AC3E}">
        <p14:creationId xmlns:p14="http://schemas.microsoft.com/office/powerpoint/2010/main" val="1780019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22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TURNKEYS AND </a:t>
            </a:r>
            <a:r>
              <a:rPr lang="en-US" sz="2400" spc="300" dirty="0" err="1">
                <a:solidFill>
                  <a:srgbClr val="49475B"/>
                </a:solidFill>
                <a:latin typeface="Poppins" panose="00000500000000000000" pitchFamily="2" charset="0"/>
                <a:cs typeface="Poppins" panose="00000500000000000000" pitchFamily="2" charset="0"/>
              </a:rPr>
              <a:t>fpPATHFINDER</a:t>
            </a:r>
            <a:endParaRPr lang="en-US" sz="2400" spc="300" dirty="0">
              <a:solidFill>
                <a:srgbClr val="49475B"/>
              </a:solidFill>
              <a:latin typeface="Poppins" panose="00000500000000000000" pitchFamily="2" charset="0"/>
              <a:cs typeface="Poppins" panose="00000500000000000000" pitchFamily="2" charset="0"/>
            </a:endParaRPr>
          </a:p>
        </p:txBody>
      </p:sp>
      <p:cxnSp>
        <p:nvCxnSpPr>
          <p:cNvPr id="2" name="Straight Connector 1">
            <a:extLst>
              <a:ext uri="{FF2B5EF4-FFF2-40B4-BE49-F238E27FC236}">
                <a16:creationId xmlns:a16="http://schemas.microsoft.com/office/drawing/2014/main" id="{3309C354-8D6F-350F-3192-4147F524E46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2A58DD6-2255-74E3-2CD8-99CDCB17667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748159-3496-4BEB-9338-494E1E6B0ABA}"/>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EFB8A57-0C49-4B6B-9254-F6C8A4E2D7A4}"/>
              </a:ext>
            </a:extLst>
          </p:cNvPr>
          <p:cNvSpPr txBox="1"/>
          <p:nvPr/>
        </p:nvSpPr>
        <p:spPr>
          <a:xfrm>
            <a:off x="1323703" y="3587931"/>
            <a:ext cx="9962604" cy="2408352"/>
          </a:xfrm>
          <a:prstGeom prst="rect">
            <a:avLst/>
          </a:prstGeom>
          <a:noFill/>
        </p:spPr>
        <p:txBody>
          <a:bodyPr wrap="square" rtlCol="0">
            <a:spAutoFit/>
          </a:bodyPr>
          <a:lstStyle/>
          <a:p>
            <a:pPr marL="301144" marR="154706" indent="-285750">
              <a:lnSpc>
                <a:spcPts val="1900"/>
              </a:lnSpc>
              <a:buClr>
                <a:srgbClr val="48A942"/>
              </a:buClr>
              <a:buFont typeface="Arial" panose="020B0604020202020204" pitchFamily="34" charset="0"/>
              <a:buChar char="•"/>
            </a:pPr>
            <a:r>
              <a:rPr lang="en-US" sz="1300" b="1" dirty="0">
                <a:solidFill>
                  <a:srgbClr val="49475B"/>
                </a:solidFill>
                <a:latin typeface="Bitter" pitchFamily="2" charset="77"/>
                <a:cs typeface="Arial"/>
              </a:rPr>
              <a:t>What are turnkeys?</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Resource Library of WPD-created papers on relevant planning topics</a:t>
            </a:r>
          </a:p>
          <a:p>
            <a:pPr marL="1215544" marR="154706" lvl="2"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Examples: Social Security, Estate Planning, Roth Conversions, and many more</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WPD continuously is creating new turnkeys based on advisor recommendations and industry trends</a:t>
            </a:r>
          </a:p>
          <a:p>
            <a:pPr marL="15394" marR="154706">
              <a:lnSpc>
                <a:spcPts val="1900"/>
              </a:lnSpc>
              <a:buClr>
                <a:srgbClr val="48A942"/>
              </a:buClr>
            </a:pPr>
            <a:endParaRPr lang="en-US" sz="1300" b="1" dirty="0">
              <a:solidFill>
                <a:srgbClr val="49475B"/>
              </a:solidFill>
              <a:latin typeface="Bitter" pitchFamily="2" charset="77"/>
              <a:cs typeface="Arial"/>
            </a:endParaRPr>
          </a:p>
          <a:p>
            <a:pPr marL="301144" marR="154706" indent="-285750">
              <a:lnSpc>
                <a:spcPts val="1900"/>
              </a:lnSpc>
              <a:buClr>
                <a:srgbClr val="48A942"/>
              </a:buClr>
              <a:buFont typeface="Arial" panose="020B0604020202020204" pitchFamily="34" charset="0"/>
              <a:buChar char="•"/>
            </a:pPr>
            <a:r>
              <a:rPr lang="en-US" sz="1300" b="1" dirty="0">
                <a:solidFill>
                  <a:srgbClr val="49475B"/>
                </a:solidFill>
                <a:latin typeface="Bitter" pitchFamily="2" charset="77"/>
                <a:cs typeface="Arial"/>
              </a:rPr>
              <a:t>What is </a:t>
            </a:r>
            <a:r>
              <a:rPr lang="en-US" sz="1300" b="1" dirty="0" err="1">
                <a:solidFill>
                  <a:srgbClr val="49475B"/>
                </a:solidFill>
                <a:latin typeface="Bitter" pitchFamily="2" charset="77"/>
                <a:cs typeface="Arial"/>
              </a:rPr>
              <a:t>fpPATHFINDER</a:t>
            </a:r>
            <a:r>
              <a:rPr lang="en-US" sz="1300" b="1" dirty="0">
                <a:solidFill>
                  <a:srgbClr val="49475B"/>
                </a:solidFill>
                <a:latin typeface="Bitter" pitchFamily="2" charset="77"/>
                <a:cs typeface="Arial"/>
              </a:rPr>
              <a:t>?</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External resource for flowcharts and checklists which may be downloaded and delivered with Sequoia branding</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Can be used to quickly illustrate a topic and great to use along side our turnkeys</a:t>
            </a:r>
          </a:p>
          <a:p>
            <a:pPr marL="758344" marR="154706" lvl="1" indent="-257175">
              <a:lnSpc>
                <a:spcPts val="1700"/>
              </a:lnSpc>
              <a:buClr>
                <a:srgbClr val="48A942"/>
              </a:buClr>
              <a:buFont typeface="Wingdings 3" panose="05040102010807070707" pitchFamily="18" charset="2"/>
              <a:buChar char=""/>
            </a:pPr>
            <a:r>
              <a:rPr lang="en-US" sz="1300" dirty="0">
                <a:latin typeface="Helvetica" panose="020B0604020202020204" pitchFamily="34" charset="0"/>
                <a:cs typeface="Helvetica" panose="020B0604020202020204" pitchFamily="34" charset="0"/>
              </a:rPr>
              <a:t>Linked to </a:t>
            </a:r>
            <a:r>
              <a:rPr lang="en-US" sz="1300" dirty="0" err="1">
                <a:latin typeface="Helvetica" panose="020B0604020202020204" pitchFamily="34" charset="0"/>
                <a:cs typeface="Helvetica" panose="020B0604020202020204" pitchFamily="34" charset="0"/>
              </a:rPr>
              <a:t>Holistiplan</a:t>
            </a:r>
            <a:r>
              <a:rPr lang="en-US" sz="1300" dirty="0">
                <a:latin typeface="Helvetica" panose="020B0604020202020204" pitchFamily="34" charset="0"/>
                <a:cs typeface="Helvetica" panose="020B0604020202020204" pitchFamily="34" charset="0"/>
              </a:rPr>
              <a:t> (should a relevant topic be identified)</a:t>
            </a:r>
          </a:p>
          <a:p>
            <a:endParaRPr lang="en-US" dirty="0"/>
          </a:p>
        </p:txBody>
      </p:sp>
      <p:sp>
        <p:nvSpPr>
          <p:cNvPr id="7" name="CuadroTexto 350">
            <a:extLst>
              <a:ext uri="{FF2B5EF4-FFF2-40B4-BE49-F238E27FC236}">
                <a16:creationId xmlns:a16="http://schemas.microsoft.com/office/drawing/2014/main" id="{266767AE-D637-4B29-BF2E-1BAA7539BFEC}"/>
              </a:ext>
            </a:extLst>
          </p:cNvPr>
          <p:cNvSpPr txBox="1"/>
          <p:nvPr/>
        </p:nvSpPr>
        <p:spPr>
          <a:xfrm>
            <a:off x="3548243" y="1996985"/>
            <a:ext cx="5513524" cy="553998"/>
          </a:xfrm>
          <a:prstGeom prst="rect">
            <a:avLst/>
          </a:prstGeom>
          <a:noFill/>
        </p:spPr>
        <p:txBody>
          <a:bodyPr wrap="square" rtlCol="0">
            <a:spAutoFit/>
          </a:bodyPr>
          <a:lstStyle/>
          <a:p>
            <a:pPr>
              <a:lnSpc>
                <a:spcPts val="3600"/>
              </a:lnSpc>
            </a:pPr>
            <a:r>
              <a:rPr lang="en-US" sz="3200" b="1" dirty="0">
                <a:solidFill>
                  <a:srgbClr val="49475B"/>
                </a:solidFill>
                <a:latin typeface="Bitter" pitchFamily="2" charset="77"/>
                <a:cs typeface="Arial"/>
                <a:hlinkClick r:id="rId3">
                  <a:extLst>
                    <a:ext uri="{A12FA001-AC4F-418D-AE19-62706E023703}">
                      <ahyp:hlinkClr xmlns:ahyp="http://schemas.microsoft.com/office/drawing/2018/hyperlinkcolor" val="tx"/>
                    </a:ext>
                  </a:extLst>
                </a:hlinkClick>
              </a:rPr>
              <a:t>Turnkeys</a:t>
            </a:r>
            <a:r>
              <a:rPr lang="en-US" sz="3200" b="1" dirty="0">
                <a:solidFill>
                  <a:srgbClr val="49475B"/>
                </a:solidFill>
                <a:latin typeface="Bitter" pitchFamily="2" charset="77"/>
                <a:cs typeface="Arial"/>
              </a:rPr>
              <a:t> &amp; </a:t>
            </a:r>
            <a:r>
              <a:rPr lang="en-US" sz="3200" b="1" dirty="0" err="1">
                <a:solidFill>
                  <a:srgbClr val="49475B"/>
                </a:solidFill>
                <a:latin typeface="Bitter" pitchFamily="2" charset="77"/>
                <a:cs typeface="Arial"/>
                <a:hlinkClick r:id="rId4">
                  <a:extLst>
                    <a:ext uri="{A12FA001-AC4F-418D-AE19-62706E023703}">
                      <ahyp:hlinkClr xmlns:ahyp="http://schemas.microsoft.com/office/drawing/2018/hyperlinkcolor" val="tx"/>
                    </a:ext>
                  </a:extLst>
                </a:hlinkClick>
              </a:rPr>
              <a:t>fpPATHFINDER</a:t>
            </a:r>
            <a:endParaRPr lang="en-US" sz="3200" b="1" dirty="0">
              <a:solidFill>
                <a:srgbClr val="49475B"/>
              </a:solidFill>
              <a:latin typeface="Bitter" pitchFamily="2" charset="77"/>
              <a:cs typeface="Arial"/>
            </a:endParaRPr>
          </a:p>
        </p:txBody>
      </p:sp>
      <p:sp>
        <p:nvSpPr>
          <p:cNvPr id="8" name="Slide Number Placeholder 7">
            <a:extLst>
              <a:ext uri="{FF2B5EF4-FFF2-40B4-BE49-F238E27FC236}">
                <a16:creationId xmlns:a16="http://schemas.microsoft.com/office/drawing/2014/main" id="{1D9E422E-B91E-46DD-B6CE-62EC0575251B}"/>
              </a:ext>
            </a:extLst>
          </p:cNvPr>
          <p:cNvSpPr>
            <a:spLocks noGrp="1"/>
          </p:cNvSpPr>
          <p:nvPr>
            <p:ph type="sldNum" sz="quarter" idx="4"/>
          </p:nvPr>
        </p:nvSpPr>
        <p:spPr/>
        <p:txBody>
          <a:bodyPr/>
          <a:lstStyle/>
          <a:p>
            <a:fld id="{CE503083-4DA8-4E12-AF1C-AE6E142C82B7}" type="slidenum">
              <a:rPr lang="en-US" smtClean="0"/>
              <a:pPr/>
              <a:t>34</a:t>
            </a:fld>
            <a:endParaRPr lang="en-US" dirty="0"/>
          </a:p>
        </p:txBody>
      </p:sp>
    </p:spTree>
    <p:extLst>
      <p:ext uri="{BB962C8B-B14F-4D97-AF65-F5344CB8AC3E}">
        <p14:creationId xmlns:p14="http://schemas.microsoft.com/office/powerpoint/2010/main" val="2504399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algn="ctr"/>
            <a:r>
              <a:rPr lang="en-US" sz="3200" dirty="0">
                <a:solidFill>
                  <a:schemeClr val="bg1"/>
                </a:solidFill>
                <a:latin typeface="Bitter" pitchFamily="2" charset="0"/>
              </a:rPr>
              <a:t>Asset Management (AMD)</a:t>
            </a:r>
          </a:p>
        </p:txBody>
      </p:sp>
    </p:spTree>
    <p:extLst>
      <p:ext uri="{BB962C8B-B14F-4D97-AF65-F5344CB8AC3E}">
        <p14:creationId xmlns:p14="http://schemas.microsoft.com/office/powerpoint/2010/main" val="3425795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INTEGRATED PLANNING &amp; ASSET MANAGEMENT</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79B74A-904E-8EA6-7E32-6D2609B9C7B2}"/>
              </a:ext>
            </a:extLst>
          </p:cNvPr>
          <p:cNvCxnSpPr>
            <a:cxnSpLocks/>
          </p:cNvCxnSpPr>
          <p:nvPr/>
        </p:nvCxnSpPr>
        <p:spPr>
          <a:xfrm rot="5400000">
            <a:off x="-2716255" y="3429000"/>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4AA6E30E-6445-2FE4-8425-4CA4AB276CC3}"/>
              </a:ext>
            </a:extLst>
          </p:cNvPr>
          <p:cNvSpPr/>
          <p:nvPr/>
        </p:nvSpPr>
        <p:spPr>
          <a:xfrm>
            <a:off x="1212714" y="5818854"/>
            <a:ext cx="10484111" cy="578904"/>
          </a:xfrm>
          <a:prstGeom prst="roundRect">
            <a:avLst/>
          </a:prstGeom>
          <a:solidFill>
            <a:srgbClr val="49475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white"/>
                </a:solidFill>
                <a:effectLst/>
                <a:uLnTx/>
                <a:uFillTx/>
                <a:latin typeface="Bitter"/>
              </a:rPr>
              <a:t>Sequoia takes a long-term investment approach, focused on data-driven investment decisions that balance fundamental valuation and risk</a:t>
            </a:r>
          </a:p>
        </p:txBody>
      </p:sp>
      <p:sp>
        <p:nvSpPr>
          <p:cNvPr id="7" name="TextBox 6">
            <a:extLst>
              <a:ext uri="{FF2B5EF4-FFF2-40B4-BE49-F238E27FC236}">
                <a16:creationId xmlns:a16="http://schemas.microsoft.com/office/drawing/2014/main" id="{7C2FA346-6CED-D803-ADA2-C8F1C1366752}"/>
              </a:ext>
            </a:extLst>
          </p:cNvPr>
          <p:cNvSpPr txBox="1"/>
          <p:nvPr/>
        </p:nvSpPr>
        <p:spPr>
          <a:xfrm>
            <a:off x="1207364" y="2085114"/>
            <a:ext cx="5038344" cy="2308324"/>
          </a:xfrm>
          <a:prstGeom prst="rect">
            <a:avLst/>
          </a:prstGeom>
          <a:noFill/>
        </p:spPr>
        <p:txBody>
          <a:bodyPr wrap="square" rtlCol="0">
            <a:spAutoFit/>
          </a:bodyPr>
          <a:lstStyle/>
          <a:p>
            <a:r>
              <a:rPr lang="en-US" sz="1600" dirty="0">
                <a:solidFill>
                  <a:schemeClr val="bg2">
                    <a:lumMod val="10000"/>
                  </a:schemeClr>
                </a:solidFill>
                <a:latin typeface="Helvetica" panose="020B0604020202020204" pitchFamily="34" charset="0"/>
                <a:cs typeface="Helvetica" panose="020B0604020202020204" pitchFamily="34" charset="0"/>
              </a:rPr>
              <a:t>Sequoia offers comprehensive wealth planning services, including retirement, estate, tax, philanthropy, and business succession planning.  </a:t>
            </a:r>
          </a:p>
          <a:p>
            <a:endParaRPr lang="en-US" sz="1600" dirty="0">
              <a:solidFill>
                <a:schemeClr val="bg2">
                  <a:lumMod val="10000"/>
                </a:schemeClr>
              </a:solidFill>
              <a:latin typeface="Helvetica" panose="020B0604020202020204" pitchFamily="34" charset="0"/>
              <a:cs typeface="Helvetica" panose="020B0604020202020204" pitchFamily="34" charset="0"/>
            </a:endParaRPr>
          </a:p>
          <a:p>
            <a:r>
              <a:rPr lang="en-US" sz="1600" dirty="0">
                <a:solidFill>
                  <a:schemeClr val="bg2">
                    <a:lumMod val="10000"/>
                  </a:schemeClr>
                </a:solidFill>
                <a:latin typeface="Helvetica" panose="020B0604020202020204" pitchFamily="34" charset="0"/>
                <a:cs typeface="Helvetica" panose="020B0604020202020204" pitchFamily="34" charset="0"/>
              </a:rPr>
              <a:t>A dedicated, centralized planning team supports Advisors and serves all client wealth segments. The Wealth Planning Team provides technical leadership along with comprehensive and modular financial modeling, with defined processes and deliverables</a:t>
            </a:r>
          </a:p>
        </p:txBody>
      </p:sp>
      <p:sp>
        <p:nvSpPr>
          <p:cNvPr id="9" name="TextBox 8">
            <a:extLst>
              <a:ext uri="{FF2B5EF4-FFF2-40B4-BE49-F238E27FC236}">
                <a16:creationId xmlns:a16="http://schemas.microsoft.com/office/drawing/2014/main" id="{9D029F09-E85F-B6CC-50D5-C9E69781BD20}"/>
              </a:ext>
            </a:extLst>
          </p:cNvPr>
          <p:cNvSpPr txBox="1"/>
          <p:nvPr/>
        </p:nvSpPr>
        <p:spPr>
          <a:xfrm>
            <a:off x="6162478" y="1254191"/>
            <a:ext cx="584580" cy="707886"/>
          </a:xfrm>
          <a:prstGeom prst="rect">
            <a:avLst/>
          </a:prstGeom>
          <a:noFill/>
        </p:spPr>
        <p:txBody>
          <a:bodyPr wrap="square" rtlCol="0">
            <a:spAutoFit/>
          </a:bodyPr>
          <a:lstStyle/>
          <a:p>
            <a:pPr algn="ctr"/>
            <a:r>
              <a:rPr lang="en-US" sz="4000" dirty="0">
                <a:solidFill>
                  <a:srgbClr val="48A942"/>
                </a:solidFill>
                <a:latin typeface="Bahnschrift" panose="020B0502040204020203" pitchFamily="34" charset="0"/>
              </a:rPr>
              <a:t>+</a:t>
            </a:r>
            <a:endParaRPr lang="en-US" sz="2000" dirty="0">
              <a:solidFill>
                <a:srgbClr val="48A942"/>
              </a:solidFill>
              <a:latin typeface="Bahnschrift" panose="020B0502040204020203" pitchFamily="34" charset="0"/>
            </a:endParaRPr>
          </a:p>
        </p:txBody>
      </p:sp>
      <p:sp>
        <p:nvSpPr>
          <p:cNvPr id="10" name="TextBox 9">
            <a:extLst>
              <a:ext uri="{FF2B5EF4-FFF2-40B4-BE49-F238E27FC236}">
                <a16:creationId xmlns:a16="http://schemas.microsoft.com/office/drawing/2014/main" id="{7EAD04AB-B98F-A6AD-E13E-FC50D3C02274}"/>
              </a:ext>
            </a:extLst>
          </p:cNvPr>
          <p:cNvSpPr txBox="1"/>
          <p:nvPr/>
        </p:nvSpPr>
        <p:spPr>
          <a:xfrm>
            <a:off x="6664661" y="2085114"/>
            <a:ext cx="5038344" cy="3600986"/>
          </a:xfrm>
          <a:prstGeom prst="rect">
            <a:avLst/>
          </a:prstGeom>
          <a:noFill/>
        </p:spPr>
        <p:txBody>
          <a:bodyPr wrap="square" rtlCol="0">
            <a:spAutoFit/>
          </a:bodyPr>
          <a:lstStyle/>
          <a:p>
            <a:r>
              <a:rPr lang="en-US" sz="1600" dirty="0">
                <a:solidFill>
                  <a:schemeClr val="bg2">
                    <a:lumMod val="10000"/>
                  </a:schemeClr>
                </a:solidFill>
                <a:latin typeface="Helvetica" panose="020B0604020202020204" pitchFamily="34" charset="0"/>
                <a:cs typeface="Helvetica" panose="020B0604020202020204" pitchFamily="34" charset="0"/>
              </a:rPr>
              <a:t>Sequoia’s investment management team specializes in top-tier public and private market investment solutions. </a:t>
            </a:r>
          </a:p>
          <a:p>
            <a:endParaRPr lang="en-US" sz="1600" dirty="0">
              <a:solidFill>
                <a:schemeClr val="bg2">
                  <a:lumMod val="10000"/>
                </a:schemeClr>
              </a:solidFill>
              <a:latin typeface="Helvetica" panose="020B0604020202020204" pitchFamily="34" charset="0"/>
              <a:cs typeface="Helvetica" panose="020B0604020202020204" pitchFamily="34" charset="0"/>
            </a:endParaRPr>
          </a:p>
          <a:p>
            <a:r>
              <a:rPr lang="en-US" sz="1600" dirty="0">
                <a:solidFill>
                  <a:schemeClr val="bg2">
                    <a:lumMod val="10000"/>
                  </a:schemeClr>
                </a:solidFill>
                <a:latin typeface="Helvetica" panose="020B0604020202020204" pitchFamily="34" charset="0"/>
                <a:cs typeface="Helvetica" panose="020B0604020202020204" pitchFamily="34" charset="0"/>
              </a:rPr>
              <a:t>Investment objective is to outperform strategy benchmarks, net of fees, on an absolute and risk-adjusted basis over a full market cycle.</a:t>
            </a:r>
          </a:p>
          <a:p>
            <a:endParaRPr lang="en-US" sz="1600" dirty="0">
              <a:solidFill>
                <a:schemeClr val="bg2">
                  <a:lumMod val="10000"/>
                </a:schemeClr>
              </a:solidFill>
              <a:latin typeface="Helvetica" panose="020B0604020202020204" pitchFamily="34" charset="0"/>
              <a:cs typeface="Helvetica" panose="020B0604020202020204" pitchFamily="34" charset="0"/>
            </a:endParaRPr>
          </a:p>
          <a:p>
            <a:r>
              <a:rPr lang="en-US" sz="1600" dirty="0">
                <a:solidFill>
                  <a:schemeClr val="bg2">
                    <a:lumMod val="10000"/>
                  </a:schemeClr>
                </a:solidFill>
                <a:latin typeface="Helvetica" panose="020B0604020202020204" pitchFamily="34" charset="0"/>
                <a:cs typeface="Helvetica" panose="020B0604020202020204" pitchFamily="34" charset="0"/>
              </a:rPr>
              <a:t>Full menu of SMAs, equity, fixed income, and alternative assets (private equity, private credit, real estate, hedge funds). </a:t>
            </a:r>
          </a:p>
          <a:p>
            <a:endParaRPr lang="en-US" sz="1600" dirty="0">
              <a:solidFill>
                <a:schemeClr val="bg2">
                  <a:lumMod val="10000"/>
                </a:schemeClr>
              </a:solidFill>
              <a:latin typeface="Helvetica" panose="020B0604020202020204" pitchFamily="34" charset="0"/>
              <a:cs typeface="Helvetica" panose="020B0604020202020204" pitchFamily="34" charset="0"/>
            </a:endParaRPr>
          </a:p>
          <a:p>
            <a:endParaRPr lang="en-US" sz="1600" dirty="0">
              <a:solidFill>
                <a:schemeClr val="bg2">
                  <a:lumMod val="10000"/>
                </a:schemeClr>
              </a:solidFill>
              <a:latin typeface="Helvetica" panose="020B0604020202020204" pitchFamily="34" charset="0"/>
              <a:cs typeface="Helvetica" panose="020B0604020202020204" pitchFamily="34" charset="0"/>
            </a:endParaRPr>
          </a:p>
          <a:p>
            <a:endParaRPr lang="en-US" sz="1600" dirty="0">
              <a:solidFill>
                <a:schemeClr val="bg2">
                  <a:lumMod val="10000"/>
                </a:schemeClr>
              </a:solidFill>
              <a:latin typeface="Helvetica" panose="020B0604020202020204" pitchFamily="34" charset="0"/>
              <a:cs typeface="Helvetica" panose="020B0604020202020204" pitchFamily="34" charset="0"/>
            </a:endParaRPr>
          </a:p>
        </p:txBody>
      </p:sp>
      <p:sp>
        <p:nvSpPr>
          <p:cNvPr id="16" name="Rectangle 15">
            <a:extLst>
              <a:ext uri="{FF2B5EF4-FFF2-40B4-BE49-F238E27FC236}">
                <a16:creationId xmlns:a16="http://schemas.microsoft.com/office/drawing/2014/main" id="{066C53C4-F324-1BC5-07BA-EE8961D5D5FE}"/>
              </a:ext>
            </a:extLst>
          </p:cNvPr>
          <p:cNvSpPr/>
          <p:nvPr/>
        </p:nvSpPr>
        <p:spPr>
          <a:xfrm>
            <a:off x="1232302" y="1419946"/>
            <a:ext cx="4987637" cy="412202"/>
          </a:xfrm>
          <a:prstGeom prst="rect">
            <a:avLst/>
          </a:prstGeom>
          <a:solidFill>
            <a:srgbClr val="49475B"/>
          </a:solid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itter"/>
                <a:cs typeface="Poppins" panose="00000500000000000000" pitchFamily="2" charset="0"/>
              </a:rPr>
              <a:t>Financial Planning</a:t>
            </a:r>
          </a:p>
        </p:txBody>
      </p:sp>
      <p:sp>
        <p:nvSpPr>
          <p:cNvPr id="17" name="Rectangle 16">
            <a:extLst>
              <a:ext uri="{FF2B5EF4-FFF2-40B4-BE49-F238E27FC236}">
                <a16:creationId xmlns:a16="http://schemas.microsoft.com/office/drawing/2014/main" id="{E2D0314F-0375-AF04-2594-FD487A5EDB37}"/>
              </a:ext>
            </a:extLst>
          </p:cNvPr>
          <p:cNvSpPr/>
          <p:nvPr/>
        </p:nvSpPr>
        <p:spPr>
          <a:xfrm>
            <a:off x="6689599" y="1419946"/>
            <a:ext cx="4987637" cy="412202"/>
          </a:xfrm>
          <a:prstGeom prst="rect">
            <a:avLst/>
          </a:prstGeom>
          <a:solidFill>
            <a:srgbClr val="49475B"/>
          </a:solid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itter"/>
                <a:cs typeface="Poppins" panose="00000500000000000000" pitchFamily="2" charset="0"/>
              </a:rPr>
              <a:t>Investment Management</a:t>
            </a:r>
          </a:p>
        </p:txBody>
      </p:sp>
      <p:cxnSp>
        <p:nvCxnSpPr>
          <p:cNvPr id="14" name="Straight Connector 13">
            <a:extLst>
              <a:ext uri="{FF2B5EF4-FFF2-40B4-BE49-F238E27FC236}">
                <a16:creationId xmlns:a16="http://schemas.microsoft.com/office/drawing/2014/main" id="{B43D99B4-0859-4A52-A995-3490C3C316CB}"/>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A40DF7F-7FD7-48C1-8358-712813228A9F}"/>
              </a:ext>
            </a:extLst>
          </p:cNvPr>
          <p:cNvSpPr>
            <a:spLocks noGrp="1"/>
          </p:cNvSpPr>
          <p:nvPr>
            <p:ph type="sldNum" sz="quarter" idx="4"/>
          </p:nvPr>
        </p:nvSpPr>
        <p:spPr/>
        <p:txBody>
          <a:bodyPr/>
          <a:lstStyle/>
          <a:p>
            <a:fld id="{CE503083-4DA8-4E12-AF1C-AE6E142C82B7}" type="slidenum">
              <a:rPr lang="en-US" smtClean="0"/>
              <a:pPr/>
              <a:t>36</a:t>
            </a:fld>
            <a:endParaRPr lang="en-US" dirty="0"/>
          </a:p>
        </p:txBody>
      </p:sp>
    </p:spTree>
    <p:extLst>
      <p:ext uri="{BB962C8B-B14F-4D97-AF65-F5344CB8AC3E}">
        <p14:creationId xmlns:p14="http://schemas.microsoft.com/office/powerpoint/2010/main" val="1361018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981EFE-6582-46D1-9275-B46A0C098132}"/>
              </a:ext>
            </a:extLst>
          </p:cNvPr>
          <p:cNvSpPr/>
          <p:nvPr/>
        </p:nvSpPr>
        <p:spPr>
          <a:xfrm>
            <a:off x="2120201" y="3273617"/>
            <a:ext cx="7496067" cy="3042124"/>
          </a:xfrm>
          <a:prstGeom prst="rect">
            <a:avLst/>
          </a:prstGeom>
          <a:solidFill>
            <a:srgbClr val="E4E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bject 2">
            <a:extLst>
              <a:ext uri="{FF2B5EF4-FFF2-40B4-BE49-F238E27FC236}">
                <a16:creationId xmlns:a16="http://schemas.microsoft.com/office/drawing/2014/main" id="{D5EE6377-E8EE-CD52-99AF-C822B580A061}"/>
              </a:ext>
            </a:extLst>
          </p:cNvPr>
          <p:cNvSpPr txBox="1"/>
          <p:nvPr/>
        </p:nvSpPr>
        <p:spPr>
          <a:xfrm>
            <a:off x="2271203" y="1696912"/>
            <a:ext cx="6852651" cy="5016373"/>
          </a:xfrm>
          <a:prstGeom prst="rect">
            <a:avLst/>
          </a:prstGeom>
        </p:spPr>
        <p:txBody>
          <a:bodyPr vert="horz" wrap="square" lIns="0" tIns="0" rIns="0" bIns="0" rtlCol="0">
            <a:spAutoFit/>
          </a:bodyPr>
          <a:lstStyle/>
          <a:p>
            <a:pPr marL="15394" marR="154706">
              <a:lnSpc>
                <a:spcPts val="1900"/>
              </a:lnSpc>
            </a:pPr>
            <a:r>
              <a:rPr lang="en-US" sz="2400" b="1" dirty="0">
                <a:solidFill>
                  <a:srgbClr val="49475B"/>
                </a:solidFill>
                <a:latin typeface="Bitter" pitchFamily="2" charset="0"/>
                <a:cs typeface="Poppins" panose="00000500000000000000" pitchFamily="2" charset="0"/>
              </a:rPr>
              <a:t>What is a Portfolio Strategist?</a:t>
            </a:r>
          </a:p>
          <a:p>
            <a:pPr marL="15394" marR="154706">
              <a:lnSpc>
                <a:spcPts val="1900"/>
              </a:lnSpc>
            </a:pPr>
            <a:endParaRPr lang="en-US" sz="1400" b="1" dirty="0">
              <a:solidFill>
                <a:srgbClr val="5F5F5F"/>
              </a:solidFill>
              <a:latin typeface="Poppins" panose="00000500000000000000" pitchFamily="2" charset="0"/>
              <a:cs typeface="Poppins" panose="00000500000000000000" pitchFamily="2" charset="0"/>
            </a:endParaRPr>
          </a:p>
          <a:p>
            <a:pPr marL="165735" marR="154706" indent="-257175">
              <a:lnSpc>
                <a:spcPts val="1700"/>
              </a:lnSpc>
              <a:buClr>
                <a:srgbClr val="48A942"/>
              </a:buClr>
              <a:buFont typeface="Wingdings 3" panose="05040102010807070707" pitchFamily="18" charset="2"/>
              <a:buChar char=""/>
            </a:pPr>
            <a:r>
              <a:rPr lang="en-US" sz="1600" dirty="0">
                <a:solidFill>
                  <a:srgbClr val="49475B"/>
                </a:solidFill>
                <a:latin typeface="Helvetica" panose="020B0604020202020204" pitchFamily="34" charset="0"/>
                <a:cs typeface="Helvetica" panose="020B0604020202020204" pitchFamily="34" charset="0"/>
              </a:rPr>
              <a:t>A Sequoia Team member that has an extensive background working within the asset management framework, analyzing and constructing client portfolios, and keeping abreast of economic and financial market conditions.</a:t>
            </a:r>
          </a:p>
          <a:p>
            <a:pPr marL="15394" marR="154706" algn="just">
              <a:lnSpc>
                <a:spcPts val="1900"/>
              </a:lnSpc>
            </a:pPr>
            <a:endParaRPr lang="en-US" sz="1400" b="1" dirty="0">
              <a:solidFill>
                <a:srgbClr val="5F5F5F"/>
              </a:solidFill>
              <a:latin typeface="Poppins" panose="00000500000000000000" pitchFamily="2" charset="0"/>
              <a:cs typeface="Poppins" panose="00000500000000000000" pitchFamily="2" charset="0"/>
            </a:endParaRPr>
          </a:p>
          <a:p>
            <a:pPr marL="15394" marR="154706" algn="just">
              <a:lnSpc>
                <a:spcPts val="1900"/>
              </a:lnSpc>
            </a:pPr>
            <a:endParaRPr lang="en-US" sz="2400" b="1" dirty="0">
              <a:solidFill>
                <a:srgbClr val="5F5F5F"/>
              </a:solidFill>
              <a:latin typeface="Poppins" panose="00000500000000000000" pitchFamily="2" charset="0"/>
              <a:cs typeface="Poppins" panose="00000500000000000000" pitchFamily="2" charset="0"/>
            </a:endParaRPr>
          </a:p>
          <a:p>
            <a:pPr marL="15394" marR="154706" algn="just">
              <a:lnSpc>
                <a:spcPts val="1900"/>
              </a:lnSpc>
            </a:pPr>
            <a:r>
              <a:rPr lang="en-US" sz="2400" b="1" dirty="0">
                <a:solidFill>
                  <a:srgbClr val="49475B"/>
                </a:solidFill>
                <a:latin typeface="Bitter" pitchFamily="2" charset="0"/>
                <a:cs typeface="Poppins" panose="00000500000000000000" pitchFamily="2" charset="0"/>
              </a:rPr>
              <a:t>Portfolio Strategist (Case)</a:t>
            </a:r>
          </a:p>
          <a:p>
            <a:pPr marL="15394" marR="154706" algn="just">
              <a:lnSpc>
                <a:spcPts val="1900"/>
              </a:lnSpc>
            </a:pPr>
            <a:endParaRPr lang="en-US" sz="2400" b="1" dirty="0">
              <a:solidFill>
                <a:srgbClr val="49475B"/>
              </a:solidFill>
              <a:latin typeface="Bitter" pitchFamily="2" charset="0"/>
              <a:cs typeface="Poppins" panose="00000500000000000000" pitchFamily="2" charset="0"/>
            </a:endParaRPr>
          </a:p>
          <a:p>
            <a:pPr marL="165735" marR="154706" indent="-257175">
              <a:lnSpc>
                <a:spcPts val="1700"/>
              </a:lnSpc>
              <a:buClr>
                <a:srgbClr val="48A942"/>
              </a:buClr>
              <a:buFont typeface="Wingdings 3" panose="05040102010807070707" pitchFamily="18" charset="2"/>
              <a:buChar char=""/>
            </a:pPr>
            <a:r>
              <a:rPr lang="en-US" sz="1600" dirty="0">
                <a:solidFill>
                  <a:srgbClr val="49475B"/>
                </a:solidFill>
                <a:latin typeface="Helvetica" panose="020B0604020202020204" pitchFamily="34" charset="0"/>
                <a:cs typeface="Helvetica" panose="020B0604020202020204" pitchFamily="34" charset="0"/>
              </a:rPr>
              <a:t>Client Type</a:t>
            </a:r>
          </a:p>
          <a:p>
            <a:pPr marL="622935" marR="154706" lvl="2" indent="-257175">
              <a:lnSpc>
                <a:spcPts val="1700"/>
              </a:lnSpc>
              <a:buClr>
                <a:srgbClr val="48A942"/>
              </a:buClr>
              <a:buFont typeface="Wingdings 3" panose="05040102010807070707" pitchFamily="18" charset="2"/>
              <a:buChar char=""/>
            </a:pPr>
            <a:r>
              <a:rPr lang="en-US" sz="1600" dirty="0">
                <a:solidFill>
                  <a:srgbClr val="49475B"/>
                </a:solidFill>
                <a:latin typeface="Helvetica" panose="020B0604020202020204" pitchFamily="34" charset="0"/>
                <a:cs typeface="Helvetica" panose="020B0604020202020204" pitchFamily="34" charset="0"/>
              </a:rPr>
              <a:t>Most likely Financial Advisory or Wealth Management</a:t>
            </a:r>
          </a:p>
          <a:p>
            <a:pPr marL="622935" marR="154706" lvl="2" indent="-257175">
              <a:lnSpc>
                <a:spcPts val="1700"/>
              </a:lnSpc>
              <a:buClr>
                <a:srgbClr val="48A942"/>
              </a:buClr>
              <a:buFont typeface="Wingdings 3" panose="05040102010807070707" pitchFamily="18" charset="2"/>
              <a:buChar char=""/>
            </a:pPr>
            <a:r>
              <a:rPr lang="en-US" sz="1600" dirty="0">
                <a:solidFill>
                  <a:srgbClr val="49475B"/>
                </a:solidFill>
                <a:latin typeface="Helvetica" panose="020B0604020202020204" pitchFamily="34" charset="0"/>
                <a:cs typeface="Helvetica" panose="020B0604020202020204" pitchFamily="34" charset="0"/>
              </a:rPr>
              <a:t>One off case where advisors are looking for partnership to think through portfolio review / recommendation</a:t>
            </a:r>
          </a:p>
          <a:p>
            <a:pPr marL="165735" marR="154706" indent="-257175">
              <a:lnSpc>
                <a:spcPts val="1700"/>
              </a:lnSpc>
              <a:buClr>
                <a:srgbClr val="48A942"/>
              </a:buClr>
              <a:buFont typeface="Wingdings 3" panose="05040102010807070707" pitchFamily="18" charset="2"/>
              <a:buChar char=""/>
            </a:pPr>
            <a:r>
              <a:rPr lang="en-US" sz="1600" dirty="0">
                <a:solidFill>
                  <a:srgbClr val="49475B"/>
                </a:solidFill>
                <a:latin typeface="Helvetica" panose="020B0604020202020204" pitchFamily="34" charset="0"/>
                <a:cs typeface="Helvetica" panose="020B0604020202020204" pitchFamily="34" charset="0"/>
              </a:rPr>
              <a:t>Level of engagement</a:t>
            </a:r>
          </a:p>
          <a:p>
            <a:pPr marL="622935" marR="154706" lvl="3" indent="-257175">
              <a:lnSpc>
                <a:spcPts val="1700"/>
              </a:lnSpc>
              <a:buClr>
                <a:srgbClr val="48A942"/>
              </a:buClr>
              <a:buFont typeface="Wingdings 3" panose="05040102010807070707" pitchFamily="18" charset="2"/>
              <a:buChar char=""/>
            </a:pPr>
            <a:r>
              <a:rPr lang="en-US" sz="1600" dirty="0">
                <a:solidFill>
                  <a:srgbClr val="49475B"/>
                </a:solidFill>
                <a:latin typeface="Helvetica" panose="020B0604020202020204" pitchFamily="34" charset="0"/>
                <a:cs typeface="Helvetica" panose="020B0604020202020204" pitchFamily="34" charset="0"/>
              </a:rPr>
              <a:t>Review of specific materials for client/prospect meeting</a:t>
            </a:r>
          </a:p>
          <a:p>
            <a:pPr marL="622935" marR="154706" lvl="3" indent="-257175">
              <a:lnSpc>
                <a:spcPts val="1700"/>
              </a:lnSpc>
              <a:buClr>
                <a:srgbClr val="48A942"/>
              </a:buClr>
              <a:buFont typeface="Wingdings 3" panose="05040102010807070707" pitchFamily="18" charset="2"/>
              <a:buChar char=""/>
            </a:pPr>
            <a:r>
              <a:rPr lang="en-US" sz="1600" dirty="0">
                <a:solidFill>
                  <a:srgbClr val="49475B"/>
                </a:solidFill>
                <a:latin typeface="Helvetica" panose="020B0604020202020204" pitchFamily="34" charset="0"/>
                <a:cs typeface="Helvetica" panose="020B0604020202020204" pitchFamily="34" charset="0"/>
              </a:rPr>
              <a:t>Limited to the scope of this topic and no go forward client engagement</a:t>
            </a:r>
          </a:p>
          <a:p>
            <a:pPr marL="622935" marR="154706" lvl="3" indent="-257175">
              <a:lnSpc>
                <a:spcPts val="1700"/>
              </a:lnSpc>
              <a:buClr>
                <a:srgbClr val="48A942"/>
              </a:buClr>
              <a:buFont typeface="Wingdings 3" panose="05040102010807070707" pitchFamily="18" charset="2"/>
              <a:buChar char=""/>
            </a:pPr>
            <a:r>
              <a:rPr lang="en-US" sz="1600" dirty="0">
                <a:solidFill>
                  <a:srgbClr val="49475B"/>
                </a:solidFill>
                <a:latin typeface="Helvetica" panose="020B0604020202020204" pitchFamily="34" charset="0"/>
                <a:cs typeface="Helvetica" panose="020B0604020202020204" pitchFamily="34" charset="0"/>
              </a:rPr>
              <a:t>Likely behind the scenes, as thought partner for the advisor</a:t>
            </a:r>
          </a:p>
          <a:p>
            <a:pPr marL="472594" marR="154706" lvl="1" algn="just">
              <a:lnSpc>
                <a:spcPts val="1900"/>
              </a:lnSpc>
            </a:pPr>
            <a:endParaRPr lang="en-US" sz="1400" b="1" dirty="0">
              <a:solidFill>
                <a:srgbClr val="5F5F5F"/>
              </a:solidFill>
              <a:latin typeface="Poppins" panose="00000500000000000000" pitchFamily="2" charset="0"/>
              <a:cs typeface="Poppins" panose="00000500000000000000" pitchFamily="2" charset="0"/>
            </a:endParaRPr>
          </a:p>
          <a:p>
            <a:pPr marL="15394" marR="154706">
              <a:lnSpc>
                <a:spcPts val="1900"/>
              </a:lnSpc>
            </a:pPr>
            <a:endParaRPr lang="en-US" sz="1400" b="1" dirty="0">
              <a:solidFill>
                <a:srgbClr val="5F5F5F"/>
              </a:solidFill>
              <a:latin typeface="Poppins" panose="00000500000000000000" pitchFamily="2" charset="0"/>
              <a:cs typeface="Poppins" panose="00000500000000000000" pitchFamily="2" charset="0"/>
            </a:endParaRPr>
          </a:p>
          <a:p>
            <a:pPr marL="15394" marR="154706">
              <a:lnSpc>
                <a:spcPts val="1900"/>
              </a:lnSpc>
            </a:pPr>
            <a:endParaRPr lang="en-US" sz="1400" b="1" dirty="0">
              <a:solidFill>
                <a:srgbClr val="5F5F5F"/>
              </a:solidFill>
              <a:latin typeface="Poppins" panose="00000500000000000000" pitchFamily="2" charset="0"/>
              <a:cs typeface="Poppins" panose="00000500000000000000" pitchFamily="2" charset="0"/>
            </a:endParaRPr>
          </a:p>
        </p:txBody>
      </p:sp>
      <p:cxnSp>
        <p:nvCxnSpPr>
          <p:cNvPr id="11" name="Straight Connector 10">
            <a:extLst>
              <a:ext uri="{FF2B5EF4-FFF2-40B4-BE49-F238E27FC236}">
                <a16:creationId xmlns:a16="http://schemas.microsoft.com/office/drawing/2014/main" id="{8ACC8BE8-92EB-4226-B1AE-0F65F9006699}"/>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2668CE46-FFCF-4693-B892-3905865801AA}"/>
              </a:ext>
            </a:extLst>
          </p:cNvPr>
          <p:cNvSpPr>
            <a:spLocks noGrp="1"/>
          </p:cNvSpPr>
          <p:nvPr>
            <p:ph type="title"/>
          </p:nvPr>
        </p:nvSpPr>
        <p:spPr>
          <a:xfrm>
            <a:off x="1130138" y="5422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PORTFOLIO STRATEGIST</a:t>
            </a:r>
          </a:p>
        </p:txBody>
      </p:sp>
      <p:cxnSp>
        <p:nvCxnSpPr>
          <p:cNvPr id="6" name="Straight Connector 5">
            <a:extLst>
              <a:ext uri="{FF2B5EF4-FFF2-40B4-BE49-F238E27FC236}">
                <a16:creationId xmlns:a16="http://schemas.microsoft.com/office/drawing/2014/main" id="{B97C0E33-5EC7-43A2-B1B8-897510EAD96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C7477FC-D704-4AE2-AA05-D866376913E6}"/>
              </a:ext>
            </a:extLst>
          </p:cNvPr>
          <p:cNvSpPr>
            <a:spLocks noGrp="1"/>
          </p:cNvSpPr>
          <p:nvPr>
            <p:ph type="sldNum" sz="quarter" idx="4"/>
          </p:nvPr>
        </p:nvSpPr>
        <p:spPr/>
        <p:txBody>
          <a:bodyPr/>
          <a:lstStyle/>
          <a:p>
            <a:fld id="{CE503083-4DA8-4E12-AF1C-AE6E142C82B7}" type="slidenum">
              <a:rPr lang="en-US" smtClean="0"/>
              <a:pPr/>
              <a:t>37</a:t>
            </a:fld>
            <a:endParaRPr lang="en-US" dirty="0"/>
          </a:p>
        </p:txBody>
      </p:sp>
    </p:spTree>
    <p:extLst>
      <p:ext uri="{BB962C8B-B14F-4D97-AF65-F5344CB8AC3E}">
        <p14:creationId xmlns:p14="http://schemas.microsoft.com/office/powerpoint/2010/main" val="1041362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22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AMD ORGANIZATIONAL STRUCTURE</a:t>
            </a:r>
          </a:p>
        </p:txBody>
      </p:sp>
      <p:cxnSp>
        <p:nvCxnSpPr>
          <p:cNvPr id="3" name="Straight Connector 2">
            <a:extLst>
              <a:ext uri="{FF2B5EF4-FFF2-40B4-BE49-F238E27FC236}">
                <a16:creationId xmlns:a16="http://schemas.microsoft.com/office/drawing/2014/main" id="{CEDB524D-815D-0850-749D-79FDBD23E2B7}"/>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6FEFF4C-7174-DD93-7673-A0291D6C2E54}"/>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DB112F-AA5D-423D-B355-5EC8B55395F0}"/>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35" name="Slide Number Placeholder 34">
            <a:extLst>
              <a:ext uri="{FF2B5EF4-FFF2-40B4-BE49-F238E27FC236}">
                <a16:creationId xmlns:a16="http://schemas.microsoft.com/office/drawing/2014/main" id="{8813CD7C-A33A-402C-8B30-C6200A0E0F61}"/>
              </a:ext>
            </a:extLst>
          </p:cNvPr>
          <p:cNvSpPr>
            <a:spLocks noGrp="1"/>
          </p:cNvSpPr>
          <p:nvPr>
            <p:ph type="sldNum" sz="quarter" idx="4"/>
          </p:nvPr>
        </p:nvSpPr>
        <p:spPr/>
        <p:txBody>
          <a:bodyPr/>
          <a:lstStyle/>
          <a:p>
            <a:fld id="{CE503083-4DA8-4E12-AF1C-AE6E142C82B7}" type="slidenum">
              <a:rPr lang="en-US" smtClean="0"/>
              <a:pPr/>
              <a:t>38</a:t>
            </a:fld>
            <a:endParaRPr lang="en-US" dirty="0"/>
          </a:p>
        </p:txBody>
      </p:sp>
      <p:cxnSp>
        <p:nvCxnSpPr>
          <p:cNvPr id="34" name="Straight Connector 33">
            <a:extLst>
              <a:ext uri="{FF2B5EF4-FFF2-40B4-BE49-F238E27FC236}">
                <a16:creationId xmlns:a16="http://schemas.microsoft.com/office/drawing/2014/main" id="{8BC220B9-2BF3-5081-1ABE-2313D1A0AC86}"/>
              </a:ext>
            </a:extLst>
          </p:cNvPr>
          <p:cNvCxnSpPr>
            <a:cxnSpLocks/>
          </p:cNvCxnSpPr>
          <p:nvPr/>
        </p:nvCxnSpPr>
        <p:spPr>
          <a:xfrm>
            <a:off x="2315898" y="2357118"/>
            <a:ext cx="8230373" cy="1023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C63B920-2690-9395-DE6A-7A1D13F26641}"/>
              </a:ext>
            </a:extLst>
          </p:cNvPr>
          <p:cNvCxnSpPr>
            <a:cxnSpLocks/>
          </p:cNvCxnSpPr>
          <p:nvPr/>
        </p:nvCxnSpPr>
        <p:spPr>
          <a:xfrm flipV="1">
            <a:off x="5951624" y="1853856"/>
            <a:ext cx="0" cy="49607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7EE34F-3E60-D2ED-61CF-1827B77F5FED}"/>
              </a:ext>
            </a:extLst>
          </p:cNvPr>
          <p:cNvCxnSpPr>
            <a:cxnSpLocks/>
          </p:cNvCxnSpPr>
          <p:nvPr/>
        </p:nvCxnSpPr>
        <p:spPr>
          <a:xfrm flipV="1">
            <a:off x="10546271" y="2367348"/>
            <a:ext cx="0" cy="1814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9A9294E-4660-7EC3-5294-D2F80A6DF65D}"/>
              </a:ext>
            </a:extLst>
          </p:cNvPr>
          <p:cNvSpPr txBox="1"/>
          <p:nvPr/>
        </p:nvSpPr>
        <p:spPr>
          <a:xfrm>
            <a:off x="9488900" y="2564923"/>
            <a:ext cx="2114742" cy="784830"/>
          </a:xfrm>
          <a:prstGeom prst="rect">
            <a:avLst/>
          </a:prstGeom>
          <a:noFill/>
        </p:spPr>
        <p:txBody>
          <a:bodyPr wrap="square" rtlCol="0">
            <a:spAutoFit/>
          </a:bodyPr>
          <a:lstStyle/>
          <a:p>
            <a:pPr algn="ctr"/>
            <a:r>
              <a:rPr lang="en-US" sz="900" b="1" dirty="0"/>
              <a:t>CHIEF INVESTMENT STRATEGIST/ ALTERNATIVE INVESTMENTS</a:t>
            </a:r>
          </a:p>
          <a:p>
            <a:pPr algn="ctr"/>
            <a:r>
              <a:rPr lang="en-US" sz="900" b="1" dirty="0">
                <a:solidFill>
                  <a:srgbClr val="48A942"/>
                </a:solidFill>
              </a:rPr>
              <a:t>Jack Zhang</a:t>
            </a:r>
            <a:endParaRPr lang="en-US" sz="900" dirty="0"/>
          </a:p>
          <a:p>
            <a:pPr algn="ctr"/>
            <a:r>
              <a:rPr lang="en-US" sz="900" dirty="0"/>
              <a:t>Vice President</a:t>
            </a:r>
          </a:p>
          <a:p>
            <a:pPr algn="ctr"/>
            <a:r>
              <a:rPr lang="en-US" sz="900" dirty="0"/>
              <a:t>Austin, TX</a:t>
            </a:r>
          </a:p>
        </p:txBody>
      </p:sp>
      <p:cxnSp>
        <p:nvCxnSpPr>
          <p:cNvPr id="41" name="Straight Connector 40">
            <a:extLst>
              <a:ext uri="{FF2B5EF4-FFF2-40B4-BE49-F238E27FC236}">
                <a16:creationId xmlns:a16="http://schemas.microsoft.com/office/drawing/2014/main" id="{5F060993-4DC8-C2A5-A9BA-CBECCD369973}"/>
              </a:ext>
            </a:extLst>
          </p:cNvPr>
          <p:cNvCxnSpPr>
            <a:cxnSpLocks/>
          </p:cNvCxnSpPr>
          <p:nvPr/>
        </p:nvCxnSpPr>
        <p:spPr>
          <a:xfrm flipV="1">
            <a:off x="7298707" y="2367348"/>
            <a:ext cx="0" cy="1814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0F4FB4-AF6B-3CA0-C1A4-DDED9C913D89}"/>
              </a:ext>
            </a:extLst>
          </p:cNvPr>
          <p:cNvCxnSpPr>
            <a:cxnSpLocks/>
          </p:cNvCxnSpPr>
          <p:nvPr/>
        </p:nvCxnSpPr>
        <p:spPr>
          <a:xfrm flipV="1">
            <a:off x="2314201" y="2367348"/>
            <a:ext cx="0" cy="1814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C03808F-B5E8-DFBD-486C-D81E094F3F43}"/>
              </a:ext>
            </a:extLst>
          </p:cNvPr>
          <p:cNvSpPr txBox="1"/>
          <p:nvPr/>
        </p:nvSpPr>
        <p:spPr>
          <a:xfrm>
            <a:off x="5047573" y="1145970"/>
            <a:ext cx="1808102" cy="707886"/>
          </a:xfrm>
          <a:prstGeom prst="rect">
            <a:avLst/>
          </a:prstGeom>
          <a:noFill/>
        </p:spPr>
        <p:txBody>
          <a:bodyPr wrap="square" rtlCol="0">
            <a:spAutoFit/>
          </a:bodyPr>
          <a:lstStyle/>
          <a:p>
            <a:pPr algn="ctr"/>
            <a:r>
              <a:rPr lang="en-US" sz="1000" b="1" dirty="0"/>
              <a:t>ASSET MANAGEMENT</a:t>
            </a:r>
          </a:p>
          <a:p>
            <a:pPr algn="ctr"/>
            <a:r>
              <a:rPr lang="en-US" sz="1000" b="1" dirty="0">
                <a:solidFill>
                  <a:srgbClr val="48A942"/>
                </a:solidFill>
              </a:rPr>
              <a:t>Annie McCauley</a:t>
            </a:r>
            <a:endParaRPr lang="en-US" sz="1000" dirty="0"/>
          </a:p>
          <a:p>
            <a:pPr algn="ctr"/>
            <a:r>
              <a:rPr lang="en-US" sz="1000" dirty="0"/>
              <a:t>Executive Vice President</a:t>
            </a:r>
          </a:p>
          <a:p>
            <a:pPr algn="ctr"/>
            <a:r>
              <a:rPr lang="en-US" sz="1000" dirty="0"/>
              <a:t>Fairlawn, OH</a:t>
            </a:r>
          </a:p>
        </p:txBody>
      </p:sp>
      <p:grpSp>
        <p:nvGrpSpPr>
          <p:cNvPr id="85" name="Group 84">
            <a:extLst>
              <a:ext uri="{FF2B5EF4-FFF2-40B4-BE49-F238E27FC236}">
                <a16:creationId xmlns:a16="http://schemas.microsoft.com/office/drawing/2014/main" id="{DAC03C6C-9342-CEC5-8FC4-792B7ED638FA}"/>
              </a:ext>
            </a:extLst>
          </p:cNvPr>
          <p:cNvGrpSpPr/>
          <p:nvPr/>
        </p:nvGrpSpPr>
        <p:grpSpPr>
          <a:xfrm>
            <a:off x="657066" y="2564923"/>
            <a:ext cx="5507054" cy="3939892"/>
            <a:chOff x="538402" y="2591237"/>
            <a:chExt cx="5507054" cy="3939892"/>
          </a:xfrm>
        </p:grpSpPr>
        <p:sp>
          <p:nvSpPr>
            <p:cNvPr id="46" name="TextBox 45">
              <a:extLst>
                <a:ext uri="{FF2B5EF4-FFF2-40B4-BE49-F238E27FC236}">
                  <a16:creationId xmlns:a16="http://schemas.microsoft.com/office/drawing/2014/main" id="{0B3F30CA-AE76-8042-701A-4CC40EA354D5}"/>
                </a:ext>
              </a:extLst>
            </p:cNvPr>
            <p:cNvSpPr txBox="1"/>
            <p:nvPr/>
          </p:nvSpPr>
          <p:spPr>
            <a:xfrm>
              <a:off x="2832171" y="3713856"/>
              <a:ext cx="2337015" cy="646331"/>
            </a:xfrm>
            <a:prstGeom prst="rect">
              <a:avLst/>
            </a:prstGeom>
            <a:noFill/>
          </p:spPr>
          <p:txBody>
            <a:bodyPr wrap="square" rtlCol="0">
              <a:spAutoFit/>
            </a:bodyPr>
            <a:lstStyle/>
            <a:p>
              <a:pPr algn="ctr"/>
              <a:r>
                <a:rPr lang="en-US" sz="900" b="1" dirty="0"/>
                <a:t>CHIEF INVESTMENT OFFICER*</a:t>
              </a:r>
            </a:p>
            <a:p>
              <a:pPr algn="ctr"/>
              <a:r>
                <a:rPr lang="en-US" sz="900" b="1" dirty="0">
                  <a:solidFill>
                    <a:srgbClr val="48A942"/>
                  </a:solidFill>
                </a:rPr>
                <a:t>Nick Zamparelli</a:t>
              </a:r>
              <a:endParaRPr lang="en-US" sz="900" dirty="0"/>
            </a:p>
            <a:p>
              <a:pPr algn="ctr"/>
              <a:r>
                <a:rPr lang="en-US" sz="900" dirty="0"/>
                <a:t>Senior Vice President</a:t>
              </a:r>
            </a:p>
            <a:p>
              <a:pPr algn="ctr"/>
              <a:r>
                <a:rPr lang="en-US" sz="900" dirty="0"/>
                <a:t>Berwyn, PA</a:t>
              </a:r>
            </a:p>
          </p:txBody>
        </p:sp>
        <p:sp>
          <p:nvSpPr>
            <p:cNvPr id="47" name="TextBox 46">
              <a:extLst>
                <a:ext uri="{FF2B5EF4-FFF2-40B4-BE49-F238E27FC236}">
                  <a16:creationId xmlns:a16="http://schemas.microsoft.com/office/drawing/2014/main" id="{23AE0BC6-FC95-9F78-47EA-01CDA201AD88}"/>
                </a:ext>
              </a:extLst>
            </p:cNvPr>
            <p:cNvSpPr txBox="1"/>
            <p:nvPr/>
          </p:nvSpPr>
          <p:spPr>
            <a:xfrm>
              <a:off x="2088254" y="4594592"/>
              <a:ext cx="1453569" cy="1815882"/>
            </a:xfrm>
            <a:prstGeom prst="rect">
              <a:avLst/>
            </a:prstGeom>
            <a:noFill/>
          </p:spPr>
          <p:txBody>
            <a:bodyPr wrap="square" rtlCol="0">
              <a:spAutoFit/>
            </a:bodyPr>
            <a:lstStyle/>
            <a:p>
              <a:pPr algn="ctr"/>
              <a:r>
                <a:rPr lang="en-US" sz="800" b="1" dirty="0"/>
                <a:t>PORTFOLIO MANAGER</a:t>
              </a:r>
              <a:endParaRPr lang="en-US" sz="800" dirty="0"/>
            </a:p>
            <a:p>
              <a:pPr algn="ctr"/>
              <a:r>
                <a:rPr lang="en-US" sz="800" b="1" dirty="0">
                  <a:solidFill>
                    <a:srgbClr val="48A942"/>
                  </a:solidFill>
                </a:rPr>
                <a:t>Joe Bodnar</a:t>
              </a:r>
              <a:endParaRPr lang="en-US" sz="800" dirty="0"/>
            </a:p>
            <a:p>
              <a:pPr algn="ctr"/>
              <a:r>
                <a:rPr lang="en-US" sz="800" dirty="0"/>
                <a:t>Director</a:t>
              </a:r>
            </a:p>
            <a:p>
              <a:pPr algn="ctr"/>
              <a:r>
                <a:rPr lang="en-US" sz="800" dirty="0"/>
                <a:t>Berwyn, PA</a:t>
              </a:r>
            </a:p>
            <a:p>
              <a:pPr algn="ctr"/>
              <a:endParaRPr lang="en-US" sz="800" b="1" dirty="0"/>
            </a:p>
            <a:p>
              <a:pPr algn="ctr"/>
              <a:r>
                <a:rPr lang="en-US" sz="800" b="1" dirty="0"/>
                <a:t>RESEARCH ANALYST</a:t>
              </a:r>
              <a:endParaRPr lang="en-US" sz="800" dirty="0"/>
            </a:p>
            <a:p>
              <a:pPr algn="ctr"/>
              <a:r>
                <a:rPr lang="en-US" sz="800" b="1" dirty="0">
                  <a:solidFill>
                    <a:srgbClr val="48A942"/>
                  </a:solidFill>
                </a:rPr>
                <a:t>Jim Durkin</a:t>
              </a:r>
              <a:endParaRPr lang="en-US" sz="800" dirty="0"/>
            </a:p>
            <a:p>
              <a:pPr algn="ctr"/>
              <a:r>
                <a:rPr lang="en-US" sz="800" dirty="0"/>
                <a:t>Associate Director</a:t>
              </a:r>
            </a:p>
            <a:p>
              <a:pPr algn="ctr"/>
              <a:r>
                <a:rPr lang="en-US" sz="800" dirty="0"/>
                <a:t>Berwyn, PA</a:t>
              </a:r>
            </a:p>
            <a:p>
              <a:pPr algn="ctr"/>
              <a:endParaRPr lang="en-US" sz="800" b="1" dirty="0"/>
            </a:p>
            <a:p>
              <a:pPr algn="ctr"/>
              <a:r>
                <a:rPr lang="en-US" sz="800" b="1" dirty="0"/>
                <a:t>HEAD OF REAL ESTATE </a:t>
              </a:r>
              <a:r>
                <a:rPr lang="en-US" sz="800" b="1" dirty="0">
                  <a:solidFill>
                    <a:srgbClr val="48A942"/>
                  </a:solidFill>
                </a:rPr>
                <a:t>Tom Farrell</a:t>
              </a:r>
              <a:endParaRPr lang="en-US" sz="800" dirty="0"/>
            </a:p>
            <a:p>
              <a:pPr algn="ctr"/>
              <a:r>
                <a:rPr lang="en-US" sz="800" dirty="0"/>
                <a:t>Vice President</a:t>
              </a:r>
            </a:p>
            <a:p>
              <a:pPr algn="ctr"/>
              <a:r>
                <a:rPr lang="en-US" sz="800" dirty="0"/>
                <a:t>Berwyn, PA</a:t>
              </a:r>
            </a:p>
          </p:txBody>
        </p:sp>
        <p:sp>
          <p:nvSpPr>
            <p:cNvPr id="48" name="TextBox 47">
              <a:extLst>
                <a:ext uri="{FF2B5EF4-FFF2-40B4-BE49-F238E27FC236}">
                  <a16:creationId xmlns:a16="http://schemas.microsoft.com/office/drawing/2014/main" id="{D1091A3F-75CA-6180-C872-1EE6E897539C}"/>
                </a:ext>
              </a:extLst>
            </p:cNvPr>
            <p:cNvSpPr txBox="1"/>
            <p:nvPr/>
          </p:nvSpPr>
          <p:spPr>
            <a:xfrm>
              <a:off x="3313289" y="4592137"/>
              <a:ext cx="1546157" cy="1938992"/>
            </a:xfrm>
            <a:prstGeom prst="rect">
              <a:avLst/>
            </a:prstGeom>
            <a:noFill/>
          </p:spPr>
          <p:txBody>
            <a:bodyPr wrap="square" rtlCol="0">
              <a:spAutoFit/>
            </a:bodyPr>
            <a:lstStyle/>
            <a:p>
              <a:pPr algn="ctr"/>
              <a:r>
                <a:rPr lang="en-US" sz="800" b="1" dirty="0"/>
                <a:t>HEAD OF MANAGER RESEARCH</a:t>
              </a:r>
              <a:endParaRPr lang="en-US" sz="800" dirty="0"/>
            </a:p>
            <a:p>
              <a:pPr algn="ctr"/>
              <a:r>
                <a:rPr lang="en-US" sz="800" b="1" dirty="0">
                  <a:solidFill>
                    <a:srgbClr val="48A942"/>
                  </a:solidFill>
                </a:rPr>
                <a:t>BJ Hargadon</a:t>
              </a:r>
              <a:endParaRPr lang="en-US" sz="800" dirty="0"/>
            </a:p>
            <a:p>
              <a:pPr algn="ctr"/>
              <a:r>
                <a:rPr lang="en-US" sz="800" dirty="0"/>
                <a:t>Vice President</a:t>
              </a:r>
            </a:p>
            <a:p>
              <a:pPr algn="ctr"/>
              <a:r>
                <a:rPr lang="en-US" sz="800" dirty="0"/>
                <a:t>Berwyn, PA</a:t>
              </a:r>
            </a:p>
            <a:p>
              <a:pPr algn="ctr"/>
              <a:endParaRPr lang="en-US" sz="800" b="1" dirty="0"/>
            </a:p>
            <a:p>
              <a:pPr algn="ctr"/>
              <a:r>
                <a:rPr lang="en-US" sz="800" b="1" dirty="0"/>
                <a:t>HEAD OF PRIVATE EQUITY</a:t>
              </a:r>
              <a:endParaRPr lang="en-US" sz="800" dirty="0"/>
            </a:p>
            <a:p>
              <a:pPr algn="ctr"/>
              <a:r>
                <a:rPr lang="en-US" sz="800" b="1" dirty="0">
                  <a:solidFill>
                    <a:srgbClr val="48A942"/>
                  </a:solidFill>
                </a:rPr>
                <a:t>John Kemmerer</a:t>
              </a:r>
              <a:endParaRPr lang="en-US" sz="800" dirty="0"/>
            </a:p>
            <a:p>
              <a:pPr algn="ctr"/>
              <a:r>
                <a:rPr lang="en-US" sz="800" dirty="0"/>
                <a:t>Vice President</a:t>
              </a:r>
            </a:p>
            <a:p>
              <a:pPr algn="ctr"/>
              <a:r>
                <a:rPr lang="en-US" sz="800" dirty="0"/>
                <a:t>Berwyn, PA </a:t>
              </a:r>
            </a:p>
            <a:p>
              <a:pPr algn="ctr"/>
              <a:endParaRPr lang="en-US" sz="800" b="1" dirty="0"/>
            </a:p>
            <a:p>
              <a:pPr algn="ctr"/>
              <a:r>
                <a:rPr lang="en-US" sz="800" b="1" dirty="0"/>
                <a:t>HEAD OF FIXED INCOME</a:t>
              </a:r>
              <a:endParaRPr lang="en-US" sz="800" dirty="0"/>
            </a:p>
            <a:p>
              <a:pPr algn="ctr"/>
              <a:r>
                <a:rPr lang="en-US" sz="800" b="1" dirty="0">
                  <a:solidFill>
                    <a:srgbClr val="48A942"/>
                  </a:solidFill>
                </a:rPr>
                <a:t>Kevin O’Shea</a:t>
              </a:r>
              <a:endParaRPr lang="en-US" sz="800" dirty="0"/>
            </a:p>
            <a:p>
              <a:pPr algn="ctr"/>
              <a:r>
                <a:rPr lang="en-US" sz="800" dirty="0"/>
                <a:t>Vice President</a:t>
              </a:r>
            </a:p>
            <a:p>
              <a:pPr algn="ctr"/>
              <a:r>
                <a:rPr lang="en-US" sz="800" dirty="0"/>
                <a:t>Berwyn, PA</a:t>
              </a:r>
            </a:p>
          </p:txBody>
        </p:sp>
        <p:sp>
          <p:nvSpPr>
            <p:cNvPr id="51" name="TextBox 50">
              <a:extLst>
                <a:ext uri="{FF2B5EF4-FFF2-40B4-BE49-F238E27FC236}">
                  <a16:creationId xmlns:a16="http://schemas.microsoft.com/office/drawing/2014/main" id="{04AE53A3-C15D-3278-F1AF-ED4FD14542E9}"/>
                </a:ext>
              </a:extLst>
            </p:cNvPr>
            <p:cNvSpPr txBox="1"/>
            <p:nvPr/>
          </p:nvSpPr>
          <p:spPr>
            <a:xfrm>
              <a:off x="1282975" y="2591237"/>
              <a:ext cx="2309119" cy="784830"/>
            </a:xfrm>
            <a:prstGeom prst="rect">
              <a:avLst/>
            </a:prstGeom>
            <a:noFill/>
          </p:spPr>
          <p:txBody>
            <a:bodyPr wrap="square" rtlCol="0">
              <a:spAutoFit/>
            </a:bodyPr>
            <a:lstStyle/>
            <a:p>
              <a:pPr algn="ctr"/>
              <a:r>
                <a:rPr lang="en-US" sz="900" b="1" dirty="0"/>
                <a:t>INVESTMENT POLICY COMMITTEE CHAIR (INTERIM)</a:t>
              </a:r>
            </a:p>
            <a:p>
              <a:pPr algn="ctr"/>
              <a:r>
                <a:rPr lang="en-US" sz="900" b="1" dirty="0">
                  <a:solidFill>
                    <a:srgbClr val="48A942"/>
                  </a:solidFill>
                </a:rPr>
                <a:t>Ed Antoian</a:t>
              </a:r>
              <a:endParaRPr lang="en-US" sz="900" dirty="0"/>
            </a:p>
            <a:p>
              <a:pPr algn="ctr"/>
              <a:r>
                <a:rPr lang="en-US" sz="900" dirty="0"/>
                <a:t>Principal &amp; Senior Strategic Advisor</a:t>
              </a:r>
            </a:p>
            <a:p>
              <a:pPr algn="ctr"/>
              <a:r>
                <a:rPr lang="en-US" sz="900" dirty="0"/>
                <a:t>Berwyn, PA</a:t>
              </a:r>
            </a:p>
          </p:txBody>
        </p:sp>
        <p:sp>
          <p:nvSpPr>
            <p:cNvPr id="52" name="TextBox 51">
              <a:extLst>
                <a:ext uri="{FF2B5EF4-FFF2-40B4-BE49-F238E27FC236}">
                  <a16:creationId xmlns:a16="http://schemas.microsoft.com/office/drawing/2014/main" id="{F21CBB1B-49B5-B81E-D8D1-FEFB713B5319}"/>
                </a:ext>
              </a:extLst>
            </p:cNvPr>
            <p:cNvSpPr txBox="1"/>
            <p:nvPr/>
          </p:nvSpPr>
          <p:spPr>
            <a:xfrm>
              <a:off x="4704489" y="4609555"/>
              <a:ext cx="1340967" cy="1815882"/>
            </a:xfrm>
            <a:prstGeom prst="rect">
              <a:avLst/>
            </a:prstGeom>
            <a:noFill/>
          </p:spPr>
          <p:txBody>
            <a:bodyPr wrap="square" rtlCol="0">
              <a:spAutoFit/>
            </a:bodyPr>
            <a:lstStyle/>
            <a:p>
              <a:pPr algn="ctr"/>
              <a:r>
                <a:rPr lang="en-US" sz="800" b="1" dirty="0"/>
                <a:t>RESEARCH ANALYST </a:t>
              </a:r>
              <a:r>
                <a:rPr lang="en-US" sz="800" b="1" dirty="0">
                  <a:solidFill>
                    <a:srgbClr val="48A942"/>
                  </a:solidFill>
                </a:rPr>
                <a:t>Vishal Patel</a:t>
              </a:r>
              <a:endParaRPr lang="en-US" sz="800" dirty="0"/>
            </a:p>
            <a:p>
              <a:pPr algn="ctr"/>
              <a:r>
                <a:rPr lang="en-US" sz="800" dirty="0"/>
                <a:t>Director</a:t>
              </a:r>
            </a:p>
            <a:p>
              <a:pPr algn="ctr"/>
              <a:r>
                <a:rPr lang="en-US" sz="800" dirty="0"/>
                <a:t>Berwyn, PA</a:t>
              </a:r>
            </a:p>
            <a:p>
              <a:pPr algn="ctr"/>
              <a:endParaRPr lang="en-US" sz="800" b="1" dirty="0"/>
            </a:p>
            <a:p>
              <a:pPr algn="ctr"/>
              <a:r>
                <a:rPr lang="en-US" sz="800" b="1" dirty="0"/>
                <a:t>PORTFOLIO MANAGER</a:t>
              </a:r>
              <a:endParaRPr lang="en-US" sz="800" dirty="0"/>
            </a:p>
            <a:p>
              <a:pPr algn="ctr"/>
              <a:r>
                <a:rPr lang="en-US" sz="800" b="1" dirty="0">
                  <a:solidFill>
                    <a:srgbClr val="48A942"/>
                  </a:solidFill>
                </a:rPr>
                <a:t>Les Globits</a:t>
              </a:r>
              <a:endParaRPr lang="en-US" sz="800" dirty="0"/>
            </a:p>
            <a:p>
              <a:pPr algn="ctr"/>
              <a:r>
                <a:rPr lang="en-US" sz="800" dirty="0"/>
                <a:t>Vice President</a:t>
              </a:r>
            </a:p>
            <a:p>
              <a:pPr algn="ctr"/>
              <a:r>
                <a:rPr lang="en-US" sz="800" dirty="0"/>
                <a:t>Mayfield Heights, OH</a:t>
              </a:r>
            </a:p>
            <a:p>
              <a:pPr algn="ctr"/>
              <a:endParaRPr lang="en-US" sz="800" dirty="0"/>
            </a:p>
            <a:p>
              <a:pPr algn="ctr"/>
              <a:r>
                <a:rPr lang="en-US" sz="800" b="1" dirty="0"/>
                <a:t>RESEARCH ANALYST</a:t>
              </a:r>
              <a:endParaRPr lang="en-US" sz="800" dirty="0"/>
            </a:p>
            <a:p>
              <a:pPr algn="ctr"/>
              <a:r>
                <a:rPr lang="en-US" sz="800" b="1" dirty="0">
                  <a:solidFill>
                    <a:srgbClr val="48A942"/>
                  </a:solidFill>
                </a:rPr>
                <a:t>Henry On</a:t>
              </a:r>
              <a:endParaRPr lang="en-US" sz="800" dirty="0"/>
            </a:p>
            <a:p>
              <a:pPr algn="ctr"/>
              <a:r>
                <a:rPr lang="en-US" sz="800" dirty="0"/>
                <a:t>Director</a:t>
              </a:r>
            </a:p>
            <a:p>
              <a:pPr algn="ctr"/>
              <a:r>
                <a:rPr lang="en-US" sz="800" dirty="0"/>
                <a:t>Fairlawn, OH</a:t>
              </a:r>
            </a:p>
          </p:txBody>
        </p:sp>
        <p:grpSp>
          <p:nvGrpSpPr>
            <p:cNvPr id="53" name="Group 52">
              <a:extLst>
                <a:ext uri="{FF2B5EF4-FFF2-40B4-BE49-F238E27FC236}">
                  <a16:creationId xmlns:a16="http://schemas.microsoft.com/office/drawing/2014/main" id="{2EBA2101-9702-FC09-A164-979386BFBA85}"/>
                </a:ext>
              </a:extLst>
            </p:cNvPr>
            <p:cNvGrpSpPr/>
            <p:nvPr/>
          </p:nvGrpSpPr>
          <p:grpSpPr>
            <a:xfrm>
              <a:off x="2705159" y="4398010"/>
              <a:ext cx="2581487" cy="222199"/>
              <a:chOff x="2466086" y="4720835"/>
              <a:chExt cx="2581487" cy="222199"/>
            </a:xfrm>
          </p:grpSpPr>
          <p:cxnSp>
            <p:nvCxnSpPr>
              <p:cNvPr id="54" name="Straight Connector 53">
                <a:extLst>
                  <a:ext uri="{FF2B5EF4-FFF2-40B4-BE49-F238E27FC236}">
                    <a16:creationId xmlns:a16="http://schemas.microsoft.com/office/drawing/2014/main" id="{F7B90A53-09EE-B2A5-05ED-6C407972762D}"/>
                  </a:ext>
                </a:extLst>
              </p:cNvPr>
              <p:cNvCxnSpPr>
                <a:cxnSpLocks/>
              </p:cNvCxnSpPr>
              <p:nvPr/>
            </p:nvCxnSpPr>
            <p:spPr>
              <a:xfrm flipV="1">
                <a:off x="2467048" y="4727659"/>
                <a:ext cx="0" cy="21537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E7D3C7-6AF7-BD5A-F752-53D9B67EE653}"/>
                  </a:ext>
                </a:extLst>
              </p:cNvPr>
              <p:cNvCxnSpPr>
                <a:cxnSpLocks/>
              </p:cNvCxnSpPr>
              <p:nvPr/>
            </p:nvCxnSpPr>
            <p:spPr>
              <a:xfrm flipV="1">
                <a:off x="5033925" y="4720835"/>
                <a:ext cx="0" cy="21537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B6E3236-178D-6865-CC66-275F40DBCA18}"/>
                  </a:ext>
                </a:extLst>
              </p:cNvPr>
              <p:cNvCxnSpPr>
                <a:cxnSpLocks/>
              </p:cNvCxnSpPr>
              <p:nvPr/>
            </p:nvCxnSpPr>
            <p:spPr>
              <a:xfrm>
                <a:off x="2466086" y="4724436"/>
                <a:ext cx="258148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F42541C8-6C78-C8CD-19DF-063B4E32C131}"/>
                </a:ext>
              </a:extLst>
            </p:cNvPr>
            <p:cNvGrpSpPr/>
            <p:nvPr/>
          </p:nvGrpSpPr>
          <p:grpSpPr>
            <a:xfrm>
              <a:off x="1360102" y="3470945"/>
              <a:ext cx="2581487" cy="222199"/>
              <a:chOff x="2466086" y="4720835"/>
              <a:chExt cx="2581487" cy="222199"/>
            </a:xfrm>
          </p:grpSpPr>
          <p:cxnSp>
            <p:nvCxnSpPr>
              <p:cNvPr id="58" name="Straight Connector 57">
                <a:extLst>
                  <a:ext uri="{FF2B5EF4-FFF2-40B4-BE49-F238E27FC236}">
                    <a16:creationId xmlns:a16="http://schemas.microsoft.com/office/drawing/2014/main" id="{DE6B646E-A955-91EF-862F-5E06EA91D4D6}"/>
                  </a:ext>
                </a:extLst>
              </p:cNvPr>
              <p:cNvCxnSpPr>
                <a:cxnSpLocks/>
              </p:cNvCxnSpPr>
              <p:nvPr/>
            </p:nvCxnSpPr>
            <p:spPr>
              <a:xfrm flipV="1">
                <a:off x="2467048" y="4727659"/>
                <a:ext cx="0" cy="21537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97B0FAA-279D-8747-C7A5-865C63C1076E}"/>
                  </a:ext>
                </a:extLst>
              </p:cNvPr>
              <p:cNvCxnSpPr>
                <a:cxnSpLocks/>
              </p:cNvCxnSpPr>
              <p:nvPr/>
            </p:nvCxnSpPr>
            <p:spPr>
              <a:xfrm flipV="1">
                <a:off x="5033925" y="4720835"/>
                <a:ext cx="0" cy="21537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D478FFC-E1A9-E7C4-E28B-A7DCCCD73919}"/>
                  </a:ext>
                </a:extLst>
              </p:cNvPr>
              <p:cNvCxnSpPr>
                <a:cxnSpLocks/>
              </p:cNvCxnSpPr>
              <p:nvPr/>
            </p:nvCxnSpPr>
            <p:spPr>
              <a:xfrm>
                <a:off x="2466086" y="4724436"/>
                <a:ext cx="258148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68" name="Straight Connector 67">
              <a:extLst>
                <a:ext uri="{FF2B5EF4-FFF2-40B4-BE49-F238E27FC236}">
                  <a16:creationId xmlns:a16="http://schemas.microsoft.com/office/drawing/2014/main" id="{72BFF221-6C8D-E407-74AB-4B6213D77B46}"/>
                </a:ext>
              </a:extLst>
            </p:cNvPr>
            <p:cNvCxnSpPr>
              <a:cxnSpLocks/>
            </p:cNvCxnSpPr>
            <p:nvPr/>
          </p:nvCxnSpPr>
          <p:spPr>
            <a:xfrm flipV="1">
              <a:off x="1389714" y="4374264"/>
              <a:ext cx="0" cy="1814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ADD2066-52B3-B0FC-20E7-38C352397672}"/>
                </a:ext>
              </a:extLst>
            </p:cNvPr>
            <p:cNvSpPr txBox="1"/>
            <p:nvPr/>
          </p:nvSpPr>
          <p:spPr>
            <a:xfrm>
              <a:off x="538402" y="3702247"/>
              <a:ext cx="1761936" cy="646331"/>
            </a:xfrm>
            <a:prstGeom prst="rect">
              <a:avLst/>
            </a:prstGeom>
            <a:noFill/>
          </p:spPr>
          <p:txBody>
            <a:bodyPr wrap="square" rtlCol="0">
              <a:spAutoFit/>
            </a:bodyPr>
            <a:lstStyle/>
            <a:p>
              <a:pPr algn="ctr"/>
              <a:r>
                <a:rPr lang="en-US" sz="900" b="1" dirty="0"/>
                <a:t>PORTFOLIO MANAGER</a:t>
              </a:r>
            </a:p>
            <a:p>
              <a:pPr algn="ctr"/>
              <a:r>
                <a:rPr lang="en-US" sz="900" b="1" dirty="0">
                  <a:solidFill>
                    <a:srgbClr val="48A942"/>
                  </a:solidFill>
                </a:rPr>
                <a:t>David Choi</a:t>
              </a:r>
              <a:endParaRPr lang="en-US" sz="900" dirty="0"/>
            </a:p>
            <a:p>
              <a:pPr algn="ctr"/>
              <a:r>
                <a:rPr lang="en-US" sz="900" dirty="0"/>
                <a:t>Vice President</a:t>
              </a:r>
            </a:p>
            <a:p>
              <a:pPr algn="ctr"/>
              <a:r>
                <a:rPr lang="en-US" sz="900" dirty="0"/>
                <a:t>Berwyn, PA</a:t>
              </a:r>
            </a:p>
          </p:txBody>
        </p:sp>
        <p:sp>
          <p:nvSpPr>
            <p:cNvPr id="70" name="TextBox 69">
              <a:extLst>
                <a:ext uri="{FF2B5EF4-FFF2-40B4-BE49-F238E27FC236}">
                  <a16:creationId xmlns:a16="http://schemas.microsoft.com/office/drawing/2014/main" id="{0C0E72E2-C955-890D-7087-647BCFE32F71}"/>
                </a:ext>
              </a:extLst>
            </p:cNvPr>
            <p:cNvSpPr txBox="1"/>
            <p:nvPr/>
          </p:nvSpPr>
          <p:spPr>
            <a:xfrm>
              <a:off x="715854" y="4558912"/>
              <a:ext cx="1340967" cy="1200329"/>
            </a:xfrm>
            <a:prstGeom prst="rect">
              <a:avLst/>
            </a:prstGeom>
            <a:noFill/>
          </p:spPr>
          <p:txBody>
            <a:bodyPr wrap="square" rtlCol="0">
              <a:spAutoFit/>
            </a:bodyPr>
            <a:lstStyle/>
            <a:p>
              <a:pPr algn="ctr"/>
              <a:r>
                <a:rPr lang="en-US" sz="800" b="1" dirty="0"/>
                <a:t>RESEARCH ANALYST</a:t>
              </a:r>
              <a:endParaRPr lang="en-US" sz="800" dirty="0"/>
            </a:p>
            <a:p>
              <a:pPr algn="ctr"/>
              <a:r>
                <a:rPr lang="en-US" sz="800" b="1" dirty="0">
                  <a:solidFill>
                    <a:srgbClr val="48A942"/>
                  </a:solidFill>
                </a:rPr>
                <a:t>Nick </a:t>
              </a:r>
              <a:r>
                <a:rPr lang="en-US" sz="800" b="1" dirty="0" err="1">
                  <a:solidFill>
                    <a:srgbClr val="48A942"/>
                  </a:solidFill>
                </a:rPr>
                <a:t>DeFlorian</a:t>
              </a:r>
              <a:endParaRPr lang="en-US" sz="800" dirty="0"/>
            </a:p>
            <a:p>
              <a:pPr algn="ctr"/>
              <a:r>
                <a:rPr lang="en-US" sz="800" dirty="0"/>
                <a:t>Director</a:t>
              </a:r>
            </a:p>
            <a:p>
              <a:pPr algn="ctr"/>
              <a:r>
                <a:rPr lang="en-US" sz="800" dirty="0"/>
                <a:t>Berwyn, PA</a:t>
              </a:r>
            </a:p>
            <a:p>
              <a:pPr algn="ctr"/>
              <a:endParaRPr lang="en-US" sz="800" b="1" dirty="0"/>
            </a:p>
            <a:p>
              <a:pPr algn="ctr"/>
              <a:r>
                <a:rPr lang="en-US" sz="800" b="1" dirty="0"/>
                <a:t>RESEARCH ANALYST</a:t>
              </a:r>
              <a:endParaRPr lang="en-US" sz="800" dirty="0"/>
            </a:p>
            <a:p>
              <a:pPr algn="ctr"/>
              <a:r>
                <a:rPr lang="en-US" sz="800" b="1" dirty="0">
                  <a:solidFill>
                    <a:srgbClr val="48A942"/>
                  </a:solidFill>
                </a:rPr>
                <a:t>Brian Wright</a:t>
              </a:r>
              <a:endParaRPr lang="en-US" sz="800" dirty="0"/>
            </a:p>
            <a:p>
              <a:pPr algn="ctr"/>
              <a:r>
                <a:rPr lang="en-US" sz="800" dirty="0"/>
                <a:t>Associate Director</a:t>
              </a:r>
            </a:p>
            <a:p>
              <a:pPr algn="ctr"/>
              <a:r>
                <a:rPr lang="en-US" sz="800" dirty="0"/>
                <a:t>Berwyn, PA</a:t>
              </a:r>
            </a:p>
          </p:txBody>
        </p:sp>
      </p:grpSp>
      <p:sp>
        <p:nvSpPr>
          <p:cNvPr id="71" name="TextBox 70">
            <a:extLst>
              <a:ext uri="{FF2B5EF4-FFF2-40B4-BE49-F238E27FC236}">
                <a16:creationId xmlns:a16="http://schemas.microsoft.com/office/drawing/2014/main" id="{31028B29-E564-F9F3-2DA3-6DEC5E8B9E80}"/>
              </a:ext>
            </a:extLst>
          </p:cNvPr>
          <p:cNvSpPr txBox="1"/>
          <p:nvPr/>
        </p:nvSpPr>
        <p:spPr>
          <a:xfrm>
            <a:off x="797512" y="6247403"/>
            <a:ext cx="1119608" cy="507831"/>
          </a:xfrm>
          <a:prstGeom prst="rect">
            <a:avLst/>
          </a:prstGeom>
          <a:noFill/>
        </p:spPr>
        <p:txBody>
          <a:bodyPr wrap="square" rtlCol="0">
            <a:spAutoFit/>
          </a:bodyPr>
          <a:lstStyle/>
          <a:p>
            <a:r>
              <a:rPr lang="en-US" sz="900" dirty="0"/>
              <a:t>*CIO of ZCA, a part of Sequoia Financial Group</a:t>
            </a:r>
          </a:p>
        </p:txBody>
      </p:sp>
      <p:grpSp>
        <p:nvGrpSpPr>
          <p:cNvPr id="74" name="Group 73">
            <a:extLst>
              <a:ext uri="{FF2B5EF4-FFF2-40B4-BE49-F238E27FC236}">
                <a16:creationId xmlns:a16="http://schemas.microsoft.com/office/drawing/2014/main" id="{97F0EE59-90C2-512D-E1C5-4584372DC2BE}"/>
              </a:ext>
            </a:extLst>
          </p:cNvPr>
          <p:cNvGrpSpPr/>
          <p:nvPr/>
        </p:nvGrpSpPr>
        <p:grpSpPr>
          <a:xfrm>
            <a:off x="6042954" y="2618979"/>
            <a:ext cx="3141978" cy="4105486"/>
            <a:chOff x="5987259" y="2554000"/>
            <a:chExt cx="3141978" cy="4105486"/>
          </a:xfrm>
        </p:grpSpPr>
        <p:sp>
          <p:nvSpPr>
            <p:cNvPr id="2" name="TextBox 1">
              <a:extLst>
                <a:ext uri="{FF2B5EF4-FFF2-40B4-BE49-F238E27FC236}">
                  <a16:creationId xmlns:a16="http://schemas.microsoft.com/office/drawing/2014/main" id="{AA331B69-E2E3-DC2B-D1B9-DD374185110D}"/>
                </a:ext>
              </a:extLst>
            </p:cNvPr>
            <p:cNvSpPr txBox="1"/>
            <p:nvPr/>
          </p:nvSpPr>
          <p:spPr>
            <a:xfrm>
              <a:off x="6250981" y="2554000"/>
              <a:ext cx="2114742" cy="784830"/>
            </a:xfrm>
            <a:prstGeom prst="rect">
              <a:avLst/>
            </a:prstGeom>
            <a:noFill/>
          </p:spPr>
          <p:txBody>
            <a:bodyPr wrap="square" rtlCol="0">
              <a:spAutoFit/>
            </a:bodyPr>
            <a:lstStyle/>
            <a:p>
              <a:pPr algn="ctr"/>
              <a:r>
                <a:rPr lang="en-US" sz="900" b="1" dirty="0"/>
                <a:t>ASSET MANAGEMENT OPERATIONS</a:t>
              </a:r>
            </a:p>
            <a:p>
              <a:pPr algn="ctr"/>
              <a:r>
                <a:rPr lang="en-US" sz="900" b="1" dirty="0">
                  <a:solidFill>
                    <a:srgbClr val="48A942"/>
                  </a:solidFill>
                </a:rPr>
                <a:t>Mike Mordoh</a:t>
              </a:r>
              <a:endParaRPr lang="en-US" sz="900" dirty="0"/>
            </a:p>
            <a:p>
              <a:pPr algn="ctr"/>
              <a:r>
                <a:rPr lang="en-US" sz="900" dirty="0"/>
                <a:t>Senior Director</a:t>
              </a:r>
            </a:p>
            <a:p>
              <a:pPr algn="ctr"/>
              <a:r>
                <a:rPr lang="en-US" sz="900" dirty="0"/>
                <a:t>Columbus, OH</a:t>
              </a:r>
              <a:endParaRPr lang="en-US" sz="900" b="1" dirty="0">
                <a:solidFill>
                  <a:schemeClr val="bg2">
                    <a:lumMod val="50000"/>
                  </a:schemeClr>
                </a:solidFill>
              </a:endParaRPr>
            </a:p>
          </p:txBody>
        </p:sp>
        <p:grpSp>
          <p:nvGrpSpPr>
            <p:cNvPr id="61" name="Group 60">
              <a:extLst>
                <a:ext uri="{FF2B5EF4-FFF2-40B4-BE49-F238E27FC236}">
                  <a16:creationId xmlns:a16="http://schemas.microsoft.com/office/drawing/2014/main" id="{BC7CD4F4-3E78-775B-E492-9D5061189384}"/>
                </a:ext>
              </a:extLst>
            </p:cNvPr>
            <p:cNvGrpSpPr/>
            <p:nvPr/>
          </p:nvGrpSpPr>
          <p:grpSpPr>
            <a:xfrm>
              <a:off x="6516009" y="3370065"/>
              <a:ext cx="1584686" cy="222199"/>
              <a:chOff x="2466086" y="4720835"/>
              <a:chExt cx="2581487" cy="222199"/>
            </a:xfrm>
          </p:grpSpPr>
          <p:cxnSp>
            <p:nvCxnSpPr>
              <p:cNvPr id="62" name="Straight Connector 61">
                <a:extLst>
                  <a:ext uri="{FF2B5EF4-FFF2-40B4-BE49-F238E27FC236}">
                    <a16:creationId xmlns:a16="http://schemas.microsoft.com/office/drawing/2014/main" id="{0DE181E0-B717-5074-E1E2-95A3E06D313A}"/>
                  </a:ext>
                </a:extLst>
              </p:cNvPr>
              <p:cNvCxnSpPr>
                <a:cxnSpLocks/>
              </p:cNvCxnSpPr>
              <p:nvPr/>
            </p:nvCxnSpPr>
            <p:spPr>
              <a:xfrm flipV="1">
                <a:off x="2467048" y="4727659"/>
                <a:ext cx="0" cy="21537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55176A2-5157-3CC2-0A0C-45BEBCDEE666}"/>
                  </a:ext>
                </a:extLst>
              </p:cNvPr>
              <p:cNvCxnSpPr>
                <a:cxnSpLocks/>
              </p:cNvCxnSpPr>
              <p:nvPr/>
            </p:nvCxnSpPr>
            <p:spPr>
              <a:xfrm flipV="1">
                <a:off x="5033925" y="4720835"/>
                <a:ext cx="0" cy="21537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2643C1A-266B-9463-747D-440B58502309}"/>
                  </a:ext>
                </a:extLst>
              </p:cNvPr>
              <p:cNvCxnSpPr>
                <a:cxnSpLocks/>
              </p:cNvCxnSpPr>
              <p:nvPr/>
            </p:nvCxnSpPr>
            <p:spPr>
              <a:xfrm>
                <a:off x="2466086" y="4724436"/>
                <a:ext cx="258148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69E66FB2-8F9A-FA17-9C1F-0CAA8E282B12}"/>
                </a:ext>
              </a:extLst>
            </p:cNvPr>
            <p:cNvGrpSpPr/>
            <p:nvPr/>
          </p:nvGrpSpPr>
          <p:grpSpPr>
            <a:xfrm>
              <a:off x="7228744" y="3558263"/>
              <a:ext cx="1900493" cy="2826486"/>
              <a:chOff x="7115555" y="3958032"/>
              <a:chExt cx="1900493" cy="2826486"/>
            </a:xfrm>
          </p:grpSpPr>
          <p:sp>
            <p:nvSpPr>
              <p:cNvPr id="39" name="TextBox 38">
                <a:extLst>
                  <a:ext uri="{FF2B5EF4-FFF2-40B4-BE49-F238E27FC236}">
                    <a16:creationId xmlns:a16="http://schemas.microsoft.com/office/drawing/2014/main" id="{2D3005F4-C677-B6BC-BB0C-339133BB5A4B}"/>
                  </a:ext>
                </a:extLst>
              </p:cNvPr>
              <p:cNvSpPr txBox="1"/>
              <p:nvPr/>
            </p:nvSpPr>
            <p:spPr>
              <a:xfrm>
                <a:off x="7115555" y="4814748"/>
                <a:ext cx="1900493" cy="1969770"/>
              </a:xfrm>
              <a:prstGeom prst="rect">
                <a:avLst/>
              </a:prstGeom>
              <a:noFill/>
            </p:spPr>
            <p:txBody>
              <a:bodyPr wrap="square" rtlCol="0">
                <a:spAutoFit/>
              </a:bodyPr>
              <a:lstStyle/>
              <a:p>
                <a:pPr algn="ctr"/>
                <a:r>
                  <a:rPr lang="en-US" sz="700" b="1" dirty="0"/>
                  <a:t>INVESTMENT OPS ANALYST</a:t>
                </a:r>
              </a:p>
              <a:p>
                <a:pPr algn="ctr"/>
                <a:r>
                  <a:rPr lang="en-US" sz="700" b="1" dirty="0">
                    <a:solidFill>
                      <a:srgbClr val="48A942"/>
                    </a:solidFill>
                  </a:rPr>
                  <a:t>Shane Bobbitt</a:t>
                </a:r>
                <a:endParaRPr lang="en-US" sz="700" dirty="0"/>
              </a:p>
              <a:p>
                <a:pPr algn="ctr"/>
                <a:r>
                  <a:rPr lang="en-US" sz="700" dirty="0"/>
                  <a:t>Senior Associate</a:t>
                </a:r>
              </a:p>
              <a:p>
                <a:pPr algn="ctr"/>
                <a:r>
                  <a:rPr lang="en-US" sz="700" dirty="0"/>
                  <a:t>Columbus, OH</a:t>
                </a:r>
              </a:p>
              <a:p>
                <a:pPr algn="ctr"/>
                <a:endParaRPr lang="en-US" sz="700" dirty="0"/>
              </a:p>
              <a:p>
                <a:pPr algn="ctr"/>
                <a:r>
                  <a:rPr lang="en-US" sz="700" b="1" dirty="0"/>
                  <a:t>INVESTMENT OPS ANALYST</a:t>
                </a:r>
                <a:endParaRPr lang="en-US" sz="700" b="1" dirty="0">
                  <a:solidFill>
                    <a:srgbClr val="48A942"/>
                  </a:solidFill>
                </a:endParaRPr>
              </a:p>
              <a:p>
                <a:pPr algn="ctr"/>
                <a:r>
                  <a:rPr lang="en-US" sz="700" b="1" dirty="0">
                    <a:solidFill>
                      <a:srgbClr val="48A942"/>
                    </a:solidFill>
                  </a:rPr>
                  <a:t>Brian Petras</a:t>
                </a:r>
                <a:endParaRPr lang="en-US" sz="700" dirty="0"/>
              </a:p>
              <a:p>
                <a:pPr algn="ctr"/>
                <a:r>
                  <a:rPr lang="en-US" sz="700" dirty="0"/>
                  <a:t>Senior Associate</a:t>
                </a:r>
              </a:p>
              <a:p>
                <a:pPr algn="ctr"/>
                <a:r>
                  <a:rPr lang="en-US" sz="700" dirty="0"/>
                  <a:t>Troy, MI</a:t>
                </a:r>
              </a:p>
              <a:p>
                <a:pPr algn="ctr"/>
                <a:endParaRPr lang="en-US" sz="700" dirty="0"/>
              </a:p>
              <a:p>
                <a:pPr algn="ctr"/>
                <a:r>
                  <a:rPr lang="en-US" sz="700" b="1" dirty="0"/>
                  <a:t>INVESTMENT OPS ANALYST</a:t>
                </a:r>
              </a:p>
              <a:p>
                <a:pPr algn="ctr"/>
                <a:r>
                  <a:rPr lang="en-US" sz="700" b="1" dirty="0">
                    <a:solidFill>
                      <a:srgbClr val="48A942"/>
                    </a:solidFill>
                  </a:rPr>
                  <a:t>Andy Brophy</a:t>
                </a:r>
                <a:endParaRPr lang="en-US" sz="700" dirty="0"/>
              </a:p>
              <a:p>
                <a:pPr algn="ctr"/>
                <a:r>
                  <a:rPr lang="en-US" sz="700" dirty="0"/>
                  <a:t>Associate</a:t>
                </a:r>
              </a:p>
              <a:p>
                <a:pPr algn="ctr"/>
                <a:r>
                  <a:rPr lang="en-US" sz="700" dirty="0"/>
                  <a:t>Troy, MI</a:t>
                </a:r>
              </a:p>
              <a:p>
                <a:pPr algn="ctr"/>
                <a:endParaRPr lang="en-US" sz="800" dirty="0"/>
              </a:p>
              <a:p>
                <a:pPr algn="ctr"/>
                <a:endParaRPr lang="en-US" sz="800" dirty="0"/>
              </a:p>
              <a:p>
                <a:pPr algn="ctr"/>
                <a:endParaRPr lang="en-US" sz="800" dirty="0"/>
              </a:p>
            </p:txBody>
          </p:sp>
          <p:sp>
            <p:nvSpPr>
              <p:cNvPr id="49" name="TextBox 48">
                <a:extLst>
                  <a:ext uri="{FF2B5EF4-FFF2-40B4-BE49-F238E27FC236}">
                    <a16:creationId xmlns:a16="http://schemas.microsoft.com/office/drawing/2014/main" id="{76A7DB79-C37B-DD3A-B8C1-2181CE8E10CB}"/>
                  </a:ext>
                </a:extLst>
              </p:cNvPr>
              <p:cNvSpPr txBox="1"/>
              <p:nvPr/>
            </p:nvSpPr>
            <p:spPr>
              <a:xfrm>
                <a:off x="7249674" y="3958032"/>
                <a:ext cx="1584685" cy="630942"/>
              </a:xfrm>
              <a:prstGeom prst="rect">
                <a:avLst/>
              </a:prstGeom>
              <a:noFill/>
            </p:spPr>
            <p:txBody>
              <a:bodyPr wrap="square" rtlCol="0">
                <a:spAutoFit/>
              </a:bodyPr>
              <a:lstStyle/>
              <a:p>
                <a:pPr algn="ctr"/>
                <a:endParaRPr lang="en-US" sz="700" b="1" dirty="0"/>
              </a:p>
              <a:p>
                <a:pPr algn="ctr"/>
                <a:r>
                  <a:rPr lang="en-US" sz="700" b="1" dirty="0"/>
                  <a:t>INVESTMENT OPS GROUP LEAD</a:t>
                </a:r>
              </a:p>
              <a:p>
                <a:pPr algn="ctr"/>
                <a:r>
                  <a:rPr lang="en-US" sz="700" b="1" dirty="0">
                    <a:solidFill>
                      <a:srgbClr val="48A942"/>
                    </a:solidFill>
                  </a:rPr>
                  <a:t>Richelle Durkin</a:t>
                </a:r>
                <a:endParaRPr lang="en-US" sz="700" dirty="0"/>
              </a:p>
              <a:p>
                <a:pPr algn="ctr"/>
                <a:r>
                  <a:rPr lang="en-US" sz="700" dirty="0"/>
                  <a:t>Director</a:t>
                </a:r>
              </a:p>
              <a:p>
                <a:pPr algn="ctr"/>
                <a:r>
                  <a:rPr lang="en-US" sz="700" dirty="0"/>
                  <a:t>Troy, MI</a:t>
                </a:r>
              </a:p>
            </p:txBody>
          </p:sp>
          <p:cxnSp>
            <p:nvCxnSpPr>
              <p:cNvPr id="65" name="Straight Connector 64">
                <a:extLst>
                  <a:ext uri="{FF2B5EF4-FFF2-40B4-BE49-F238E27FC236}">
                    <a16:creationId xmlns:a16="http://schemas.microsoft.com/office/drawing/2014/main" id="{62D9FE6C-BBA6-FB5D-6354-FFACD409D22D}"/>
                  </a:ext>
                </a:extLst>
              </p:cNvPr>
              <p:cNvCxnSpPr>
                <a:cxnSpLocks/>
              </p:cNvCxnSpPr>
              <p:nvPr/>
            </p:nvCxnSpPr>
            <p:spPr>
              <a:xfrm flipV="1">
                <a:off x="8051489" y="4577210"/>
                <a:ext cx="0" cy="17113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7EE0652-3892-2EDA-3578-9BC1B23F463B}"/>
                </a:ext>
              </a:extLst>
            </p:cNvPr>
            <p:cNvSpPr txBox="1"/>
            <p:nvPr/>
          </p:nvSpPr>
          <p:spPr>
            <a:xfrm>
              <a:off x="5987259" y="3658665"/>
              <a:ext cx="1407977" cy="3000821"/>
            </a:xfrm>
            <a:prstGeom prst="rect">
              <a:avLst/>
            </a:prstGeom>
            <a:noFill/>
          </p:spPr>
          <p:txBody>
            <a:bodyPr wrap="square" rtlCol="0">
              <a:spAutoFit/>
            </a:bodyPr>
            <a:lstStyle/>
            <a:p>
              <a:pPr algn="ctr"/>
              <a:r>
                <a:rPr lang="en-US" sz="700" b="1" dirty="0"/>
                <a:t>OPERATIONS ANALYST</a:t>
              </a:r>
              <a:endParaRPr lang="en-US" sz="700" dirty="0"/>
            </a:p>
            <a:p>
              <a:pPr algn="ctr"/>
              <a:r>
                <a:rPr lang="en-US" sz="700" b="1" dirty="0">
                  <a:solidFill>
                    <a:srgbClr val="48A942"/>
                  </a:solidFill>
                </a:rPr>
                <a:t>Christina Arnault</a:t>
              </a:r>
              <a:endParaRPr lang="en-US" sz="700" dirty="0"/>
            </a:p>
            <a:p>
              <a:pPr algn="ctr"/>
              <a:r>
                <a:rPr lang="en-US" sz="700" dirty="0"/>
                <a:t>Associate Director</a:t>
              </a:r>
            </a:p>
            <a:p>
              <a:pPr algn="ctr"/>
              <a:r>
                <a:rPr lang="en-US" sz="700" dirty="0"/>
                <a:t>Berwyn, PA</a:t>
              </a:r>
            </a:p>
            <a:p>
              <a:pPr algn="ctr"/>
              <a:endParaRPr lang="en-US" sz="700" b="1" dirty="0"/>
            </a:p>
            <a:p>
              <a:pPr algn="ctr"/>
              <a:r>
                <a:rPr lang="en-US" sz="700" b="1" dirty="0"/>
                <a:t>OPERATIONS ANALYST</a:t>
              </a:r>
            </a:p>
            <a:p>
              <a:pPr algn="ctr"/>
              <a:r>
                <a:rPr lang="en-US" sz="700" b="1" dirty="0">
                  <a:solidFill>
                    <a:srgbClr val="48A942"/>
                  </a:solidFill>
                </a:rPr>
                <a:t>Valerie Jones</a:t>
              </a:r>
              <a:endParaRPr lang="en-US" sz="700" dirty="0"/>
            </a:p>
            <a:p>
              <a:pPr algn="ctr"/>
              <a:r>
                <a:rPr lang="en-US" sz="700" dirty="0"/>
                <a:t>Associate Director</a:t>
              </a:r>
            </a:p>
            <a:p>
              <a:pPr algn="ctr"/>
              <a:r>
                <a:rPr lang="en-US" sz="700" dirty="0"/>
                <a:t>Columbus, OH</a:t>
              </a:r>
            </a:p>
            <a:p>
              <a:pPr algn="ctr"/>
              <a:endParaRPr lang="en-US" sz="700" b="1" dirty="0"/>
            </a:p>
            <a:p>
              <a:pPr algn="ctr"/>
              <a:r>
                <a:rPr lang="en-US" sz="700" b="1" dirty="0"/>
                <a:t>PORTFOLIO ANALYST</a:t>
              </a:r>
            </a:p>
            <a:p>
              <a:pPr algn="ctr"/>
              <a:r>
                <a:rPr lang="en-US" sz="700" b="1" dirty="0">
                  <a:solidFill>
                    <a:srgbClr val="48A942"/>
                  </a:solidFill>
                </a:rPr>
                <a:t>Tom Moughan</a:t>
              </a:r>
              <a:endParaRPr lang="en-US" sz="700" dirty="0"/>
            </a:p>
            <a:p>
              <a:pPr algn="ctr"/>
              <a:r>
                <a:rPr lang="en-US" sz="700" dirty="0"/>
                <a:t>Senior Director</a:t>
              </a:r>
            </a:p>
            <a:p>
              <a:pPr algn="ctr"/>
              <a:r>
                <a:rPr lang="en-US" sz="700" dirty="0"/>
                <a:t>Beachwood, OH</a:t>
              </a:r>
            </a:p>
            <a:p>
              <a:pPr algn="ctr"/>
              <a:endParaRPr lang="en-US" sz="700" b="1" dirty="0"/>
            </a:p>
            <a:p>
              <a:pPr algn="ctr"/>
              <a:r>
                <a:rPr lang="en-US" sz="700" b="1" dirty="0"/>
                <a:t>OPERATIONS ANALYST</a:t>
              </a:r>
            </a:p>
            <a:p>
              <a:pPr algn="ctr"/>
              <a:r>
                <a:rPr lang="en-US" sz="700" b="1" dirty="0">
                  <a:solidFill>
                    <a:srgbClr val="48A942"/>
                  </a:solidFill>
                </a:rPr>
                <a:t>Paul Riley</a:t>
              </a:r>
              <a:endParaRPr lang="en-US" sz="700" dirty="0"/>
            </a:p>
            <a:p>
              <a:pPr algn="ctr"/>
              <a:r>
                <a:rPr lang="en-US" sz="700" dirty="0"/>
                <a:t>Associate Director</a:t>
              </a:r>
            </a:p>
            <a:p>
              <a:pPr algn="ctr"/>
              <a:r>
                <a:rPr lang="en-US" sz="700" dirty="0"/>
                <a:t>Berwyn, PA</a:t>
              </a:r>
            </a:p>
            <a:p>
              <a:pPr algn="ctr"/>
              <a:endParaRPr lang="en-US" sz="700" dirty="0"/>
            </a:p>
            <a:p>
              <a:pPr algn="ctr"/>
              <a:r>
                <a:rPr lang="en-US" sz="700" b="1" dirty="0"/>
                <a:t>PORFOLIO ANALYST</a:t>
              </a:r>
            </a:p>
            <a:p>
              <a:pPr algn="ctr"/>
              <a:r>
                <a:rPr lang="en-US" sz="700" b="1" dirty="0">
                  <a:solidFill>
                    <a:srgbClr val="48A942"/>
                  </a:solidFill>
                </a:rPr>
                <a:t>Angela Thorn</a:t>
              </a:r>
              <a:endParaRPr lang="en-US" sz="700" dirty="0"/>
            </a:p>
            <a:p>
              <a:pPr algn="ctr"/>
              <a:r>
                <a:rPr lang="en-US" sz="700" dirty="0"/>
                <a:t>Senior Associate</a:t>
              </a:r>
            </a:p>
            <a:p>
              <a:pPr algn="ctr"/>
              <a:r>
                <a:rPr lang="en-US" sz="700" dirty="0"/>
                <a:t>Mayfield, OH</a:t>
              </a:r>
            </a:p>
            <a:p>
              <a:pPr algn="ctr"/>
              <a:endParaRPr lang="en-US" sz="700" dirty="0"/>
            </a:p>
            <a:p>
              <a:pPr algn="ctr"/>
              <a:endParaRPr lang="en-US" sz="700" dirty="0"/>
            </a:p>
            <a:p>
              <a:pPr algn="ctr"/>
              <a:endParaRPr lang="en-US" sz="700" dirty="0"/>
            </a:p>
          </p:txBody>
        </p:sp>
      </p:grpSp>
    </p:spTree>
    <p:extLst>
      <p:ext uri="{BB962C8B-B14F-4D97-AF65-F5344CB8AC3E}">
        <p14:creationId xmlns:p14="http://schemas.microsoft.com/office/powerpoint/2010/main" val="664601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A67A149-2E14-DF41-8CB3-A0426E4D59B3}"/>
              </a:ext>
            </a:extLst>
          </p:cNvPr>
          <p:cNvSpPr txBox="1"/>
          <p:nvPr/>
        </p:nvSpPr>
        <p:spPr>
          <a:xfrm>
            <a:off x="3344147" y="1319839"/>
            <a:ext cx="2103120" cy="276999"/>
          </a:xfrm>
          <a:prstGeom prst="rect">
            <a:avLst/>
          </a:prstGeom>
          <a:solidFill>
            <a:srgbClr val="49A942"/>
          </a:solidFill>
          <a:ln>
            <a:solidFill>
              <a:schemeClr val="accent1"/>
            </a:solidFill>
          </a:ln>
        </p:spPr>
        <p:txBody>
          <a:bodyPr vert="horz"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Taxable</a:t>
            </a:r>
          </a:p>
        </p:txBody>
      </p:sp>
      <p:sp>
        <p:nvSpPr>
          <p:cNvPr id="15" name="TextBox 14">
            <a:extLst>
              <a:ext uri="{FF2B5EF4-FFF2-40B4-BE49-F238E27FC236}">
                <a16:creationId xmlns:a16="http://schemas.microsoft.com/office/drawing/2014/main" id="{B97BC1C9-A7A4-D4D5-D3A5-FA4211C05CE5}"/>
              </a:ext>
            </a:extLst>
          </p:cNvPr>
          <p:cNvSpPr txBox="1"/>
          <p:nvPr/>
        </p:nvSpPr>
        <p:spPr>
          <a:xfrm>
            <a:off x="5932801" y="1319839"/>
            <a:ext cx="2103120" cy="276999"/>
          </a:xfrm>
          <a:prstGeom prst="rect">
            <a:avLst/>
          </a:prstGeom>
          <a:solidFill>
            <a:srgbClr val="49A942"/>
          </a:solidFill>
          <a:ln>
            <a:solidFill>
              <a:schemeClr val="accent1"/>
            </a:solidFill>
          </a:ln>
        </p:spPr>
        <p:txBody>
          <a:bodyPr vert="horz"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Tax-Exempt</a:t>
            </a:r>
          </a:p>
        </p:txBody>
      </p:sp>
      <p:sp>
        <p:nvSpPr>
          <p:cNvPr id="16" name="Rectangle 15">
            <a:extLst>
              <a:ext uri="{FF2B5EF4-FFF2-40B4-BE49-F238E27FC236}">
                <a16:creationId xmlns:a16="http://schemas.microsoft.com/office/drawing/2014/main" id="{C08EC6E1-CB73-9118-3E6D-3BFE3867D5FE}"/>
              </a:ext>
            </a:extLst>
          </p:cNvPr>
          <p:cNvSpPr/>
          <p:nvPr/>
        </p:nvSpPr>
        <p:spPr>
          <a:xfrm>
            <a:off x="3344147" y="1707430"/>
            <a:ext cx="2103120" cy="83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Sequoia Tax Alpha Core</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Fixed Income SMA and/or Fund Model</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Alternative Investments*</a:t>
            </a:r>
          </a:p>
        </p:txBody>
      </p:sp>
      <p:sp>
        <p:nvSpPr>
          <p:cNvPr id="18" name="Rectangle 17">
            <a:extLst>
              <a:ext uri="{FF2B5EF4-FFF2-40B4-BE49-F238E27FC236}">
                <a16:creationId xmlns:a16="http://schemas.microsoft.com/office/drawing/2014/main" id="{2D1E83DA-2912-13EB-5500-96ECC958B282}"/>
              </a:ext>
            </a:extLst>
          </p:cNvPr>
          <p:cNvSpPr/>
          <p:nvPr/>
        </p:nvSpPr>
        <p:spPr>
          <a:xfrm>
            <a:off x="5932801" y="1710599"/>
            <a:ext cx="2103120" cy="83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Multi-factor</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Alternative Investments*</a:t>
            </a:r>
          </a:p>
          <a:p>
            <a:pPr marL="285750" indent="-285750">
              <a:buFont typeface="Arial" panose="020B0604020202020204" pitchFamily="34" charset="0"/>
              <a:buChar char="•"/>
            </a:pPr>
            <a:endParaRPr lang="en-US" sz="11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100" dirty="0">
              <a:solidFill>
                <a:schemeClr val="tx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EA7A4906-329D-5285-0680-036711E3C047}"/>
              </a:ext>
            </a:extLst>
          </p:cNvPr>
          <p:cNvSpPr/>
          <p:nvPr/>
        </p:nvSpPr>
        <p:spPr>
          <a:xfrm>
            <a:off x="1489120" y="1707432"/>
            <a:ext cx="1256283" cy="830995"/>
          </a:xfrm>
          <a:prstGeom prst="rect">
            <a:avLst/>
          </a:prstGeom>
          <a:solidFill>
            <a:srgbClr val="49A9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lumMod val="95000"/>
                  </a:schemeClr>
                </a:solidFill>
                <a:latin typeface="Arial" panose="020B0604020202020204" pitchFamily="34" charset="0"/>
                <a:cs typeface="Arial" panose="020B0604020202020204" pitchFamily="34" charset="0"/>
              </a:rPr>
              <a:t>Family Wealth</a:t>
            </a:r>
            <a:endParaRPr lang="en-US" sz="400" b="1" dirty="0">
              <a:solidFill>
                <a:schemeClr val="bg1">
                  <a:lumMod val="95000"/>
                </a:schemeClr>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4265F2D2-4A58-D059-9DAB-365D6A2BA1F1}"/>
              </a:ext>
            </a:extLst>
          </p:cNvPr>
          <p:cNvSpPr/>
          <p:nvPr/>
        </p:nvSpPr>
        <p:spPr>
          <a:xfrm>
            <a:off x="3344147" y="3875721"/>
            <a:ext cx="2103120" cy="64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Sequoia Premier Allocation</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ETF Models</a:t>
            </a:r>
          </a:p>
        </p:txBody>
      </p:sp>
      <p:sp>
        <p:nvSpPr>
          <p:cNvPr id="21" name="Rectangle 20">
            <a:extLst>
              <a:ext uri="{FF2B5EF4-FFF2-40B4-BE49-F238E27FC236}">
                <a16:creationId xmlns:a16="http://schemas.microsoft.com/office/drawing/2014/main" id="{12927CE8-B30E-9224-1D96-8D7AB1CE44EA}"/>
              </a:ext>
            </a:extLst>
          </p:cNvPr>
          <p:cNvSpPr/>
          <p:nvPr/>
        </p:nvSpPr>
        <p:spPr>
          <a:xfrm>
            <a:off x="5932801" y="3873621"/>
            <a:ext cx="2103120" cy="64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Sequoia Premier Allocation</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ETF Models</a:t>
            </a:r>
          </a:p>
        </p:txBody>
      </p:sp>
      <p:sp>
        <p:nvSpPr>
          <p:cNvPr id="25" name="Rectangle 24">
            <a:extLst>
              <a:ext uri="{FF2B5EF4-FFF2-40B4-BE49-F238E27FC236}">
                <a16:creationId xmlns:a16="http://schemas.microsoft.com/office/drawing/2014/main" id="{CCAC8ECF-83C6-7878-0C20-7F0BE94FAD33}"/>
              </a:ext>
            </a:extLst>
          </p:cNvPr>
          <p:cNvSpPr/>
          <p:nvPr/>
        </p:nvSpPr>
        <p:spPr>
          <a:xfrm>
            <a:off x="3345295" y="4688337"/>
            <a:ext cx="2103120" cy="64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Sequoia Premier Allocation</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ETF Models</a:t>
            </a:r>
          </a:p>
        </p:txBody>
      </p:sp>
      <p:sp>
        <p:nvSpPr>
          <p:cNvPr id="26" name="Rectangle 25">
            <a:extLst>
              <a:ext uri="{FF2B5EF4-FFF2-40B4-BE49-F238E27FC236}">
                <a16:creationId xmlns:a16="http://schemas.microsoft.com/office/drawing/2014/main" id="{0DD66D3C-B521-A020-5B80-24DC5796D98D}"/>
              </a:ext>
            </a:extLst>
          </p:cNvPr>
          <p:cNvSpPr/>
          <p:nvPr/>
        </p:nvSpPr>
        <p:spPr>
          <a:xfrm>
            <a:off x="5932801" y="4689511"/>
            <a:ext cx="2103120" cy="64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Sequoia Premier Allocation</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ETF Models</a:t>
            </a:r>
          </a:p>
        </p:txBody>
      </p:sp>
      <p:sp>
        <p:nvSpPr>
          <p:cNvPr id="27" name="Rectangle 26">
            <a:extLst>
              <a:ext uri="{FF2B5EF4-FFF2-40B4-BE49-F238E27FC236}">
                <a16:creationId xmlns:a16="http://schemas.microsoft.com/office/drawing/2014/main" id="{F23DCF4C-5C07-BC6E-CAF8-9D6ADE481D26}"/>
              </a:ext>
            </a:extLst>
          </p:cNvPr>
          <p:cNvSpPr/>
          <p:nvPr/>
        </p:nvSpPr>
        <p:spPr>
          <a:xfrm>
            <a:off x="1489119" y="3875721"/>
            <a:ext cx="1256283" cy="640080"/>
          </a:xfrm>
          <a:prstGeom prst="rect">
            <a:avLst/>
          </a:prstGeom>
          <a:solidFill>
            <a:srgbClr val="49A9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lumMod val="95000"/>
                  </a:schemeClr>
                </a:solidFill>
                <a:latin typeface="Arial" panose="020B0604020202020204" pitchFamily="34" charset="0"/>
                <a:cs typeface="Arial" panose="020B0604020202020204" pitchFamily="34" charset="0"/>
              </a:rPr>
              <a:t>Private Client</a:t>
            </a:r>
            <a:endParaRPr lang="en-US" sz="400" b="1" dirty="0">
              <a:solidFill>
                <a:schemeClr val="bg1">
                  <a:lumMod val="95000"/>
                </a:schemeClr>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1BB4FF72-96AE-7536-3DA9-B6BDBE2F7ED8}"/>
              </a:ext>
            </a:extLst>
          </p:cNvPr>
          <p:cNvSpPr/>
          <p:nvPr/>
        </p:nvSpPr>
        <p:spPr>
          <a:xfrm>
            <a:off x="1489119" y="4699503"/>
            <a:ext cx="1256283" cy="640080"/>
          </a:xfrm>
          <a:prstGeom prst="rect">
            <a:avLst/>
          </a:prstGeom>
          <a:solidFill>
            <a:srgbClr val="49A9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lumMod val="95000"/>
                  </a:schemeClr>
                </a:solidFill>
                <a:latin typeface="Arial" panose="020B0604020202020204" pitchFamily="34" charset="0"/>
                <a:cs typeface="Arial" panose="020B0604020202020204" pitchFamily="34" charset="0"/>
              </a:rPr>
              <a:t>Financial Advisory</a:t>
            </a:r>
            <a:endParaRPr lang="en-US" sz="400" b="1" dirty="0">
              <a:solidFill>
                <a:schemeClr val="bg1">
                  <a:lumMod val="9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A04A11DA-328F-1F03-0E57-A02B37C096C8}"/>
              </a:ext>
            </a:extLst>
          </p:cNvPr>
          <p:cNvSpPr txBox="1"/>
          <p:nvPr/>
        </p:nvSpPr>
        <p:spPr>
          <a:xfrm>
            <a:off x="2325140" y="5436514"/>
            <a:ext cx="6158022" cy="430887"/>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*Alternative investments are available to clients with $2.5M+ AUM with SFG and have the ability and willingness to tolerate alts risk </a:t>
            </a:r>
          </a:p>
        </p:txBody>
      </p:sp>
      <p:sp>
        <p:nvSpPr>
          <p:cNvPr id="30" name="Rectangle 29">
            <a:extLst>
              <a:ext uri="{FF2B5EF4-FFF2-40B4-BE49-F238E27FC236}">
                <a16:creationId xmlns:a16="http://schemas.microsoft.com/office/drawing/2014/main" id="{FB98FB71-7A7B-68BF-8382-2CAD8DB8A11B}"/>
              </a:ext>
            </a:extLst>
          </p:cNvPr>
          <p:cNvSpPr/>
          <p:nvPr/>
        </p:nvSpPr>
        <p:spPr>
          <a:xfrm>
            <a:off x="8521455" y="1710601"/>
            <a:ext cx="2103120" cy="3612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dirty="0">
                <a:solidFill>
                  <a:schemeClr val="tx1">
                    <a:lumMod val="50000"/>
                  </a:schemeClr>
                </a:solidFill>
                <a:latin typeface="Arial" panose="020B0604020202020204" pitchFamily="34" charset="0"/>
                <a:cs typeface="Arial" panose="020B0604020202020204" pitchFamily="34" charset="0"/>
              </a:rPr>
              <a:t>Custom solutions are only for clients with exceptional circumstances and should not be used as a default solution</a:t>
            </a:r>
          </a:p>
          <a:p>
            <a:pPr marL="285750" indent="-285750">
              <a:buFont typeface="Arial" panose="020B0604020202020204" pitchFamily="34" charset="0"/>
              <a:buChar char="•"/>
            </a:pPr>
            <a:endParaRPr lang="en-US" sz="1100" dirty="0">
              <a:solidFill>
                <a:schemeClr val="tx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a:solidFill>
                  <a:schemeClr val="tx1">
                    <a:lumMod val="50000"/>
                  </a:schemeClr>
                </a:solidFill>
                <a:latin typeface="Arial" panose="020B0604020202020204" pitchFamily="34" charset="0"/>
                <a:cs typeface="Arial" panose="020B0604020202020204" pitchFamily="34" charset="0"/>
              </a:rPr>
              <a:t>For those that require active single stock management, SSE/SSD are options</a:t>
            </a:r>
          </a:p>
          <a:p>
            <a:pPr marL="285750" indent="-285750">
              <a:buFont typeface="Arial" panose="020B0604020202020204" pitchFamily="34" charset="0"/>
              <a:buChar char="•"/>
            </a:pPr>
            <a:endParaRPr lang="en-US" sz="1100" dirty="0">
              <a:solidFill>
                <a:schemeClr val="tx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a:solidFill>
                  <a:schemeClr val="tx1">
                    <a:lumMod val="50000"/>
                  </a:schemeClr>
                </a:solidFill>
                <a:latin typeface="Arial" panose="020B0604020202020204" pitchFamily="34" charset="0"/>
                <a:cs typeface="Arial" panose="020B0604020202020204" pitchFamily="34" charset="0"/>
              </a:rPr>
              <a:t>SFG offers ESG solutions through various partners</a:t>
            </a:r>
          </a:p>
          <a:p>
            <a:pPr marL="285750" indent="-285750">
              <a:buFont typeface="Arial" panose="020B0604020202020204" pitchFamily="34" charset="0"/>
              <a:buChar char="•"/>
            </a:pPr>
            <a:endParaRPr lang="en-US" sz="1100" dirty="0">
              <a:solidFill>
                <a:schemeClr val="tx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a:solidFill>
                  <a:schemeClr val="tx1">
                    <a:lumMod val="50000"/>
                  </a:schemeClr>
                </a:solidFill>
                <a:latin typeface="Arial" panose="020B0604020202020204" pitchFamily="34" charset="0"/>
                <a:cs typeface="Arial" panose="020B0604020202020204" pitchFamily="34" charset="0"/>
              </a:rPr>
              <a:t>SFG has multiple options to deal with concentrated positions</a:t>
            </a:r>
          </a:p>
        </p:txBody>
      </p:sp>
      <p:sp>
        <p:nvSpPr>
          <p:cNvPr id="31" name="TextBox 30">
            <a:extLst>
              <a:ext uri="{FF2B5EF4-FFF2-40B4-BE49-F238E27FC236}">
                <a16:creationId xmlns:a16="http://schemas.microsoft.com/office/drawing/2014/main" id="{84248453-717D-9F61-269E-BE22F00A7288}"/>
              </a:ext>
            </a:extLst>
          </p:cNvPr>
          <p:cNvSpPr txBox="1"/>
          <p:nvPr/>
        </p:nvSpPr>
        <p:spPr>
          <a:xfrm>
            <a:off x="8521455" y="1319839"/>
            <a:ext cx="2103120" cy="276999"/>
          </a:xfrm>
          <a:prstGeom prst="rect">
            <a:avLst/>
          </a:prstGeom>
          <a:solidFill>
            <a:srgbClr val="49A942"/>
          </a:solidFill>
          <a:ln>
            <a:solidFill>
              <a:schemeClr val="accent1"/>
            </a:solidFill>
          </a:ln>
        </p:spPr>
        <p:txBody>
          <a:bodyPr vert="horz"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Satellite Solutions</a:t>
            </a:r>
          </a:p>
        </p:txBody>
      </p:sp>
      <p:sp>
        <p:nvSpPr>
          <p:cNvPr id="32" name="Rectangle 31">
            <a:extLst>
              <a:ext uri="{FF2B5EF4-FFF2-40B4-BE49-F238E27FC236}">
                <a16:creationId xmlns:a16="http://schemas.microsoft.com/office/drawing/2014/main" id="{14AB1299-F6A8-254E-8691-30DBD7D160A8}"/>
              </a:ext>
            </a:extLst>
          </p:cNvPr>
          <p:cNvSpPr/>
          <p:nvPr/>
        </p:nvSpPr>
        <p:spPr>
          <a:xfrm>
            <a:off x="3344147" y="2780758"/>
            <a:ext cx="2103120" cy="83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Sequoia Tax Alpha Core</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Fixed Income SMA and/or Mutual Fund Model</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Alternative Investments*</a:t>
            </a:r>
          </a:p>
        </p:txBody>
      </p:sp>
      <p:sp>
        <p:nvSpPr>
          <p:cNvPr id="33" name="Rectangle 32">
            <a:extLst>
              <a:ext uri="{FF2B5EF4-FFF2-40B4-BE49-F238E27FC236}">
                <a16:creationId xmlns:a16="http://schemas.microsoft.com/office/drawing/2014/main" id="{BE8BB2CF-EE27-68B9-433F-42A89FD40AB1}"/>
              </a:ext>
            </a:extLst>
          </p:cNvPr>
          <p:cNvSpPr/>
          <p:nvPr/>
        </p:nvSpPr>
        <p:spPr>
          <a:xfrm>
            <a:off x="5932801" y="2784704"/>
            <a:ext cx="2103120" cy="83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Multi-factor</a:t>
            </a:r>
          </a:p>
          <a:p>
            <a:pPr marL="285750" indent="-2857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Alternative Investments*</a:t>
            </a:r>
          </a:p>
          <a:p>
            <a:pPr marL="285750" indent="-285750">
              <a:buFont typeface="Arial" panose="020B0604020202020204" pitchFamily="34" charset="0"/>
              <a:buChar char="•"/>
            </a:pPr>
            <a:endParaRPr lang="en-US" sz="11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100"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0F44F8D2-D722-C084-6A9A-72658CB004EA}"/>
              </a:ext>
            </a:extLst>
          </p:cNvPr>
          <p:cNvSpPr/>
          <p:nvPr/>
        </p:nvSpPr>
        <p:spPr>
          <a:xfrm>
            <a:off x="1489120" y="2780265"/>
            <a:ext cx="1256283" cy="830995"/>
          </a:xfrm>
          <a:prstGeom prst="rect">
            <a:avLst/>
          </a:prstGeom>
          <a:solidFill>
            <a:srgbClr val="49A9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lumMod val="95000"/>
                  </a:schemeClr>
                </a:solidFill>
                <a:latin typeface="Arial" panose="020B0604020202020204" pitchFamily="34" charset="0"/>
                <a:cs typeface="Arial" panose="020B0604020202020204" pitchFamily="34" charset="0"/>
              </a:rPr>
              <a:t>Private Wealth</a:t>
            </a:r>
            <a:endParaRPr lang="en-US" sz="400" b="1" dirty="0">
              <a:solidFill>
                <a:schemeClr val="bg1">
                  <a:lumMod val="95000"/>
                </a:schemeClr>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60E6653-D22E-0873-1FFE-841709D61AC7}"/>
              </a:ext>
            </a:extLst>
          </p:cNvPr>
          <p:cNvSpPr txBox="1"/>
          <p:nvPr/>
        </p:nvSpPr>
        <p:spPr>
          <a:xfrm>
            <a:off x="2325141" y="5953781"/>
            <a:ext cx="8159980" cy="461665"/>
          </a:xfrm>
          <a:prstGeom prst="rect">
            <a:avLst/>
          </a:prstGeom>
          <a:noFill/>
          <a:ln>
            <a:solidFill>
              <a:schemeClr val="accent1">
                <a:shade val="50000"/>
              </a:schemeClr>
            </a:solidFill>
          </a:ln>
        </p:spPr>
        <p:txBody>
          <a:bodyPr wrap="square" rtlCol="0">
            <a:spAutoFit/>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Note there are no model changes required for legacy clients other than continued migration towards being on model.</a:t>
            </a:r>
          </a:p>
        </p:txBody>
      </p:sp>
      <p:sp>
        <p:nvSpPr>
          <p:cNvPr id="36" name="Title 2">
            <a:extLst>
              <a:ext uri="{FF2B5EF4-FFF2-40B4-BE49-F238E27FC236}">
                <a16:creationId xmlns:a16="http://schemas.microsoft.com/office/drawing/2014/main" id="{3A3C6B87-FBA6-4336-9BDE-A39B0DA77D64}"/>
              </a:ext>
            </a:extLst>
          </p:cNvPr>
          <p:cNvSpPr txBox="1">
            <a:spLocks/>
          </p:cNvSpPr>
          <p:nvPr/>
        </p:nvSpPr>
        <p:spPr>
          <a:xfrm>
            <a:off x="1130138" y="542259"/>
            <a:ext cx="10647451" cy="423497"/>
          </a:xfrm>
          <a:prstGeom prst="rect">
            <a:avLst/>
          </a:prstGeom>
        </p:spPr>
        <p:txBody>
          <a:bodyPr/>
          <a:lstStyle>
            <a:lvl1pPr algn="l" defTabSz="914399"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400" b="1" spc="300" dirty="0">
                <a:solidFill>
                  <a:srgbClr val="49475B"/>
                </a:solidFill>
                <a:latin typeface="Poppins" panose="00000500000000000000" pitchFamily="2" charset="0"/>
                <a:cs typeface="Poppins" panose="00000500000000000000" pitchFamily="2" charset="0"/>
              </a:rPr>
              <a:t>PORTFOLIO SOULTIONS BY SEGMENT</a:t>
            </a:r>
          </a:p>
        </p:txBody>
      </p:sp>
      <p:cxnSp>
        <p:nvCxnSpPr>
          <p:cNvPr id="37" name="Straight Connector 36">
            <a:extLst>
              <a:ext uri="{FF2B5EF4-FFF2-40B4-BE49-F238E27FC236}">
                <a16:creationId xmlns:a16="http://schemas.microsoft.com/office/drawing/2014/main" id="{33EEB3B6-0698-4EC6-8355-7CFDFD760840}"/>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8F9AAFC-D3BA-4C31-B4F9-53EFC12B74C6}"/>
              </a:ext>
            </a:extLst>
          </p:cNvPr>
          <p:cNvSpPr>
            <a:spLocks noGrp="1"/>
          </p:cNvSpPr>
          <p:nvPr>
            <p:ph type="sldNum" sz="quarter" idx="12"/>
          </p:nvPr>
        </p:nvSpPr>
        <p:spPr/>
        <p:txBody>
          <a:bodyPr/>
          <a:lstStyle/>
          <a:p>
            <a:fld id="{7429E99B-A77C-4317-B105-A3832A949445}" type="slidenum">
              <a:rPr lang="en-US" smtClean="0"/>
              <a:t>39</a:t>
            </a:fld>
            <a:endParaRPr lang="en-US"/>
          </a:p>
        </p:txBody>
      </p:sp>
    </p:spTree>
    <p:extLst>
      <p:ext uri="{BB962C8B-B14F-4D97-AF65-F5344CB8AC3E}">
        <p14:creationId xmlns:p14="http://schemas.microsoft.com/office/powerpoint/2010/main" val="2387082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OUR SEQUOIA JOURNEY</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FFC9E90-1DAB-AFE4-E8DA-56504D08239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9789F28C-1B74-73D1-273A-612A420669A0}"/>
              </a:ext>
            </a:extLst>
          </p:cNvPr>
          <p:cNvSpPr/>
          <p:nvPr/>
        </p:nvSpPr>
        <p:spPr>
          <a:xfrm>
            <a:off x="1111460" y="1164275"/>
            <a:ext cx="6013238" cy="603504"/>
          </a:xfrm>
          <a:prstGeom prst="roundRect">
            <a:avLst/>
          </a:prstGeom>
          <a:solidFill>
            <a:srgbClr val="48A942"/>
          </a:solid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Poppins" panose="00000500000000000000" pitchFamily="2" charset="0"/>
                <a:cs typeface="Poppins" panose="00000500000000000000" pitchFamily="2" charset="0"/>
              </a:rPr>
              <a:t>SEQUOIA HAS BUILT A LEADING RIA PLATFORM IN THE MIDWEST OVER THE LAST 31 YEARS… </a:t>
            </a:r>
          </a:p>
        </p:txBody>
      </p:sp>
      <p:sp>
        <p:nvSpPr>
          <p:cNvPr id="94" name="Rectangle: Rounded Corners 93">
            <a:extLst>
              <a:ext uri="{FF2B5EF4-FFF2-40B4-BE49-F238E27FC236}">
                <a16:creationId xmlns:a16="http://schemas.microsoft.com/office/drawing/2014/main" id="{70170C86-6B14-A975-404F-5D1E484550E5}"/>
              </a:ext>
            </a:extLst>
          </p:cNvPr>
          <p:cNvSpPr/>
          <p:nvPr/>
        </p:nvSpPr>
        <p:spPr>
          <a:xfrm>
            <a:off x="1362550" y="2135983"/>
            <a:ext cx="2569383" cy="2082234"/>
          </a:xfrm>
          <a:prstGeom prst="roundRect">
            <a:avLst/>
          </a:prstGeom>
          <a:solidFill>
            <a:srgbClr val="EFF0F1"/>
          </a:solidFill>
          <a:ln w="19050" cap="flat" cmpd="sng" algn="ctr">
            <a:solidFill>
              <a:srgbClr val="48A942"/>
            </a:solidFill>
            <a:prstDash val="solid"/>
            <a:miter lim="800000"/>
          </a:ln>
          <a:effectLst/>
        </p:spPr>
        <p:txBody>
          <a:bodyPr lIns="0" tIns="0" rIns="0" bIns="0" rtlCol="0" anchor="t"/>
          <a:lstStyle/>
          <a:p>
            <a:pPr marL="0" marR="0" lvl="0" indent="0" algn="ctr" defTabSz="914400" eaLnBrk="1" fontAlgn="auto" latinLnBrk="0" hangingPunct="1">
              <a:lnSpc>
                <a:spcPct val="100000"/>
              </a:lnSpc>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1990s: </a:t>
            </a:r>
          </a:p>
          <a:p>
            <a:pPr marL="0" marR="0" lvl="0" indent="0" algn="ctr" defTabSz="914400" eaLnBrk="1" fontAlgn="auto" latinLnBrk="0" hangingPunct="1">
              <a:lnSpc>
                <a:spcPct val="100000"/>
              </a:lnSpc>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Entrepreneurial Origins</a:t>
            </a:r>
          </a:p>
        </p:txBody>
      </p:sp>
      <p:sp>
        <p:nvSpPr>
          <p:cNvPr id="96" name="Rectangle: Rounded Corners 95">
            <a:extLst>
              <a:ext uri="{FF2B5EF4-FFF2-40B4-BE49-F238E27FC236}">
                <a16:creationId xmlns:a16="http://schemas.microsoft.com/office/drawing/2014/main" id="{657E3FE0-3A3C-8C02-40C9-F382F2FF8EB1}"/>
              </a:ext>
            </a:extLst>
          </p:cNvPr>
          <p:cNvSpPr/>
          <p:nvPr/>
        </p:nvSpPr>
        <p:spPr>
          <a:xfrm>
            <a:off x="4304225" y="2135983"/>
            <a:ext cx="2569383" cy="2082234"/>
          </a:xfrm>
          <a:prstGeom prst="roundRect">
            <a:avLst/>
          </a:prstGeom>
          <a:solidFill>
            <a:srgbClr val="EFF0F1"/>
          </a:solidFill>
          <a:ln w="19050" cap="flat" cmpd="sng" algn="ctr">
            <a:solidFill>
              <a:srgbClr val="48A942"/>
            </a:solidFill>
            <a:prstDash val="solid"/>
            <a:miter lim="800000"/>
          </a:ln>
          <a:effectLst/>
        </p:spPr>
        <p:txBody>
          <a:bodyPr lIns="0" tIns="0" rIns="0" bIns="0" rtlCol="0" anchor="t"/>
          <a:lstStyle/>
          <a:p>
            <a:pPr algn="ctr"/>
            <a:r>
              <a:rPr lang="en-US" sz="1200" b="1" kern="0" dirty="0">
                <a:solidFill>
                  <a:prstClr val="black"/>
                </a:solidFill>
                <a:latin typeface="Helvetica" panose="020B0604020202020204" pitchFamily="34" charset="0"/>
                <a:cs typeface="Helvetica" panose="020B0604020202020204" pitchFamily="34" charset="0"/>
              </a:rPr>
              <a:t>2000s: </a:t>
            </a:r>
          </a:p>
          <a:p>
            <a:pPr algn="ctr"/>
            <a:r>
              <a:rPr lang="en-US" sz="1200" b="1" kern="0" dirty="0">
                <a:solidFill>
                  <a:prstClr val="black"/>
                </a:solidFill>
                <a:latin typeface="Helvetica" panose="020B0604020202020204" pitchFamily="34" charset="0"/>
                <a:cs typeface="Helvetica" panose="020B0604020202020204" pitchFamily="34" charset="0"/>
              </a:rPr>
              <a:t>Talent &amp; Business Model Build</a:t>
            </a:r>
          </a:p>
        </p:txBody>
      </p:sp>
      <p:cxnSp>
        <p:nvCxnSpPr>
          <p:cNvPr id="99" name="Straight Connector 98">
            <a:extLst>
              <a:ext uri="{FF2B5EF4-FFF2-40B4-BE49-F238E27FC236}">
                <a16:creationId xmlns:a16="http://schemas.microsoft.com/office/drawing/2014/main" id="{DCC29FF4-2B65-87DF-8C08-1D197BB0F6CA}"/>
              </a:ext>
            </a:extLst>
          </p:cNvPr>
          <p:cNvCxnSpPr>
            <a:cxnSpLocks/>
          </p:cNvCxnSpPr>
          <p:nvPr/>
        </p:nvCxnSpPr>
        <p:spPr>
          <a:xfrm>
            <a:off x="1656641" y="2695653"/>
            <a:ext cx="1981200" cy="0"/>
          </a:xfrm>
          <a:prstGeom prst="line">
            <a:avLst/>
          </a:prstGeom>
          <a:ln w="19050">
            <a:solidFill>
              <a:schemeClr val="bg2">
                <a:lumMod val="1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CE4226-6415-1B84-A563-0861237C0BB8}"/>
              </a:ext>
            </a:extLst>
          </p:cNvPr>
          <p:cNvCxnSpPr>
            <a:cxnSpLocks/>
          </p:cNvCxnSpPr>
          <p:nvPr/>
        </p:nvCxnSpPr>
        <p:spPr>
          <a:xfrm>
            <a:off x="4598316" y="2695653"/>
            <a:ext cx="1981200" cy="0"/>
          </a:xfrm>
          <a:prstGeom prst="line">
            <a:avLst/>
          </a:prstGeom>
          <a:ln w="19050">
            <a:solidFill>
              <a:schemeClr val="bg2">
                <a:lumMod val="1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22B4DC82-9670-6C84-07BA-FE18EFC4B5B4}"/>
              </a:ext>
            </a:extLst>
          </p:cNvPr>
          <p:cNvSpPr/>
          <p:nvPr/>
        </p:nvSpPr>
        <p:spPr>
          <a:xfrm>
            <a:off x="1362550" y="4444376"/>
            <a:ext cx="2569383" cy="2082234"/>
          </a:xfrm>
          <a:prstGeom prst="roundRect">
            <a:avLst/>
          </a:prstGeom>
          <a:solidFill>
            <a:srgbClr val="EFF0F1"/>
          </a:solidFill>
          <a:ln w="19050" cap="flat" cmpd="sng" algn="ctr">
            <a:solidFill>
              <a:srgbClr val="48A942"/>
            </a:solidFill>
            <a:prstDash val="solid"/>
            <a:miter lim="800000"/>
          </a:ln>
          <a:effectLst/>
        </p:spPr>
        <p:txBody>
          <a:bodyPr lIns="0" tIns="0" rIns="0" bIns="0" rtlCol="0" anchor="t"/>
          <a:lstStyle/>
          <a:p>
            <a:pPr marL="0" marR="0" lvl="0" indent="0" algn="ctr" defTabSz="914400" eaLnBrk="1" fontAlgn="auto" latinLnBrk="0" hangingPunct="1">
              <a:lnSpc>
                <a:spcPct val="100000"/>
              </a:lnSpc>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2010s: </a:t>
            </a:r>
          </a:p>
          <a:p>
            <a:pPr marL="0" marR="0" lvl="0" indent="0" algn="ctr" defTabSz="914400" eaLnBrk="1" fontAlgn="auto" latinLnBrk="0" hangingPunct="1">
              <a:lnSpc>
                <a:spcPct val="100000"/>
              </a:lnSpc>
              <a:buClrTx/>
              <a:buSzTx/>
              <a:buFontTx/>
              <a:buNone/>
              <a:tabLst/>
              <a:defRPr/>
            </a:pPr>
            <a:r>
              <a:rPr kumimoji="0" lang="en-US" sz="1200" b="1" i="0" u="none" strike="noStrike" kern="0" cap="none" spc="0" normalizeH="0" baseline="0" noProof="0" dirty="0">
                <a:ln>
                  <a:noFill/>
                </a:ln>
                <a:solidFill>
                  <a:prstClr val="black"/>
                </a:solidFill>
                <a:effectLst/>
                <a:uLnTx/>
                <a:uFillTx/>
                <a:latin typeface="Helvetica" panose="020B0604020202020204" pitchFamily="34" charset="0"/>
                <a:cs typeface="Helvetica" panose="020B0604020202020204" pitchFamily="34" charset="0"/>
              </a:rPr>
              <a:t>B2B and M&amp;A Focus</a:t>
            </a:r>
          </a:p>
        </p:txBody>
      </p:sp>
      <p:sp>
        <p:nvSpPr>
          <p:cNvPr id="104" name="Rectangle: Rounded Corners 103">
            <a:extLst>
              <a:ext uri="{FF2B5EF4-FFF2-40B4-BE49-F238E27FC236}">
                <a16:creationId xmlns:a16="http://schemas.microsoft.com/office/drawing/2014/main" id="{32C3B35B-D93E-273B-C33A-3DEA47E47494}"/>
              </a:ext>
            </a:extLst>
          </p:cNvPr>
          <p:cNvSpPr/>
          <p:nvPr/>
        </p:nvSpPr>
        <p:spPr>
          <a:xfrm>
            <a:off x="4304225" y="4444376"/>
            <a:ext cx="2569383" cy="2082234"/>
          </a:xfrm>
          <a:prstGeom prst="roundRect">
            <a:avLst/>
          </a:prstGeom>
          <a:solidFill>
            <a:srgbClr val="EFF0F1"/>
          </a:solidFill>
          <a:ln w="19050" cap="flat" cmpd="sng" algn="ctr">
            <a:solidFill>
              <a:srgbClr val="48A942"/>
            </a:solidFill>
            <a:prstDash val="solid"/>
            <a:miter lim="800000"/>
          </a:ln>
          <a:effectLst/>
        </p:spPr>
        <p:txBody>
          <a:bodyPr lIns="0" tIns="0" rIns="0" bIns="0" rtlCol="0" anchor="t"/>
          <a:lstStyle/>
          <a:p>
            <a:pPr algn="ctr"/>
            <a:r>
              <a:rPr lang="en-US" sz="1200" b="1" kern="0" dirty="0">
                <a:solidFill>
                  <a:prstClr val="black"/>
                </a:solidFill>
                <a:latin typeface="Helvetica" panose="020B0604020202020204" pitchFamily="34" charset="0"/>
                <a:cs typeface="Helvetica" panose="020B0604020202020204" pitchFamily="34" charset="0"/>
              </a:rPr>
              <a:t>2020s and Beyond: </a:t>
            </a:r>
          </a:p>
          <a:p>
            <a:pPr algn="ctr"/>
            <a:r>
              <a:rPr lang="en-US" sz="1200" b="1" kern="0" dirty="0">
                <a:solidFill>
                  <a:prstClr val="black"/>
                </a:solidFill>
                <a:latin typeface="Helvetica" panose="020B0604020202020204" pitchFamily="34" charset="0"/>
                <a:cs typeface="Helvetica" panose="020B0604020202020204" pitchFamily="34" charset="0"/>
              </a:rPr>
              <a:t>Growth and Scale</a:t>
            </a:r>
          </a:p>
        </p:txBody>
      </p:sp>
      <p:cxnSp>
        <p:nvCxnSpPr>
          <p:cNvPr id="105" name="Straight Connector 104">
            <a:extLst>
              <a:ext uri="{FF2B5EF4-FFF2-40B4-BE49-F238E27FC236}">
                <a16:creationId xmlns:a16="http://schemas.microsoft.com/office/drawing/2014/main" id="{55A044F0-1B9F-B35A-E3D8-2E4E9B6D717E}"/>
              </a:ext>
            </a:extLst>
          </p:cNvPr>
          <p:cNvCxnSpPr>
            <a:cxnSpLocks/>
          </p:cNvCxnSpPr>
          <p:nvPr/>
        </p:nvCxnSpPr>
        <p:spPr>
          <a:xfrm>
            <a:off x="1656641" y="5004046"/>
            <a:ext cx="1981200" cy="0"/>
          </a:xfrm>
          <a:prstGeom prst="line">
            <a:avLst/>
          </a:prstGeom>
          <a:ln w="19050">
            <a:solidFill>
              <a:schemeClr val="bg2">
                <a:lumMod val="1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7FCF8A5-BD8A-D10B-BC08-4D99777E2A1D}"/>
              </a:ext>
            </a:extLst>
          </p:cNvPr>
          <p:cNvCxnSpPr>
            <a:cxnSpLocks/>
          </p:cNvCxnSpPr>
          <p:nvPr/>
        </p:nvCxnSpPr>
        <p:spPr>
          <a:xfrm>
            <a:off x="4598316" y="5004046"/>
            <a:ext cx="1981200" cy="0"/>
          </a:xfrm>
          <a:prstGeom prst="line">
            <a:avLst/>
          </a:prstGeom>
          <a:ln w="19050">
            <a:solidFill>
              <a:schemeClr val="bg2">
                <a:lumMod val="1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29015CAD-6BB5-BC50-BAEA-D4544823F9C4}"/>
              </a:ext>
            </a:extLst>
          </p:cNvPr>
          <p:cNvSpPr txBox="1"/>
          <p:nvPr/>
        </p:nvSpPr>
        <p:spPr>
          <a:xfrm>
            <a:off x="1409692" y="2787243"/>
            <a:ext cx="2475098" cy="1246495"/>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Served private business owners with complex balance sheets and developed internal corporate structure</a:t>
            </a:r>
          </a:p>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Developed a relationship with Cohen &amp; Company, who acquired an equity stake in 1999</a:t>
            </a:r>
          </a:p>
        </p:txBody>
      </p:sp>
      <p:sp>
        <p:nvSpPr>
          <p:cNvPr id="109" name="TextBox 108">
            <a:extLst>
              <a:ext uri="{FF2B5EF4-FFF2-40B4-BE49-F238E27FC236}">
                <a16:creationId xmlns:a16="http://schemas.microsoft.com/office/drawing/2014/main" id="{AA62B553-BF6C-5026-E16F-BE53233891D9}"/>
              </a:ext>
            </a:extLst>
          </p:cNvPr>
          <p:cNvSpPr txBox="1"/>
          <p:nvPr/>
        </p:nvSpPr>
        <p:spPr>
          <a:xfrm>
            <a:off x="4364964" y="2787243"/>
            <a:ext cx="2475098" cy="1169551"/>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Developed apprentice talent development model and trained many future leaders of the firm</a:t>
            </a:r>
          </a:p>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Experimented with multiple service offerings to refine private client model</a:t>
            </a:r>
          </a:p>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Executed first M&amp;A transaction in ‘09</a:t>
            </a:r>
          </a:p>
        </p:txBody>
      </p:sp>
      <p:sp>
        <p:nvSpPr>
          <p:cNvPr id="110" name="TextBox 109">
            <a:extLst>
              <a:ext uri="{FF2B5EF4-FFF2-40B4-BE49-F238E27FC236}">
                <a16:creationId xmlns:a16="http://schemas.microsoft.com/office/drawing/2014/main" id="{3382E3BB-E415-AFFE-F132-A38AABC70739}"/>
              </a:ext>
            </a:extLst>
          </p:cNvPr>
          <p:cNvSpPr txBox="1"/>
          <p:nvPr/>
        </p:nvSpPr>
        <p:spPr>
          <a:xfrm>
            <a:off x="1409692" y="5103609"/>
            <a:ext cx="2475098" cy="1323439"/>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Made large investments in infrastructure along with building out M&amp;A and B2B strategies</a:t>
            </a:r>
          </a:p>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Approved for SAN in 2010 and WAS in 2019</a:t>
            </a:r>
          </a:p>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~$5MM+ in technology investments over 5 years</a:t>
            </a:r>
          </a:p>
        </p:txBody>
      </p:sp>
      <p:sp>
        <p:nvSpPr>
          <p:cNvPr id="111" name="TextBox 110">
            <a:extLst>
              <a:ext uri="{FF2B5EF4-FFF2-40B4-BE49-F238E27FC236}">
                <a16:creationId xmlns:a16="http://schemas.microsoft.com/office/drawing/2014/main" id="{B4D6DFCF-5431-695F-5B97-819DFC635CA3}"/>
              </a:ext>
            </a:extLst>
          </p:cNvPr>
          <p:cNvSpPr txBox="1"/>
          <p:nvPr/>
        </p:nvSpPr>
        <p:spPr>
          <a:xfrm>
            <a:off x="4364964" y="5103609"/>
            <a:ext cx="2475098" cy="1246495"/>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Partnered with Valeas Capital Partners as a long-term, strategic capital partner to accelerate growth and provide broader access to resources</a:t>
            </a:r>
          </a:p>
          <a:p>
            <a:pPr marL="171450" indent="-171450">
              <a:spcAft>
                <a:spcPts val="600"/>
              </a:spcAft>
              <a:buFont typeface="Arial" panose="020B0604020202020204" pitchFamily="34" charset="0"/>
              <a:buChar char="•"/>
            </a:pPr>
            <a:r>
              <a:rPr lang="en-US" sz="1000" dirty="0">
                <a:solidFill>
                  <a:schemeClr val="bg2">
                    <a:lumMod val="10000"/>
                  </a:schemeClr>
                </a:solidFill>
                <a:latin typeface="Helvetica" panose="020B0604020202020204" pitchFamily="34" charset="0"/>
                <a:cs typeface="Helvetica" panose="020B0604020202020204" pitchFamily="34" charset="0"/>
              </a:rPr>
              <a:t>Refined organization to prepare for further scale organically and via M&amp;A</a:t>
            </a:r>
          </a:p>
        </p:txBody>
      </p:sp>
      <p:sp>
        <p:nvSpPr>
          <p:cNvPr id="10" name="Rectangle 9">
            <a:extLst>
              <a:ext uri="{FF2B5EF4-FFF2-40B4-BE49-F238E27FC236}">
                <a16:creationId xmlns:a16="http://schemas.microsoft.com/office/drawing/2014/main" id="{0251B730-F5D6-BDDE-C3CC-A408B7408E9C}"/>
              </a:ext>
            </a:extLst>
          </p:cNvPr>
          <p:cNvSpPr/>
          <p:nvPr/>
        </p:nvSpPr>
        <p:spPr>
          <a:xfrm>
            <a:off x="1131043" y="1164275"/>
            <a:ext cx="5993655" cy="603504"/>
          </a:xfrm>
          <a:prstGeom prst="rect">
            <a:avLst/>
          </a:prstGeom>
          <a:solidFill>
            <a:srgbClr val="49475B"/>
          </a:solid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itter"/>
                <a:cs typeface="Poppins" panose="00000500000000000000" pitchFamily="2" charset="0"/>
              </a:rPr>
              <a:t>Sequoia Has Built A Leading RIA Platform In The Midwest Over The Last 31 Years… </a:t>
            </a:r>
          </a:p>
        </p:txBody>
      </p:sp>
      <p:sp>
        <p:nvSpPr>
          <p:cNvPr id="12" name="Rectangle 11">
            <a:extLst>
              <a:ext uri="{FF2B5EF4-FFF2-40B4-BE49-F238E27FC236}">
                <a16:creationId xmlns:a16="http://schemas.microsoft.com/office/drawing/2014/main" id="{5E36B5CC-E379-C95C-7CC4-43D9D467C716}"/>
              </a:ext>
            </a:extLst>
          </p:cNvPr>
          <p:cNvSpPr/>
          <p:nvPr/>
        </p:nvSpPr>
        <p:spPr>
          <a:xfrm>
            <a:off x="7345685" y="1164275"/>
            <a:ext cx="4432810" cy="603504"/>
          </a:xfrm>
          <a:prstGeom prst="rect">
            <a:avLst/>
          </a:prstGeom>
          <a:solidFill>
            <a:srgbClr val="49475B"/>
          </a:solid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itter"/>
                <a:cs typeface="Poppins" panose="00000500000000000000" pitchFamily="2" charset="0"/>
              </a:rPr>
              <a:t>… And Is Primed To Expand Over Its Next Phase Of Growth</a:t>
            </a:r>
          </a:p>
        </p:txBody>
      </p:sp>
      <p:sp>
        <p:nvSpPr>
          <p:cNvPr id="5" name="TextBox 4">
            <a:extLst>
              <a:ext uri="{FF2B5EF4-FFF2-40B4-BE49-F238E27FC236}">
                <a16:creationId xmlns:a16="http://schemas.microsoft.com/office/drawing/2014/main" id="{7D2865E9-85A5-820F-75FD-C12162B95E4D}"/>
              </a:ext>
            </a:extLst>
          </p:cNvPr>
          <p:cNvSpPr txBox="1"/>
          <p:nvPr/>
        </p:nvSpPr>
        <p:spPr>
          <a:xfrm>
            <a:off x="7767092" y="1892423"/>
            <a:ext cx="2789068" cy="630942"/>
          </a:xfrm>
          <a:prstGeom prst="rect">
            <a:avLst/>
          </a:prstGeom>
          <a:noFill/>
        </p:spPr>
        <p:txBody>
          <a:bodyPr wrap="square" rtlCol="0">
            <a:spAutoFit/>
          </a:bodyPr>
          <a:lstStyle/>
          <a:p>
            <a:pPr>
              <a:spcAft>
                <a:spcPts val="300"/>
              </a:spcAft>
            </a:pPr>
            <a:r>
              <a:rPr lang="en-US" sz="1000" b="1" dirty="0">
                <a:latin typeface="HelveticaNeueLT Std" panose="020B0604020202020204" pitchFamily="34" charset="0"/>
                <a:ea typeface="Helvetica Neue" panose="02000503000000020004" pitchFamily="2" charset="0"/>
                <a:cs typeface="Helvetica Neue" panose="02000503000000020004" pitchFamily="2" charset="0"/>
              </a:rPr>
              <a:t>Sequoia Footprint</a:t>
            </a:r>
          </a:p>
          <a:p>
            <a:pPr>
              <a:spcAft>
                <a:spcPts val="300"/>
              </a:spcAft>
            </a:pPr>
            <a:r>
              <a:rPr lang="en-US" sz="1000" b="1" dirty="0">
                <a:latin typeface="HelveticaNeueLT Std" panose="020B0604020202020204" pitchFamily="34" charset="0"/>
                <a:ea typeface="Helvetica Neue" panose="02000503000000020004" pitchFamily="2" charset="0"/>
                <a:cs typeface="Helvetica Neue" panose="02000503000000020004" pitchFamily="2" charset="0"/>
              </a:rPr>
              <a:t>Cohen &amp; Company Locations</a:t>
            </a:r>
          </a:p>
          <a:p>
            <a:pPr>
              <a:spcAft>
                <a:spcPts val="300"/>
              </a:spcAft>
            </a:pPr>
            <a:r>
              <a:rPr lang="en-US" sz="1000" b="1" dirty="0">
                <a:latin typeface="HelveticaNeueLT Std" panose="020B0604020202020204" pitchFamily="34" charset="0"/>
                <a:ea typeface="Helvetica Neue" panose="02000503000000020004" pitchFamily="2" charset="0"/>
                <a:cs typeface="Helvetica Neue" panose="02000503000000020004" pitchFamily="2" charset="0"/>
              </a:rPr>
              <a:t>Targeted Growth Areas</a:t>
            </a:r>
          </a:p>
        </p:txBody>
      </p:sp>
      <p:sp>
        <p:nvSpPr>
          <p:cNvPr id="6" name="Rectangle 5">
            <a:extLst>
              <a:ext uri="{FF2B5EF4-FFF2-40B4-BE49-F238E27FC236}">
                <a16:creationId xmlns:a16="http://schemas.microsoft.com/office/drawing/2014/main" id="{71F38213-338D-AC4B-AED1-6EB303D95FF6}"/>
              </a:ext>
            </a:extLst>
          </p:cNvPr>
          <p:cNvSpPr/>
          <p:nvPr/>
        </p:nvSpPr>
        <p:spPr>
          <a:xfrm rot="10800000" flipV="1">
            <a:off x="7647339" y="1961068"/>
            <a:ext cx="119752" cy="122218"/>
          </a:xfrm>
          <a:prstGeom prst="rect">
            <a:avLst/>
          </a:prstGeom>
          <a:solidFill>
            <a:srgbClr val="494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578D5A6-FF63-58B2-A01A-2FEA1A658DFA}"/>
              </a:ext>
            </a:extLst>
          </p:cNvPr>
          <p:cNvSpPr/>
          <p:nvPr/>
        </p:nvSpPr>
        <p:spPr>
          <a:xfrm rot="10800000" flipV="1">
            <a:off x="7647339" y="2152515"/>
            <a:ext cx="119752" cy="122218"/>
          </a:xfrm>
          <a:prstGeom prst="rect">
            <a:avLst/>
          </a:prstGeom>
          <a:solidFill>
            <a:srgbClr val="73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36E8F"/>
              </a:solidFill>
            </a:endParaRPr>
          </a:p>
        </p:txBody>
      </p:sp>
      <p:sp>
        <p:nvSpPr>
          <p:cNvPr id="9" name="Rectangle 8">
            <a:extLst>
              <a:ext uri="{FF2B5EF4-FFF2-40B4-BE49-F238E27FC236}">
                <a16:creationId xmlns:a16="http://schemas.microsoft.com/office/drawing/2014/main" id="{E5861743-B18C-1293-487F-B34150AAF266}"/>
              </a:ext>
            </a:extLst>
          </p:cNvPr>
          <p:cNvSpPr/>
          <p:nvPr/>
        </p:nvSpPr>
        <p:spPr>
          <a:xfrm rot="10800000" flipV="1">
            <a:off x="7647339" y="2342279"/>
            <a:ext cx="119752" cy="122218"/>
          </a:xfrm>
          <a:prstGeom prst="rect">
            <a:avLst/>
          </a:prstGeom>
          <a:solidFill>
            <a:srgbClr val="C3B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DBE1C125-4684-48E3-B027-9E7C0CAC3E90}"/>
              </a:ext>
            </a:extLst>
          </p:cNvPr>
          <p:cNvSpPr>
            <a:spLocks noGrp="1"/>
          </p:cNvSpPr>
          <p:nvPr>
            <p:ph type="sldNum" sz="quarter" idx="4"/>
          </p:nvPr>
        </p:nvSpPr>
        <p:spPr/>
        <p:txBody>
          <a:bodyPr/>
          <a:lstStyle/>
          <a:p>
            <a:fld id="{CE503083-4DA8-4E12-AF1C-AE6E142C82B7}" type="slidenum">
              <a:rPr lang="en-US" smtClean="0"/>
              <a:pPr/>
              <a:t>4</a:t>
            </a:fld>
            <a:endParaRPr lang="en-US" dirty="0"/>
          </a:p>
        </p:txBody>
      </p:sp>
      <p:pic>
        <p:nvPicPr>
          <p:cNvPr id="15" name="Picture 14" descr="A map of the united states&#10;&#10;Description automatically generated">
            <a:extLst>
              <a:ext uri="{FF2B5EF4-FFF2-40B4-BE49-F238E27FC236}">
                <a16:creationId xmlns:a16="http://schemas.microsoft.com/office/drawing/2014/main" id="{E6360978-EF9D-77D4-4447-E2C719C36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506" y="2594930"/>
            <a:ext cx="4727167" cy="3755174"/>
          </a:xfrm>
          <a:prstGeom prst="rect">
            <a:avLst/>
          </a:prstGeom>
        </p:spPr>
      </p:pic>
      <p:sp>
        <p:nvSpPr>
          <p:cNvPr id="16" name="TextBox 15">
            <a:extLst>
              <a:ext uri="{FF2B5EF4-FFF2-40B4-BE49-F238E27FC236}">
                <a16:creationId xmlns:a16="http://schemas.microsoft.com/office/drawing/2014/main" id="{CAF0CFA3-8757-A740-92AE-DA4E0BC44886}"/>
              </a:ext>
            </a:extLst>
          </p:cNvPr>
          <p:cNvSpPr txBox="1"/>
          <p:nvPr/>
        </p:nvSpPr>
        <p:spPr>
          <a:xfrm>
            <a:off x="8620080" y="3391234"/>
            <a:ext cx="977471" cy="209847"/>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Troy, MI</a:t>
            </a:r>
          </a:p>
        </p:txBody>
      </p:sp>
      <p:cxnSp>
        <p:nvCxnSpPr>
          <p:cNvPr id="47" name="Straight Connector 46">
            <a:extLst>
              <a:ext uri="{FF2B5EF4-FFF2-40B4-BE49-F238E27FC236}">
                <a16:creationId xmlns:a16="http://schemas.microsoft.com/office/drawing/2014/main" id="{73271ECB-57C5-A053-B568-4E529D4450C8}"/>
              </a:ext>
            </a:extLst>
          </p:cNvPr>
          <p:cNvCxnSpPr>
            <a:cxnSpLocks/>
            <a:stCxn id="66" idx="6"/>
            <a:endCxn id="16" idx="3"/>
          </p:cNvCxnSpPr>
          <p:nvPr/>
        </p:nvCxnSpPr>
        <p:spPr>
          <a:xfrm flipH="1" flipV="1">
            <a:off x="9597551" y="3496158"/>
            <a:ext cx="597494" cy="185488"/>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47BAB1D-2E39-4922-0130-89CEC2124017}"/>
              </a:ext>
            </a:extLst>
          </p:cNvPr>
          <p:cNvSpPr txBox="1"/>
          <p:nvPr/>
        </p:nvSpPr>
        <p:spPr>
          <a:xfrm>
            <a:off x="8012094" y="3861800"/>
            <a:ext cx="1384093" cy="230832"/>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St. Claire Shores, MI</a:t>
            </a:r>
          </a:p>
        </p:txBody>
      </p:sp>
      <p:cxnSp>
        <p:nvCxnSpPr>
          <p:cNvPr id="49" name="Straight Connector 48">
            <a:extLst>
              <a:ext uri="{FF2B5EF4-FFF2-40B4-BE49-F238E27FC236}">
                <a16:creationId xmlns:a16="http://schemas.microsoft.com/office/drawing/2014/main" id="{964403D7-20F9-23EC-9488-4CBEEE93A499}"/>
              </a:ext>
            </a:extLst>
          </p:cNvPr>
          <p:cNvCxnSpPr>
            <a:cxnSpLocks/>
            <a:stCxn id="71" idx="6"/>
            <a:endCxn id="48" idx="3"/>
          </p:cNvCxnSpPr>
          <p:nvPr/>
        </p:nvCxnSpPr>
        <p:spPr>
          <a:xfrm flipH="1">
            <a:off x="9396187" y="3686819"/>
            <a:ext cx="903068" cy="290397"/>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F1BE76F-ABF2-42B9-EAD0-7C171DBE25BF}"/>
              </a:ext>
            </a:extLst>
          </p:cNvPr>
          <p:cNvSpPr txBox="1"/>
          <p:nvPr/>
        </p:nvSpPr>
        <p:spPr>
          <a:xfrm>
            <a:off x="10985172" y="4318026"/>
            <a:ext cx="977471" cy="230832"/>
          </a:xfrm>
          <a:prstGeom prst="rect">
            <a:avLst/>
          </a:prstGeom>
          <a:solidFill>
            <a:schemeClr val="accent4">
              <a:lumMod val="75000"/>
            </a:schemeClr>
          </a:solidFill>
          <a:ln>
            <a:solidFill>
              <a:srgbClr val="49475B"/>
            </a:solidFill>
            <a:prstDash val="sysDash"/>
          </a:ln>
        </p:spPr>
        <p:txBody>
          <a:bodyPr wrap="square" rtlCol="0">
            <a:spAutoFit/>
          </a:bodyPr>
          <a:lstStyle/>
          <a:p>
            <a:pPr algn="ctr"/>
            <a:r>
              <a:rPr lang="en-US" sz="900" b="1" dirty="0">
                <a:solidFill>
                  <a:schemeClr val="bg2"/>
                </a:solidFill>
              </a:rPr>
              <a:t>Akron, OH</a:t>
            </a:r>
          </a:p>
        </p:txBody>
      </p:sp>
      <p:cxnSp>
        <p:nvCxnSpPr>
          <p:cNvPr id="51" name="Straight Connector 50">
            <a:extLst>
              <a:ext uri="{FF2B5EF4-FFF2-40B4-BE49-F238E27FC236}">
                <a16:creationId xmlns:a16="http://schemas.microsoft.com/office/drawing/2014/main" id="{EF8C4373-B9CD-E1DA-175B-3260F802F6B2}"/>
              </a:ext>
            </a:extLst>
          </p:cNvPr>
          <p:cNvCxnSpPr>
            <a:cxnSpLocks/>
            <a:stCxn id="62" idx="3"/>
            <a:endCxn id="50" idx="1"/>
          </p:cNvCxnSpPr>
          <p:nvPr/>
        </p:nvCxnSpPr>
        <p:spPr>
          <a:xfrm>
            <a:off x="10480689" y="4007086"/>
            <a:ext cx="504483" cy="426356"/>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62" name="Star: 5 Points 61">
            <a:extLst>
              <a:ext uri="{FF2B5EF4-FFF2-40B4-BE49-F238E27FC236}">
                <a16:creationId xmlns:a16="http://schemas.microsoft.com/office/drawing/2014/main" id="{FF1F20BB-1F05-43B3-AFD8-82A63A684B13}"/>
              </a:ext>
            </a:extLst>
          </p:cNvPr>
          <p:cNvSpPr/>
          <p:nvPr/>
        </p:nvSpPr>
        <p:spPr>
          <a:xfrm>
            <a:off x="10401197" y="3906502"/>
            <a:ext cx="98258" cy="100584"/>
          </a:xfrm>
          <a:prstGeom prst="star5">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3D1891B-7DD2-E88D-805D-2321CA6039D2}"/>
              </a:ext>
            </a:extLst>
          </p:cNvPr>
          <p:cNvSpPr/>
          <p:nvPr/>
        </p:nvSpPr>
        <p:spPr>
          <a:xfrm>
            <a:off x="10140181" y="3654214"/>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80763F9-2651-71ED-648D-F45C9719DD03}"/>
              </a:ext>
            </a:extLst>
          </p:cNvPr>
          <p:cNvSpPr/>
          <p:nvPr/>
        </p:nvSpPr>
        <p:spPr>
          <a:xfrm>
            <a:off x="10244391" y="3659387"/>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1A284DA9-7DEA-F04E-F57A-BEDE32C46EAC}"/>
              </a:ext>
            </a:extLst>
          </p:cNvPr>
          <p:cNvSpPr txBox="1"/>
          <p:nvPr/>
        </p:nvSpPr>
        <p:spPr>
          <a:xfrm>
            <a:off x="10953288" y="2641128"/>
            <a:ext cx="1041237" cy="230832"/>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Burlington, MA</a:t>
            </a:r>
          </a:p>
        </p:txBody>
      </p:sp>
      <p:cxnSp>
        <p:nvCxnSpPr>
          <p:cNvPr id="76" name="Straight Connector 75">
            <a:extLst>
              <a:ext uri="{FF2B5EF4-FFF2-40B4-BE49-F238E27FC236}">
                <a16:creationId xmlns:a16="http://schemas.microsoft.com/office/drawing/2014/main" id="{604DB7BB-E4F6-BD6F-5EA4-0AA9809E2771}"/>
              </a:ext>
            </a:extLst>
          </p:cNvPr>
          <p:cNvCxnSpPr>
            <a:cxnSpLocks/>
            <a:stCxn id="77" idx="6"/>
            <a:endCxn id="75" idx="3"/>
          </p:cNvCxnSpPr>
          <p:nvPr/>
        </p:nvCxnSpPr>
        <p:spPr>
          <a:xfrm flipV="1">
            <a:off x="11602764" y="2756544"/>
            <a:ext cx="391761" cy="770630"/>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50080AAC-B450-E010-2EF4-AA12E2D347FB}"/>
              </a:ext>
            </a:extLst>
          </p:cNvPr>
          <p:cNvSpPr/>
          <p:nvPr/>
        </p:nvSpPr>
        <p:spPr>
          <a:xfrm>
            <a:off x="11547900" y="3499742"/>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DE86576A-1E06-52E6-C8E3-CF26EBC3E263}"/>
              </a:ext>
            </a:extLst>
          </p:cNvPr>
          <p:cNvSpPr txBox="1"/>
          <p:nvPr/>
        </p:nvSpPr>
        <p:spPr>
          <a:xfrm>
            <a:off x="9292684" y="2992846"/>
            <a:ext cx="977471" cy="230832"/>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Cleveland, OH</a:t>
            </a:r>
          </a:p>
        </p:txBody>
      </p:sp>
      <p:cxnSp>
        <p:nvCxnSpPr>
          <p:cNvPr id="82" name="Straight Connector 81">
            <a:extLst>
              <a:ext uri="{FF2B5EF4-FFF2-40B4-BE49-F238E27FC236}">
                <a16:creationId xmlns:a16="http://schemas.microsoft.com/office/drawing/2014/main" id="{CB3D781D-565E-A011-53DE-4914954EE90C}"/>
              </a:ext>
            </a:extLst>
          </p:cNvPr>
          <p:cNvCxnSpPr>
            <a:cxnSpLocks/>
            <a:stCxn id="83" idx="6"/>
            <a:endCxn id="81" idx="3"/>
          </p:cNvCxnSpPr>
          <p:nvPr/>
        </p:nvCxnSpPr>
        <p:spPr>
          <a:xfrm flipH="1" flipV="1">
            <a:off x="10270155" y="3108262"/>
            <a:ext cx="207603" cy="798240"/>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CF5953E4-2670-CFD4-80CA-508643DA718B}"/>
              </a:ext>
            </a:extLst>
          </p:cNvPr>
          <p:cNvSpPr/>
          <p:nvPr/>
        </p:nvSpPr>
        <p:spPr>
          <a:xfrm>
            <a:off x="10422894" y="3879070"/>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17F1AA29-B5DE-0CBE-CC15-6A2B58684206}"/>
              </a:ext>
            </a:extLst>
          </p:cNvPr>
          <p:cNvSpPr txBox="1"/>
          <p:nvPr/>
        </p:nvSpPr>
        <p:spPr>
          <a:xfrm>
            <a:off x="9114514" y="2638203"/>
            <a:ext cx="1381898" cy="230832"/>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Mayfield Heights, OH</a:t>
            </a:r>
          </a:p>
        </p:txBody>
      </p:sp>
      <p:cxnSp>
        <p:nvCxnSpPr>
          <p:cNvPr id="89" name="Straight Connector 88">
            <a:extLst>
              <a:ext uri="{FF2B5EF4-FFF2-40B4-BE49-F238E27FC236}">
                <a16:creationId xmlns:a16="http://schemas.microsoft.com/office/drawing/2014/main" id="{296AA160-B0DD-BD2A-47FD-4AE41688813F}"/>
              </a:ext>
            </a:extLst>
          </p:cNvPr>
          <p:cNvCxnSpPr>
            <a:cxnSpLocks/>
            <a:stCxn id="90" idx="6"/>
            <a:endCxn id="87" idx="3"/>
          </p:cNvCxnSpPr>
          <p:nvPr/>
        </p:nvCxnSpPr>
        <p:spPr>
          <a:xfrm flipH="1" flipV="1">
            <a:off x="10496412" y="2753619"/>
            <a:ext cx="36995" cy="1132635"/>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24B7420A-158A-D103-13E8-23EDB8B08880}"/>
              </a:ext>
            </a:extLst>
          </p:cNvPr>
          <p:cNvSpPr/>
          <p:nvPr/>
        </p:nvSpPr>
        <p:spPr>
          <a:xfrm>
            <a:off x="10478543" y="3858822"/>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B5C64EC8-CCAB-74C4-40CB-99F0381F672E}"/>
              </a:ext>
            </a:extLst>
          </p:cNvPr>
          <p:cNvSpPr txBox="1"/>
          <p:nvPr/>
        </p:nvSpPr>
        <p:spPr>
          <a:xfrm>
            <a:off x="10608793" y="3019120"/>
            <a:ext cx="1130195" cy="230832"/>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Beachwood, OH</a:t>
            </a:r>
          </a:p>
        </p:txBody>
      </p:sp>
      <p:cxnSp>
        <p:nvCxnSpPr>
          <p:cNvPr id="97" name="Straight Connector 96">
            <a:extLst>
              <a:ext uri="{FF2B5EF4-FFF2-40B4-BE49-F238E27FC236}">
                <a16:creationId xmlns:a16="http://schemas.microsoft.com/office/drawing/2014/main" id="{0EF28FB0-AB10-9153-52E2-0F5550BBAF4E}"/>
              </a:ext>
            </a:extLst>
          </p:cNvPr>
          <p:cNvCxnSpPr>
            <a:cxnSpLocks/>
            <a:stCxn id="98" idx="6"/>
            <a:endCxn id="95" idx="1"/>
          </p:cNvCxnSpPr>
          <p:nvPr/>
        </p:nvCxnSpPr>
        <p:spPr>
          <a:xfrm flipV="1">
            <a:off x="10567551" y="3134536"/>
            <a:ext cx="41242" cy="754696"/>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7B0B88F7-8C41-DE5C-59DE-CA3F3378A820}"/>
              </a:ext>
            </a:extLst>
          </p:cNvPr>
          <p:cNvSpPr/>
          <p:nvPr/>
        </p:nvSpPr>
        <p:spPr>
          <a:xfrm>
            <a:off x="10512687" y="3861800"/>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7003E044-7F6E-9047-8590-BDD8B29FEDDF}"/>
              </a:ext>
            </a:extLst>
          </p:cNvPr>
          <p:cNvSpPr txBox="1"/>
          <p:nvPr/>
        </p:nvSpPr>
        <p:spPr>
          <a:xfrm>
            <a:off x="9612667" y="4291458"/>
            <a:ext cx="977471" cy="230832"/>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Columbus, OH</a:t>
            </a:r>
          </a:p>
        </p:txBody>
      </p:sp>
      <p:cxnSp>
        <p:nvCxnSpPr>
          <p:cNvPr id="113" name="Straight Connector 112">
            <a:extLst>
              <a:ext uri="{FF2B5EF4-FFF2-40B4-BE49-F238E27FC236}">
                <a16:creationId xmlns:a16="http://schemas.microsoft.com/office/drawing/2014/main" id="{FBCF267D-E6C6-1A64-9D4C-AD34C2204460}"/>
              </a:ext>
            </a:extLst>
          </p:cNvPr>
          <p:cNvCxnSpPr>
            <a:cxnSpLocks/>
            <a:stCxn id="114" idx="6"/>
            <a:endCxn id="112" idx="3"/>
          </p:cNvCxnSpPr>
          <p:nvPr/>
        </p:nvCxnSpPr>
        <p:spPr>
          <a:xfrm>
            <a:off x="10411074" y="4053370"/>
            <a:ext cx="179064" cy="353504"/>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8ACFB5AA-61FC-C982-36DF-857314AEBF45}"/>
              </a:ext>
            </a:extLst>
          </p:cNvPr>
          <p:cNvSpPr/>
          <p:nvPr/>
        </p:nvSpPr>
        <p:spPr>
          <a:xfrm>
            <a:off x="10356210" y="4025938"/>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DDF0E4CA-422F-5F74-A07A-2AA5221499B0}"/>
              </a:ext>
            </a:extLst>
          </p:cNvPr>
          <p:cNvSpPr txBox="1"/>
          <p:nvPr/>
        </p:nvSpPr>
        <p:spPr>
          <a:xfrm>
            <a:off x="11065301" y="5085664"/>
            <a:ext cx="1074927" cy="230832"/>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Hilton Head, SC</a:t>
            </a:r>
          </a:p>
        </p:txBody>
      </p:sp>
      <p:cxnSp>
        <p:nvCxnSpPr>
          <p:cNvPr id="121" name="Straight Connector 120">
            <a:extLst>
              <a:ext uri="{FF2B5EF4-FFF2-40B4-BE49-F238E27FC236}">
                <a16:creationId xmlns:a16="http://schemas.microsoft.com/office/drawing/2014/main" id="{415973DA-33EA-00BA-F691-D309A2C0AD27}"/>
              </a:ext>
            </a:extLst>
          </p:cNvPr>
          <p:cNvCxnSpPr>
            <a:cxnSpLocks/>
            <a:stCxn id="122" idx="6"/>
            <a:endCxn id="120" idx="1"/>
          </p:cNvCxnSpPr>
          <p:nvPr/>
        </p:nvCxnSpPr>
        <p:spPr>
          <a:xfrm>
            <a:off x="10838113" y="4976614"/>
            <a:ext cx="227188" cy="224466"/>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BB00961D-9989-B976-52DF-80003D467549}"/>
              </a:ext>
            </a:extLst>
          </p:cNvPr>
          <p:cNvSpPr/>
          <p:nvPr/>
        </p:nvSpPr>
        <p:spPr>
          <a:xfrm>
            <a:off x="10783249" y="4949182"/>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332DA839-B589-04D9-589A-1C1827060E14}"/>
              </a:ext>
            </a:extLst>
          </p:cNvPr>
          <p:cNvSpPr txBox="1"/>
          <p:nvPr/>
        </p:nvSpPr>
        <p:spPr>
          <a:xfrm>
            <a:off x="9016394" y="5157378"/>
            <a:ext cx="977471" cy="230832"/>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Tampa, FL</a:t>
            </a:r>
          </a:p>
        </p:txBody>
      </p:sp>
      <p:cxnSp>
        <p:nvCxnSpPr>
          <p:cNvPr id="148" name="Straight Connector 147">
            <a:extLst>
              <a:ext uri="{FF2B5EF4-FFF2-40B4-BE49-F238E27FC236}">
                <a16:creationId xmlns:a16="http://schemas.microsoft.com/office/drawing/2014/main" id="{9437FCA7-6EDE-C0B4-C35D-B7790E9FAD09}"/>
              </a:ext>
            </a:extLst>
          </p:cNvPr>
          <p:cNvCxnSpPr>
            <a:cxnSpLocks/>
            <a:stCxn id="149" idx="6"/>
            <a:endCxn id="147" idx="3"/>
          </p:cNvCxnSpPr>
          <p:nvPr/>
        </p:nvCxnSpPr>
        <p:spPr>
          <a:xfrm flipH="1" flipV="1">
            <a:off x="9993865" y="5272794"/>
            <a:ext cx="800698" cy="639960"/>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12D2CE4F-0E88-87DA-88E3-56D5A59C16AD}"/>
              </a:ext>
            </a:extLst>
          </p:cNvPr>
          <p:cNvSpPr/>
          <p:nvPr/>
        </p:nvSpPr>
        <p:spPr>
          <a:xfrm>
            <a:off x="10739699" y="5885322"/>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362C6E4B-7530-4861-8F91-0E8A0B712650}"/>
              </a:ext>
            </a:extLst>
          </p:cNvPr>
          <p:cNvSpPr txBox="1"/>
          <p:nvPr/>
        </p:nvSpPr>
        <p:spPr>
          <a:xfrm>
            <a:off x="11172575" y="3906502"/>
            <a:ext cx="977471" cy="230832"/>
          </a:xfrm>
          <a:prstGeom prst="rect">
            <a:avLst/>
          </a:prstGeom>
          <a:solidFill>
            <a:schemeClr val="tx2">
              <a:lumMod val="20000"/>
              <a:lumOff val="80000"/>
            </a:schemeClr>
          </a:solidFill>
          <a:ln>
            <a:solidFill>
              <a:srgbClr val="48A942"/>
            </a:solidFill>
            <a:prstDash val="sysDash"/>
          </a:ln>
        </p:spPr>
        <p:txBody>
          <a:bodyPr wrap="square" rtlCol="0">
            <a:spAutoFit/>
          </a:bodyPr>
          <a:lstStyle/>
          <a:p>
            <a:pPr algn="ctr"/>
            <a:r>
              <a:rPr lang="en-US" sz="900" b="1" dirty="0">
                <a:solidFill>
                  <a:schemeClr val="bg2">
                    <a:lumMod val="10000"/>
                  </a:schemeClr>
                </a:solidFill>
              </a:rPr>
              <a:t>Berwyn, PA</a:t>
            </a:r>
          </a:p>
        </p:txBody>
      </p:sp>
      <p:cxnSp>
        <p:nvCxnSpPr>
          <p:cNvPr id="156" name="Straight Connector 155">
            <a:extLst>
              <a:ext uri="{FF2B5EF4-FFF2-40B4-BE49-F238E27FC236}">
                <a16:creationId xmlns:a16="http://schemas.microsoft.com/office/drawing/2014/main" id="{CB4B736D-D2FE-0651-2D1D-F379DECF4C44}"/>
              </a:ext>
            </a:extLst>
          </p:cNvPr>
          <p:cNvCxnSpPr>
            <a:cxnSpLocks/>
            <a:stCxn id="157" idx="6"/>
            <a:endCxn id="155" idx="1"/>
          </p:cNvCxnSpPr>
          <p:nvPr/>
        </p:nvCxnSpPr>
        <p:spPr>
          <a:xfrm>
            <a:off x="11103505" y="3855102"/>
            <a:ext cx="69070" cy="166816"/>
          </a:xfrm>
          <a:prstGeom prst="line">
            <a:avLst/>
          </a:prstGeom>
          <a:ln>
            <a:solidFill>
              <a:srgbClr val="48A942"/>
            </a:solidFill>
          </a:ln>
        </p:spPr>
        <p:style>
          <a:lnRef idx="1">
            <a:schemeClr val="accent1"/>
          </a:lnRef>
          <a:fillRef idx="0">
            <a:schemeClr val="accent1"/>
          </a:fillRef>
          <a:effectRef idx="0">
            <a:schemeClr val="accent1"/>
          </a:effectRef>
          <a:fontRef idx="minor">
            <a:schemeClr val="tx1"/>
          </a:fontRef>
        </p:style>
      </p:cxnSp>
      <p:sp>
        <p:nvSpPr>
          <p:cNvPr id="157" name="Oval 156">
            <a:extLst>
              <a:ext uri="{FF2B5EF4-FFF2-40B4-BE49-F238E27FC236}">
                <a16:creationId xmlns:a16="http://schemas.microsoft.com/office/drawing/2014/main" id="{08FE8AB6-52AC-C78D-640A-62E66304DE00}"/>
              </a:ext>
            </a:extLst>
          </p:cNvPr>
          <p:cNvSpPr/>
          <p:nvPr/>
        </p:nvSpPr>
        <p:spPr>
          <a:xfrm>
            <a:off x="11048641" y="3827670"/>
            <a:ext cx="54864" cy="54864"/>
          </a:xfrm>
          <a:prstGeom prst="ellipse">
            <a:avLst/>
          </a:prstGeom>
          <a:solidFill>
            <a:srgbClr val="48A942"/>
          </a:solidFill>
          <a:ln>
            <a:solidFill>
              <a:srgbClr val="48A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085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2259"/>
            <a:ext cx="10647449" cy="423497"/>
          </a:xfrm>
        </p:spPr>
        <p:txBody>
          <a:bodyPr/>
          <a:lstStyle/>
          <a:p>
            <a:r>
              <a:rPr lang="en-US" sz="2400" spc="300" dirty="0">
                <a:solidFill>
                  <a:srgbClr val="49475B"/>
                </a:solidFill>
                <a:latin typeface="Poppins" panose="00000500000000000000" pitchFamily="2" charset="0"/>
                <a:cs typeface="Poppins" panose="00000500000000000000" pitchFamily="2" charset="0"/>
              </a:rPr>
              <a:t>INVESTMENT PRINCIPLES</a:t>
            </a:r>
          </a:p>
        </p:txBody>
      </p:sp>
      <p:grpSp>
        <p:nvGrpSpPr>
          <p:cNvPr id="2" name="Group 1">
            <a:extLst>
              <a:ext uri="{FF2B5EF4-FFF2-40B4-BE49-F238E27FC236}">
                <a16:creationId xmlns:a16="http://schemas.microsoft.com/office/drawing/2014/main" id="{0951AD3C-5A9E-41B3-9030-C21B79330B26}"/>
              </a:ext>
            </a:extLst>
          </p:cNvPr>
          <p:cNvGrpSpPr/>
          <p:nvPr/>
        </p:nvGrpSpPr>
        <p:grpSpPr>
          <a:xfrm>
            <a:off x="1738111" y="1717509"/>
            <a:ext cx="3442945" cy="4520281"/>
            <a:chOff x="1738111" y="1717509"/>
            <a:chExt cx="3442945" cy="4520281"/>
          </a:xfrm>
        </p:grpSpPr>
        <p:sp>
          <p:nvSpPr>
            <p:cNvPr id="5" name="Rectangle 4">
              <a:extLst>
                <a:ext uri="{FF2B5EF4-FFF2-40B4-BE49-F238E27FC236}">
                  <a16:creationId xmlns:a16="http://schemas.microsoft.com/office/drawing/2014/main" id="{2917EA72-ABEA-4E42-B425-AF12033F4B64}"/>
                </a:ext>
              </a:extLst>
            </p:cNvPr>
            <p:cNvSpPr/>
            <p:nvPr/>
          </p:nvSpPr>
          <p:spPr>
            <a:xfrm>
              <a:off x="1738111" y="1717509"/>
              <a:ext cx="3442945" cy="2084531"/>
            </a:xfrm>
            <a:prstGeom prst="rect">
              <a:avLst/>
            </a:prstGeom>
            <a:solidFill>
              <a:srgbClr val="49475B"/>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51514D-F8CA-437A-BF65-BE15E4212E45}"/>
                </a:ext>
              </a:extLst>
            </p:cNvPr>
            <p:cNvSpPr/>
            <p:nvPr/>
          </p:nvSpPr>
          <p:spPr>
            <a:xfrm>
              <a:off x="1738111" y="4153259"/>
              <a:ext cx="3442945" cy="2084531"/>
            </a:xfrm>
            <a:prstGeom prst="rect">
              <a:avLst/>
            </a:prstGeom>
            <a:solidFill>
              <a:srgbClr val="E4E3E9"/>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928CA70E-4587-4082-AC41-4FAF7A32867A}"/>
              </a:ext>
            </a:extLst>
          </p:cNvPr>
          <p:cNvGrpSpPr/>
          <p:nvPr/>
        </p:nvGrpSpPr>
        <p:grpSpPr>
          <a:xfrm>
            <a:off x="6298189" y="1737449"/>
            <a:ext cx="3450146" cy="4482959"/>
            <a:chOff x="6298189" y="1718788"/>
            <a:chExt cx="3450146" cy="4482959"/>
          </a:xfrm>
        </p:grpSpPr>
        <p:sp>
          <p:nvSpPr>
            <p:cNvPr id="6" name="Rectangle 5">
              <a:extLst>
                <a:ext uri="{FF2B5EF4-FFF2-40B4-BE49-F238E27FC236}">
                  <a16:creationId xmlns:a16="http://schemas.microsoft.com/office/drawing/2014/main" id="{E350401A-BB4C-4A7F-AB12-99F9969D1613}"/>
                </a:ext>
              </a:extLst>
            </p:cNvPr>
            <p:cNvSpPr/>
            <p:nvPr/>
          </p:nvSpPr>
          <p:spPr>
            <a:xfrm>
              <a:off x="6305390" y="1718788"/>
              <a:ext cx="3442945" cy="2084531"/>
            </a:xfrm>
            <a:prstGeom prst="rect">
              <a:avLst/>
            </a:prstGeom>
            <a:solidFill>
              <a:srgbClr val="E4E3E9"/>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4E3E9"/>
                </a:solidFill>
              </a:endParaRPr>
            </a:p>
          </p:txBody>
        </p:sp>
        <p:sp>
          <p:nvSpPr>
            <p:cNvPr id="8" name="Rectangle 7">
              <a:extLst>
                <a:ext uri="{FF2B5EF4-FFF2-40B4-BE49-F238E27FC236}">
                  <a16:creationId xmlns:a16="http://schemas.microsoft.com/office/drawing/2014/main" id="{8E58DDEC-100A-41A1-891B-E30FCE0523E6}"/>
                </a:ext>
              </a:extLst>
            </p:cNvPr>
            <p:cNvSpPr/>
            <p:nvPr/>
          </p:nvSpPr>
          <p:spPr>
            <a:xfrm>
              <a:off x="6298189" y="4117216"/>
              <a:ext cx="3442945" cy="2084531"/>
            </a:xfrm>
            <a:prstGeom prst="rect">
              <a:avLst/>
            </a:prstGeom>
            <a:solidFill>
              <a:srgbClr val="49475B"/>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AFCFF0E5-989F-404C-BAC0-A18D3BBA057D}"/>
              </a:ext>
            </a:extLst>
          </p:cNvPr>
          <p:cNvSpPr/>
          <p:nvPr/>
        </p:nvSpPr>
        <p:spPr>
          <a:xfrm>
            <a:off x="1522901" y="1489605"/>
            <a:ext cx="548640" cy="548640"/>
          </a:xfrm>
          <a:prstGeom prst="ellipse">
            <a:avLst/>
          </a:prstGeom>
          <a:solidFill>
            <a:srgbClr val="4947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sp>
        <p:nvSpPr>
          <p:cNvPr id="10" name="Oval 9">
            <a:extLst>
              <a:ext uri="{FF2B5EF4-FFF2-40B4-BE49-F238E27FC236}">
                <a16:creationId xmlns:a16="http://schemas.microsoft.com/office/drawing/2014/main" id="{B91B0D3F-38AC-4507-8600-83A9CDE951B6}"/>
              </a:ext>
            </a:extLst>
          </p:cNvPr>
          <p:cNvSpPr/>
          <p:nvPr/>
        </p:nvSpPr>
        <p:spPr>
          <a:xfrm>
            <a:off x="5947095" y="1526927"/>
            <a:ext cx="548640" cy="548640"/>
          </a:xfrm>
          <a:prstGeom prst="ellipse">
            <a:avLst/>
          </a:prstGeom>
          <a:solidFill>
            <a:srgbClr val="4947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2</a:t>
            </a:r>
          </a:p>
        </p:txBody>
      </p:sp>
      <p:sp>
        <p:nvSpPr>
          <p:cNvPr id="11" name="Oval 10">
            <a:extLst>
              <a:ext uri="{FF2B5EF4-FFF2-40B4-BE49-F238E27FC236}">
                <a16:creationId xmlns:a16="http://schemas.microsoft.com/office/drawing/2014/main" id="{B19E2E7D-3FED-48EA-9809-A81C375C4D7A}"/>
              </a:ext>
            </a:extLst>
          </p:cNvPr>
          <p:cNvSpPr/>
          <p:nvPr/>
        </p:nvSpPr>
        <p:spPr>
          <a:xfrm>
            <a:off x="1508968" y="3889550"/>
            <a:ext cx="548640" cy="548640"/>
          </a:xfrm>
          <a:prstGeom prst="ellipse">
            <a:avLst/>
          </a:prstGeom>
          <a:solidFill>
            <a:srgbClr val="4947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3</a:t>
            </a:r>
          </a:p>
        </p:txBody>
      </p:sp>
      <p:sp>
        <p:nvSpPr>
          <p:cNvPr id="12" name="Oval 11">
            <a:extLst>
              <a:ext uri="{FF2B5EF4-FFF2-40B4-BE49-F238E27FC236}">
                <a16:creationId xmlns:a16="http://schemas.microsoft.com/office/drawing/2014/main" id="{1ABDC262-1370-4543-B7CB-B27DD9D4231A}"/>
              </a:ext>
            </a:extLst>
          </p:cNvPr>
          <p:cNvSpPr/>
          <p:nvPr/>
        </p:nvSpPr>
        <p:spPr>
          <a:xfrm>
            <a:off x="6033203" y="3976612"/>
            <a:ext cx="548640" cy="548640"/>
          </a:xfrm>
          <a:prstGeom prst="ellipse">
            <a:avLst/>
          </a:prstGeom>
          <a:solidFill>
            <a:srgbClr val="4947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4</a:t>
            </a:r>
          </a:p>
        </p:txBody>
      </p:sp>
      <p:sp>
        <p:nvSpPr>
          <p:cNvPr id="13" name="Rectangle 12">
            <a:extLst>
              <a:ext uri="{FF2B5EF4-FFF2-40B4-BE49-F238E27FC236}">
                <a16:creationId xmlns:a16="http://schemas.microsoft.com/office/drawing/2014/main" id="{5D438FF2-C8F3-463D-B81C-733E0167B414}"/>
              </a:ext>
            </a:extLst>
          </p:cNvPr>
          <p:cNvSpPr/>
          <p:nvPr/>
        </p:nvSpPr>
        <p:spPr>
          <a:xfrm>
            <a:off x="1789286" y="1636422"/>
            <a:ext cx="3450713" cy="832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oppins" panose="00000500000000000000" pitchFamily="2" charset="0"/>
                <a:cs typeface="Poppins" panose="00000500000000000000" pitchFamily="2" charset="0"/>
              </a:rPr>
              <a:t>Long-Term Investing</a:t>
            </a:r>
          </a:p>
        </p:txBody>
      </p:sp>
      <p:sp>
        <p:nvSpPr>
          <p:cNvPr id="14" name="Rectangle 13">
            <a:extLst>
              <a:ext uri="{FF2B5EF4-FFF2-40B4-BE49-F238E27FC236}">
                <a16:creationId xmlns:a16="http://schemas.microsoft.com/office/drawing/2014/main" id="{AE5C66FB-1BB7-4871-9CB8-13DCD5C4B528}"/>
              </a:ext>
            </a:extLst>
          </p:cNvPr>
          <p:cNvSpPr/>
          <p:nvPr/>
        </p:nvSpPr>
        <p:spPr>
          <a:xfrm>
            <a:off x="6226201" y="4112125"/>
            <a:ext cx="3442944" cy="729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Poppins" panose="00000500000000000000" pitchFamily="2" charset="0"/>
                <a:cs typeface="Poppins" panose="00000500000000000000" pitchFamily="2" charset="0"/>
              </a:rPr>
              <a:t>Risk Management</a:t>
            </a:r>
          </a:p>
        </p:txBody>
      </p:sp>
      <p:sp>
        <p:nvSpPr>
          <p:cNvPr id="15" name="Rectangle 14">
            <a:extLst>
              <a:ext uri="{FF2B5EF4-FFF2-40B4-BE49-F238E27FC236}">
                <a16:creationId xmlns:a16="http://schemas.microsoft.com/office/drawing/2014/main" id="{D7F78714-F336-4BC3-A5CA-5D976F600F69}"/>
              </a:ext>
            </a:extLst>
          </p:cNvPr>
          <p:cNvSpPr/>
          <p:nvPr/>
        </p:nvSpPr>
        <p:spPr>
          <a:xfrm>
            <a:off x="6716326" y="4700062"/>
            <a:ext cx="2685366" cy="138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700" dirty="0">
                <a:latin typeface="Helvetica" panose="020B0604020202020204" pitchFamily="34" charset="0"/>
                <a:cs typeface="Helvetica" panose="020B0604020202020204" pitchFamily="34" charset="0"/>
              </a:rPr>
              <a:t>We strive to take the appropriate level of risk per expected return.</a:t>
            </a:r>
          </a:p>
        </p:txBody>
      </p:sp>
      <p:sp>
        <p:nvSpPr>
          <p:cNvPr id="16" name="Rectangle 15">
            <a:extLst>
              <a:ext uri="{FF2B5EF4-FFF2-40B4-BE49-F238E27FC236}">
                <a16:creationId xmlns:a16="http://schemas.microsoft.com/office/drawing/2014/main" id="{2994ED66-EB4D-4624-8CE8-BC017206E618}"/>
              </a:ext>
            </a:extLst>
          </p:cNvPr>
          <p:cNvSpPr/>
          <p:nvPr/>
        </p:nvSpPr>
        <p:spPr>
          <a:xfrm>
            <a:off x="1932161" y="2327574"/>
            <a:ext cx="3121722" cy="138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700" dirty="0">
                <a:latin typeface="Helvetica" panose="020B0604020202020204" pitchFamily="34" charset="0"/>
                <a:cs typeface="Helvetica" panose="020B0604020202020204" pitchFamily="34" charset="0"/>
              </a:rPr>
              <a:t>We invest with long-term time horizons, not speculating on short-term moves.</a:t>
            </a:r>
          </a:p>
        </p:txBody>
      </p:sp>
      <p:sp>
        <p:nvSpPr>
          <p:cNvPr id="17" name="Rectangle 16">
            <a:extLst>
              <a:ext uri="{FF2B5EF4-FFF2-40B4-BE49-F238E27FC236}">
                <a16:creationId xmlns:a16="http://schemas.microsoft.com/office/drawing/2014/main" id="{5CD3A82E-0DDF-4F5A-920D-78DA208D0107}"/>
              </a:ext>
            </a:extLst>
          </p:cNvPr>
          <p:cNvSpPr/>
          <p:nvPr/>
        </p:nvSpPr>
        <p:spPr>
          <a:xfrm>
            <a:off x="6329141" y="1608430"/>
            <a:ext cx="3442945" cy="832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49475B"/>
                </a:solidFill>
                <a:latin typeface="Poppins" panose="00000500000000000000" pitchFamily="2" charset="0"/>
                <a:cs typeface="Poppins" panose="00000500000000000000" pitchFamily="2" charset="0"/>
              </a:rPr>
              <a:t>Fundamental Valuation</a:t>
            </a:r>
          </a:p>
        </p:txBody>
      </p:sp>
      <p:sp>
        <p:nvSpPr>
          <p:cNvPr id="18" name="Rectangle 17">
            <a:extLst>
              <a:ext uri="{FF2B5EF4-FFF2-40B4-BE49-F238E27FC236}">
                <a16:creationId xmlns:a16="http://schemas.microsoft.com/office/drawing/2014/main" id="{88EA673E-2B38-4DE8-A7B3-F7A6E48DF9DD}"/>
              </a:ext>
            </a:extLst>
          </p:cNvPr>
          <p:cNvSpPr/>
          <p:nvPr/>
        </p:nvSpPr>
        <p:spPr>
          <a:xfrm>
            <a:off x="6666722" y="2335406"/>
            <a:ext cx="2667001" cy="138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700" dirty="0">
                <a:solidFill>
                  <a:srgbClr val="49475B"/>
                </a:solidFill>
                <a:latin typeface="Helvetica" panose="020B0604020202020204" pitchFamily="34" charset="0"/>
                <a:cs typeface="Helvetica" panose="020B0604020202020204" pitchFamily="34" charset="0"/>
              </a:rPr>
              <a:t>We look for investments that have the potential to compound over time.</a:t>
            </a:r>
          </a:p>
        </p:txBody>
      </p:sp>
      <p:sp>
        <p:nvSpPr>
          <p:cNvPr id="19" name="Rectangle 18">
            <a:extLst>
              <a:ext uri="{FF2B5EF4-FFF2-40B4-BE49-F238E27FC236}">
                <a16:creationId xmlns:a16="http://schemas.microsoft.com/office/drawing/2014/main" id="{75D85EB3-E483-4ACD-8C97-7A97B51A86B2}"/>
              </a:ext>
            </a:extLst>
          </p:cNvPr>
          <p:cNvSpPr/>
          <p:nvPr/>
        </p:nvSpPr>
        <p:spPr>
          <a:xfrm>
            <a:off x="1735494" y="4127015"/>
            <a:ext cx="3450713" cy="713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49475B"/>
                </a:solidFill>
                <a:latin typeface="Poppins" panose="00000500000000000000" pitchFamily="2" charset="0"/>
                <a:cs typeface="Poppins" panose="00000500000000000000" pitchFamily="2" charset="0"/>
              </a:rPr>
              <a:t>Data-Driven</a:t>
            </a:r>
          </a:p>
        </p:txBody>
      </p:sp>
      <p:sp>
        <p:nvSpPr>
          <p:cNvPr id="20" name="Rectangle 19">
            <a:extLst>
              <a:ext uri="{FF2B5EF4-FFF2-40B4-BE49-F238E27FC236}">
                <a16:creationId xmlns:a16="http://schemas.microsoft.com/office/drawing/2014/main" id="{7329365A-B562-4E90-B2B2-56B20ACFDB2F}"/>
              </a:ext>
            </a:extLst>
          </p:cNvPr>
          <p:cNvSpPr/>
          <p:nvPr/>
        </p:nvSpPr>
        <p:spPr>
          <a:xfrm>
            <a:off x="1932161" y="4763166"/>
            <a:ext cx="3121722" cy="1380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700" dirty="0">
                <a:solidFill>
                  <a:srgbClr val="49475B"/>
                </a:solidFill>
                <a:latin typeface="Helvetica" panose="020B0604020202020204" pitchFamily="34" charset="0"/>
                <a:cs typeface="Helvetica" panose="020B0604020202020204" pitchFamily="34" charset="0"/>
              </a:rPr>
              <a:t>We use data and evidence over “gut feel” when making investment decisions.</a:t>
            </a:r>
          </a:p>
        </p:txBody>
      </p:sp>
      <p:sp>
        <p:nvSpPr>
          <p:cNvPr id="21" name="object 9">
            <a:extLst>
              <a:ext uri="{FF2B5EF4-FFF2-40B4-BE49-F238E27FC236}">
                <a16:creationId xmlns:a16="http://schemas.microsoft.com/office/drawing/2014/main" id="{AC1E6222-29B3-4BA6-9EAB-87B276F2C0A5}"/>
              </a:ext>
            </a:extLst>
          </p:cNvPr>
          <p:cNvSpPr/>
          <p:nvPr/>
        </p:nvSpPr>
        <p:spPr>
          <a:xfrm>
            <a:off x="6313580" y="2356381"/>
            <a:ext cx="3442945" cy="52037"/>
          </a:xfrm>
          <a:custGeom>
            <a:avLst/>
            <a:gdLst/>
            <a:ahLst/>
            <a:cxnLst/>
            <a:rect l="l" t="t" r="r" b="b"/>
            <a:pathLst>
              <a:path w="3883660">
                <a:moveTo>
                  <a:pt x="0" y="0"/>
                </a:moveTo>
                <a:lnTo>
                  <a:pt x="3883241" y="1"/>
                </a:lnTo>
              </a:path>
            </a:pathLst>
          </a:custGeom>
          <a:ln w="12700">
            <a:solidFill>
              <a:srgbClr val="48A942"/>
            </a:solidFill>
          </a:ln>
        </p:spPr>
        <p:txBody>
          <a:bodyPr wrap="square" lIns="0" tIns="0" rIns="0" bIns="0" rtlCol="0"/>
          <a:lstStyle/>
          <a:p>
            <a:endParaRPr/>
          </a:p>
        </p:txBody>
      </p:sp>
      <p:sp>
        <p:nvSpPr>
          <p:cNvPr id="22" name="object 9">
            <a:extLst>
              <a:ext uri="{FF2B5EF4-FFF2-40B4-BE49-F238E27FC236}">
                <a16:creationId xmlns:a16="http://schemas.microsoft.com/office/drawing/2014/main" id="{6582B05E-8026-433A-A1CC-480ED42690C0}"/>
              </a:ext>
            </a:extLst>
          </p:cNvPr>
          <p:cNvSpPr/>
          <p:nvPr/>
        </p:nvSpPr>
        <p:spPr>
          <a:xfrm>
            <a:off x="1735361" y="2350160"/>
            <a:ext cx="3442945" cy="52037"/>
          </a:xfrm>
          <a:custGeom>
            <a:avLst/>
            <a:gdLst/>
            <a:ahLst/>
            <a:cxnLst/>
            <a:rect l="l" t="t" r="r" b="b"/>
            <a:pathLst>
              <a:path w="3883660">
                <a:moveTo>
                  <a:pt x="0" y="0"/>
                </a:moveTo>
                <a:lnTo>
                  <a:pt x="3883241" y="1"/>
                </a:lnTo>
              </a:path>
            </a:pathLst>
          </a:custGeom>
          <a:ln w="12700">
            <a:solidFill>
              <a:srgbClr val="48A942"/>
            </a:solidFill>
          </a:ln>
        </p:spPr>
        <p:txBody>
          <a:bodyPr wrap="square" lIns="0" tIns="0" rIns="0" bIns="0" rtlCol="0"/>
          <a:lstStyle/>
          <a:p>
            <a:endParaRPr/>
          </a:p>
        </p:txBody>
      </p:sp>
      <p:sp>
        <p:nvSpPr>
          <p:cNvPr id="23" name="object 9">
            <a:extLst>
              <a:ext uri="{FF2B5EF4-FFF2-40B4-BE49-F238E27FC236}">
                <a16:creationId xmlns:a16="http://schemas.microsoft.com/office/drawing/2014/main" id="{6F0B32B7-297D-4092-AE8B-D404A5EFCDB8}"/>
              </a:ext>
            </a:extLst>
          </p:cNvPr>
          <p:cNvSpPr/>
          <p:nvPr/>
        </p:nvSpPr>
        <p:spPr>
          <a:xfrm>
            <a:off x="1747801" y="4797891"/>
            <a:ext cx="3442945" cy="52037"/>
          </a:xfrm>
          <a:custGeom>
            <a:avLst/>
            <a:gdLst/>
            <a:ahLst/>
            <a:cxnLst/>
            <a:rect l="l" t="t" r="r" b="b"/>
            <a:pathLst>
              <a:path w="3883660">
                <a:moveTo>
                  <a:pt x="0" y="0"/>
                </a:moveTo>
                <a:lnTo>
                  <a:pt x="3883241" y="1"/>
                </a:lnTo>
              </a:path>
            </a:pathLst>
          </a:custGeom>
          <a:ln w="12700">
            <a:solidFill>
              <a:srgbClr val="48A942"/>
            </a:solidFill>
          </a:ln>
        </p:spPr>
        <p:txBody>
          <a:bodyPr wrap="square" lIns="0" tIns="0" rIns="0" bIns="0" rtlCol="0"/>
          <a:lstStyle/>
          <a:p>
            <a:endParaRPr/>
          </a:p>
        </p:txBody>
      </p:sp>
      <p:sp>
        <p:nvSpPr>
          <p:cNvPr id="24" name="object 9">
            <a:extLst>
              <a:ext uri="{FF2B5EF4-FFF2-40B4-BE49-F238E27FC236}">
                <a16:creationId xmlns:a16="http://schemas.microsoft.com/office/drawing/2014/main" id="{8801F573-9C48-4927-A9A6-050089DA1570}"/>
              </a:ext>
            </a:extLst>
          </p:cNvPr>
          <p:cNvSpPr/>
          <p:nvPr/>
        </p:nvSpPr>
        <p:spPr>
          <a:xfrm>
            <a:off x="6294920" y="4791669"/>
            <a:ext cx="3442945" cy="52037"/>
          </a:xfrm>
          <a:custGeom>
            <a:avLst/>
            <a:gdLst/>
            <a:ahLst/>
            <a:cxnLst/>
            <a:rect l="l" t="t" r="r" b="b"/>
            <a:pathLst>
              <a:path w="3883660">
                <a:moveTo>
                  <a:pt x="0" y="0"/>
                </a:moveTo>
                <a:lnTo>
                  <a:pt x="3883241" y="1"/>
                </a:lnTo>
              </a:path>
            </a:pathLst>
          </a:custGeom>
          <a:ln w="12700">
            <a:solidFill>
              <a:srgbClr val="48A942"/>
            </a:solidFill>
          </a:ln>
        </p:spPr>
        <p:txBody>
          <a:bodyPr wrap="square" lIns="0" tIns="0" rIns="0" bIns="0" rtlCol="0"/>
          <a:lstStyle/>
          <a:p>
            <a:endParaRPr/>
          </a:p>
        </p:txBody>
      </p:sp>
      <p:cxnSp>
        <p:nvCxnSpPr>
          <p:cNvPr id="25" name="Straight Connector 24">
            <a:extLst>
              <a:ext uri="{FF2B5EF4-FFF2-40B4-BE49-F238E27FC236}">
                <a16:creationId xmlns:a16="http://schemas.microsoft.com/office/drawing/2014/main" id="{95C3E734-8D34-7BE7-6FD4-CE7E2DBC1ECC}"/>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98B481-A093-14C9-EE86-F674A6E5D8DB}"/>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59424C0-4702-4D93-A2AB-94F1594F121D}"/>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29" name="Slide Number Placeholder 28">
            <a:extLst>
              <a:ext uri="{FF2B5EF4-FFF2-40B4-BE49-F238E27FC236}">
                <a16:creationId xmlns:a16="http://schemas.microsoft.com/office/drawing/2014/main" id="{F4536AD0-C49D-41B9-A16C-9DB9687458B5}"/>
              </a:ext>
            </a:extLst>
          </p:cNvPr>
          <p:cNvSpPr>
            <a:spLocks noGrp="1"/>
          </p:cNvSpPr>
          <p:nvPr>
            <p:ph type="sldNum" sz="quarter" idx="4"/>
          </p:nvPr>
        </p:nvSpPr>
        <p:spPr/>
        <p:txBody>
          <a:bodyPr/>
          <a:lstStyle/>
          <a:p>
            <a:fld id="{CE503083-4DA8-4E12-AF1C-AE6E142C82B7}" type="slidenum">
              <a:rPr lang="en-US" smtClean="0"/>
              <a:pPr/>
              <a:t>40</a:t>
            </a:fld>
            <a:endParaRPr lang="en-US" dirty="0"/>
          </a:p>
        </p:txBody>
      </p:sp>
    </p:spTree>
    <p:extLst>
      <p:ext uri="{BB962C8B-B14F-4D97-AF65-F5344CB8AC3E}">
        <p14:creationId xmlns:p14="http://schemas.microsoft.com/office/powerpoint/2010/main" val="3304738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E2C4C6-E32A-4519-9558-E12F16ADC172}"/>
              </a:ext>
            </a:extLst>
          </p:cNvPr>
          <p:cNvSpPr/>
          <p:nvPr/>
        </p:nvSpPr>
        <p:spPr>
          <a:xfrm>
            <a:off x="1219200" y="3309257"/>
            <a:ext cx="9599691" cy="2308324"/>
          </a:xfrm>
          <a:prstGeom prst="rect">
            <a:avLst/>
          </a:prstGeom>
          <a:solidFill>
            <a:srgbClr val="E4E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VIDEOS FOR CORE STRATEGIES</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13E2F3-FB49-CCE3-318D-F6BEC70ED4B8}"/>
              </a:ext>
            </a:extLst>
          </p:cNvPr>
          <p:cNvCxnSpPr>
            <a:cxnSpLocks/>
          </p:cNvCxnSpPr>
          <p:nvPr/>
        </p:nvCxnSpPr>
        <p:spPr>
          <a:xfrm flipH="1">
            <a:off x="714955" y="-10837"/>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00E62C9-25A3-4560-8223-D98E76F59E59}"/>
              </a:ext>
            </a:extLst>
          </p:cNvPr>
          <p:cNvSpPr txBox="1"/>
          <p:nvPr/>
        </p:nvSpPr>
        <p:spPr>
          <a:xfrm>
            <a:off x="1131043" y="1436914"/>
            <a:ext cx="10547145" cy="2585323"/>
          </a:xfrm>
          <a:prstGeom prst="rect">
            <a:avLst/>
          </a:prstGeom>
          <a:noFill/>
        </p:spPr>
        <p:txBody>
          <a:bodyPr wrap="square" rtlCol="0">
            <a:spAutoFit/>
          </a:bodyPr>
          <a:lstStyle/>
          <a:p>
            <a:pPr marL="285750"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hlinkClick r:id="rId3"/>
              </a:rPr>
              <a:t>Portfolio Strategies by Segment (Video)</a:t>
            </a:r>
            <a:endParaRPr lang="en-US" dirty="0">
              <a:latin typeface="Helvetica" panose="020B0604020202020204" pitchFamily="34" charset="0"/>
              <a:cs typeface="Helvetica" panose="020B0604020202020204" pitchFamily="34" charset="0"/>
            </a:endParaRPr>
          </a:p>
          <a:p>
            <a:pPr marL="742950" lvl="1"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hlinkClick r:id="rId3"/>
              </a:rPr>
              <a:t>Slides</a:t>
            </a:r>
            <a:endParaRPr lang="en-US" dirty="0">
              <a:latin typeface="Helvetica" panose="020B0604020202020204" pitchFamily="34" charset="0"/>
              <a:cs typeface="Helvetica" panose="020B0604020202020204" pitchFamily="34" charset="0"/>
            </a:endParaRPr>
          </a:p>
          <a:p>
            <a:pPr marL="742950" lvl="1" indent="-285750">
              <a:buClr>
                <a:srgbClr val="48A942"/>
              </a:buClr>
              <a:buFont typeface="Helvetica"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hlinkClick r:id="rId4"/>
              </a:rPr>
              <a:t>AMD Philosophy and Principles (Video)</a:t>
            </a:r>
            <a:endParaRPr lang="en-US" dirty="0">
              <a:latin typeface="Helvetica" panose="020B0604020202020204" pitchFamily="34" charset="0"/>
              <a:cs typeface="Helvetica" panose="020B0604020202020204" pitchFamily="34" charset="0"/>
            </a:endParaRPr>
          </a:p>
          <a:p>
            <a:pPr marL="742950" lvl="1"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hlinkClick r:id="rId5"/>
              </a:rPr>
              <a:t>Slides</a:t>
            </a:r>
            <a:endParaRPr lang="en-US" dirty="0">
              <a:latin typeface="Helvetica" panose="020B0604020202020204" pitchFamily="34" charset="0"/>
              <a:cs typeface="Helvetica" panose="020B0604020202020204" pitchFamily="34" charset="0"/>
            </a:endParaRP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D6F86A46-9E74-41A6-8767-D858C5EAECA0}"/>
              </a:ext>
            </a:extLst>
          </p:cNvPr>
          <p:cNvSpPr txBox="1"/>
          <p:nvPr/>
        </p:nvSpPr>
        <p:spPr>
          <a:xfrm>
            <a:off x="1219200" y="3309257"/>
            <a:ext cx="10458988" cy="2308324"/>
          </a:xfrm>
          <a:prstGeom prst="rect">
            <a:avLst/>
          </a:prstGeom>
          <a:noFill/>
        </p:spPr>
        <p:txBody>
          <a:bodyPr wrap="square" rtlCol="0">
            <a:spAutoFit/>
          </a:bodyPr>
          <a:lstStyle/>
          <a:p>
            <a:r>
              <a:rPr lang="en-US" b="1" dirty="0">
                <a:latin typeface="Helvetica  "/>
              </a:rPr>
              <a:t>Strategy Portals</a:t>
            </a:r>
            <a:br>
              <a:rPr lang="en-US" dirty="0">
                <a:latin typeface="Helvetica  "/>
              </a:rPr>
            </a:br>
            <a:r>
              <a:rPr lang="en-US" dirty="0">
                <a:latin typeface="Helvetica  "/>
              </a:rPr>
              <a:t>Main gateway listing up to date model weightings, attribution, trade rationale and quarterly commentary</a:t>
            </a:r>
          </a:p>
          <a:p>
            <a:pPr marL="285750" indent="-285750">
              <a:buClr>
                <a:srgbClr val="48A942"/>
              </a:buClr>
              <a:buFont typeface="Helvetica" panose="020B0604020202020204" pitchFamily="34" charset="0"/>
              <a:buChar char="►"/>
            </a:pPr>
            <a:r>
              <a:rPr lang="en-US" dirty="0">
                <a:latin typeface="Helvetica  "/>
                <a:hlinkClick r:id="rId6"/>
              </a:rPr>
              <a:t>Premier Allocation Strategies (SPA) Portal</a:t>
            </a:r>
            <a:r>
              <a:rPr lang="en-US" dirty="0">
                <a:latin typeface="Helvetica  "/>
              </a:rPr>
              <a:t> </a:t>
            </a:r>
          </a:p>
          <a:p>
            <a:pPr marL="285750" indent="-285750">
              <a:buClr>
                <a:srgbClr val="48A942"/>
              </a:buClr>
              <a:buFont typeface="Helvetica" panose="020B0604020202020204" pitchFamily="34" charset="0"/>
              <a:buChar char="►"/>
            </a:pPr>
            <a:r>
              <a:rPr lang="en-US" dirty="0">
                <a:latin typeface="Helvetica  "/>
                <a:hlinkClick r:id="rId7"/>
              </a:rPr>
              <a:t>Sequoia Select Equity (SSE) Portal</a:t>
            </a:r>
            <a:endParaRPr lang="en-US" dirty="0">
              <a:latin typeface="Helvetica  "/>
            </a:endParaRPr>
          </a:p>
          <a:p>
            <a:pPr marL="285750" indent="-285750">
              <a:buClr>
                <a:srgbClr val="48A942"/>
              </a:buClr>
              <a:buFont typeface="Helvetica" panose="020B0604020202020204" pitchFamily="34" charset="0"/>
              <a:buChar char="►"/>
            </a:pPr>
            <a:r>
              <a:rPr lang="en-US" dirty="0">
                <a:latin typeface="Helvetica  "/>
                <a:hlinkClick r:id="rId8"/>
              </a:rPr>
              <a:t>Sequoia Select Dividend (SSD) Portal</a:t>
            </a:r>
            <a:r>
              <a:rPr lang="en-US" dirty="0">
                <a:latin typeface="Helvetica  "/>
              </a:rPr>
              <a:t> </a:t>
            </a:r>
          </a:p>
          <a:p>
            <a:pPr marL="285750" indent="-285750">
              <a:buClr>
                <a:srgbClr val="48A942"/>
              </a:buClr>
              <a:buFont typeface="Helvetica" panose="020B0604020202020204" pitchFamily="34" charset="0"/>
              <a:buChar char="►"/>
            </a:pPr>
            <a:r>
              <a:rPr lang="en-US" dirty="0">
                <a:latin typeface="Helvetica  "/>
                <a:hlinkClick r:id="rId9"/>
              </a:rPr>
              <a:t>Tax Alpha (STAC &amp; TAE) and Multi-Factor Portal</a:t>
            </a:r>
            <a:endParaRPr lang="en-US" dirty="0">
              <a:latin typeface="Helvetica  "/>
            </a:endParaRPr>
          </a:p>
          <a:p>
            <a:endParaRPr lang="en-US" dirty="0"/>
          </a:p>
        </p:txBody>
      </p:sp>
      <p:sp>
        <p:nvSpPr>
          <p:cNvPr id="7" name="Slide Number Placeholder 6">
            <a:extLst>
              <a:ext uri="{FF2B5EF4-FFF2-40B4-BE49-F238E27FC236}">
                <a16:creationId xmlns:a16="http://schemas.microsoft.com/office/drawing/2014/main" id="{41E68219-0175-427E-AA4B-D25332526F37}"/>
              </a:ext>
            </a:extLst>
          </p:cNvPr>
          <p:cNvSpPr>
            <a:spLocks noGrp="1"/>
          </p:cNvSpPr>
          <p:nvPr>
            <p:ph type="sldNum" sz="quarter" idx="4"/>
          </p:nvPr>
        </p:nvSpPr>
        <p:spPr/>
        <p:txBody>
          <a:bodyPr/>
          <a:lstStyle/>
          <a:p>
            <a:fld id="{CE503083-4DA8-4E12-AF1C-AE6E142C82B7}" type="slidenum">
              <a:rPr lang="en-US" smtClean="0"/>
              <a:pPr/>
              <a:t>41</a:t>
            </a:fld>
            <a:endParaRPr lang="en-US" dirty="0"/>
          </a:p>
        </p:txBody>
      </p:sp>
    </p:spTree>
    <p:extLst>
      <p:ext uri="{BB962C8B-B14F-4D97-AF65-F5344CB8AC3E}">
        <p14:creationId xmlns:p14="http://schemas.microsoft.com/office/powerpoint/2010/main" val="3555872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algn="ctr"/>
            <a:r>
              <a:rPr lang="en-US" sz="3200" dirty="0">
                <a:solidFill>
                  <a:schemeClr val="bg1"/>
                </a:solidFill>
                <a:latin typeface="Bitter" pitchFamily="2" charset="0"/>
              </a:rPr>
              <a:t>Compliance</a:t>
            </a:r>
          </a:p>
        </p:txBody>
      </p:sp>
    </p:spTree>
    <p:extLst>
      <p:ext uri="{BB962C8B-B14F-4D97-AF65-F5344CB8AC3E}">
        <p14:creationId xmlns:p14="http://schemas.microsoft.com/office/powerpoint/2010/main" val="2218255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COMPLIANCE ORGANIZATIONAL CHART</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13E2F3-FB49-CCE3-318D-F6BEC70ED4B8}"/>
              </a:ext>
            </a:extLst>
          </p:cNvPr>
          <p:cNvCxnSpPr>
            <a:cxnSpLocks/>
          </p:cNvCxnSpPr>
          <p:nvPr/>
        </p:nvCxnSpPr>
        <p:spPr>
          <a:xfrm flipH="1">
            <a:off x="714955" y="-10837"/>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D8D648D-4E8D-4A2E-90A9-3C1163CD34CA}"/>
              </a:ext>
            </a:extLst>
          </p:cNvPr>
          <p:cNvCxnSpPr>
            <a:cxnSpLocks/>
          </p:cNvCxnSpPr>
          <p:nvPr/>
        </p:nvCxnSpPr>
        <p:spPr>
          <a:xfrm>
            <a:off x="8282122" y="3620044"/>
            <a:ext cx="0" cy="166144"/>
          </a:xfrm>
          <a:prstGeom prst="line">
            <a:avLst/>
          </a:prstGeom>
          <a:ln w="15875">
            <a:solidFill>
              <a:srgbClr val="49475B"/>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CB623F7-925E-4258-B67F-20329AE612D4}"/>
              </a:ext>
            </a:extLst>
          </p:cNvPr>
          <p:cNvGrpSpPr/>
          <p:nvPr/>
        </p:nvGrpSpPr>
        <p:grpSpPr>
          <a:xfrm>
            <a:off x="2792854" y="3453900"/>
            <a:ext cx="6284657" cy="1377562"/>
            <a:chOff x="3011929" y="2977650"/>
            <a:chExt cx="6284657" cy="1377562"/>
          </a:xfrm>
        </p:grpSpPr>
        <p:sp>
          <p:nvSpPr>
            <p:cNvPr id="9" name="Rectangle 8">
              <a:extLst>
                <a:ext uri="{FF2B5EF4-FFF2-40B4-BE49-F238E27FC236}">
                  <a16:creationId xmlns:a16="http://schemas.microsoft.com/office/drawing/2014/main" id="{5D6012C5-77EC-4DD0-AA65-F6079277DFED}"/>
                </a:ext>
              </a:extLst>
            </p:cNvPr>
            <p:cNvSpPr/>
            <p:nvPr/>
          </p:nvSpPr>
          <p:spPr>
            <a:xfrm>
              <a:off x="5119605" y="3454966"/>
              <a:ext cx="1755809" cy="900246"/>
            </a:xfrm>
            <a:prstGeom prst="rect">
              <a:avLst/>
            </a:prstGeom>
          </p:spPr>
          <p:txBody>
            <a:bodyPr wrap="square">
              <a:spAutoFit/>
            </a:bodyPr>
            <a:lstStyle/>
            <a:p>
              <a:pPr lvl="0" algn="ctr"/>
              <a:r>
                <a:rPr lang="en-US" sz="1050" b="1" dirty="0"/>
                <a:t>COMPLIANCE SPECIALIST</a:t>
              </a:r>
            </a:p>
            <a:p>
              <a:pPr lvl="0" algn="ctr"/>
              <a:r>
                <a:rPr lang="en-US" sz="1050" b="1" dirty="0">
                  <a:solidFill>
                    <a:srgbClr val="48A942"/>
                  </a:solidFill>
                </a:rPr>
                <a:t>Tracy Nida </a:t>
              </a:r>
            </a:p>
            <a:p>
              <a:pPr lvl="0" algn="ctr"/>
              <a:r>
                <a:rPr lang="en-US" sz="1050" dirty="0"/>
                <a:t>Director</a:t>
              </a:r>
              <a:br>
                <a:rPr lang="en-US" sz="1050" dirty="0"/>
              </a:br>
              <a:r>
                <a:rPr lang="en-US" sz="1050" dirty="0"/>
                <a:t>Akron, OH</a:t>
              </a:r>
            </a:p>
          </p:txBody>
        </p:sp>
        <p:sp>
          <p:nvSpPr>
            <p:cNvPr id="10" name="TextBox 9">
              <a:extLst>
                <a:ext uri="{FF2B5EF4-FFF2-40B4-BE49-F238E27FC236}">
                  <a16:creationId xmlns:a16="http://schemas.microsoft.com/office/drawing/2014/main" id="{05F60C40-5AA9-43BC-AF7C-C5203D9404F8}"/>
                </a:ext>
              </a:extLst>
            </p:cNvPr>
            <p:cNvSpPr txBox="1"/>
            <p:nvPr/>
          </p:nvSpPr>
          <p:spPr>
            <a:xfrm>
              <a:off x="3011929" y="3454966"/>
              <a:ext cx="1692479" cy="900246"/>
            </a:xfrm>
            <a:prstGeom prst="rect">
              <a:avLst/>
            </a:prstGeom>
            <a:noFill/>
          </p:spPr>
          <p:txBody>
            <a:bodyPr wrap="square">
              <a:spAutoFit/>
            </a:bodyPr>
            <a:lstStyle/>
            <a:p>
              <a:pPr lvl="0" algn="ctr"/>
              <a:r>
                <a:rPr lang="en-US" sz="1050" b="1" dirty="0"/>
                <a:t>SENIOR COMPLIANCE MANAGER</a:t>
              </a:r>
            </a:p>
            <a:p>
              <a:pPr lvl="0" algn="ctr"/>
              <a:r>
                <a:rPr lang="en-US" sz="1050" b="1" dirty="0">
                  <a:solidFill>
                    <a:srgbClr val="48A942"/>
                  </a:solidFill>
                </a:rPr>
                <a:t>Kelly Russell</a:t>
              </a:r>
            </a:p>
            <a:p>
              <a:pPr lvl="0" algn="ctr"/>
              <a:r>
                <a:rPr lang="en-US" sz="1050" dirty="0"/>
                <a:t>Vice President</a:t>
              </a:r>
              <a:br>
                <a:rPr lang="en-US" sz="1050" dirty="0"/>
              </a:br>
              <a:r>
                <a:rPr lang="en-US" sz="1050" dirty="0"/>
                <a:t>Mayfield, OH</a:t>
              </a:r>
              <a:endParaRPr lang="en-US" sz="1050" b="1" dirty="0"/>
            </a:p>
          </p:txBody>
        </p:sp>
        <p:sp>
          <p:nvSpPr>
            <p:cNvPr id="11" name="TextBox 10">
              <a:extLst>
                <a:ext uri="{FF2B5EF4-FFF2-40B4-BE49-F238E27FC236}">
                  <a16:creationId xmlns:a16="http://schemas.microsoft.com/office/drawing/2014/main" id="{82F3C4D5-0CC9-4379-AEB1-B768389025C6}"/>
                </a:ext>
              </a:extLst>
            </p:cNvPr>
            <p:cNvSpPr txBox="1"/>
            <p:nvPr/>
          </p:nvSpPr>
          <p:spPr>
            <a:xfrm>
              <a:off x="7705807" y="3454966"/>
              <a:ext cx="1590779" cy="900246"/>
            </a:xfrm>
            <a:prstGeom prst="rect">
              <a:avLst/>
            </a:prstGeom>
            <a:noFill/>
          </p:spPr>
          <p:txBody>
            <a:bodyPr wrap="square">
              <a:spAutoFit/>
            </a:bodyPr>
            <a:lstStyle/>
            <a:p>
              <a:pPr lvl="0" algn="ctr"/>
              <a:r>
                <a:rPr lang="en-US" sz="1050" b="1" dirty="0"/>
                <a:t>COMPLIANCE SPECIALIST</a:t>
              </a:r>
            </a:p>
            <a:p>
              <a:pPr lvl="0" algn="ctr"/>
              <a:r>
                <a:rPr lang="en-US" sz="1050" b="1" dirty="0">
                  <a:solidFill>
                    <a:srgbClr val="48A942"/>
                  </a:solidFill>
                </a:rPr>
                <a:t>Marcy Bahr</a:t>
              </a:r>
            </a:p>
            <a:p>
              <a:pPr lvl="0" algn="ctr"/>
              <a:r>
                <a:rPr lang="en-US" sz="1050" dirty="0"/>
                <a:t>Senior Associate</a:t>
              </a:r>
              <a:br>
                <a:rPr lang="en-US" sz="1050" dirty="0"/>
              </a:br>
              <a:r>
                <a:rPr lang="en-US" sz="1050" dirty="0"/>
                <a:t>Mayfield, OH</a:t>
              </a:r>
            </a:p>
          </p:txBody>
        </p:sp>
        <p:grpSp>
          <p:nvGrpSpPr>
            <p:cNvPr id="17" name="Group 16">
              <a:extLst>
                <a:ext uri="{FF2B5EF4-FFF2-40B4-BE49-F238E27FC236}">
                  <a16:creationId xmlns:a16="http://schemas.microsoft.com/office/drawing/2014/main" id="{9B0AD3A8-7489-414B-9B01-831663087155}"/>
                </a:ext>
              </a:extLst>
            </p:cNvPr>
            <p:cNvGrpSpPr/>
            <p:nvPr/>
          </p:nvGrpSpPr>
          <p:grpSpPr>
            <a:xfrm>
              <a:off x="3813945" y="2977650"/>
              <a:ext cx="4694329" cy="332288"/>
              <a:chOff x="3813945" y="2977650"/>
              <a:chExt cx="4694329" cy="332288"/>
            </a:xfrm>
          </p:grpSpPr>
          <p:cxnSp>
            <p:nvCxnSpPr>
              <p:cNvPr id="6" name="Straight Connector 5">
                <a:extLst>
                  <a:ext uri="{FF2B5EF4-FFF2-40B4-BE49-F238E27FC236}">
                    <a16:creationId xmlns:a16="http://schemas.microsoft.com/office/drawing/2014/main" id="{EA114E90-AA78-4859-B780-FC7A91FCA57C}"/>
                  </a:ext>
                </a:extLst>
              </p:cNvPr>
              <p:cNvCxnSpPr/>
              <p:nvPr/>
            </p:nvCxnSpPr>
            <p:spPr>
              <a:xfrm>
                <a:off x="3814354" y="3143794"/>
                <a:ext cx="4693920" cy="0"/>
              </a:xfrm>
              <a:prstGeom prst="line">
                <a:avLst/>
              </a:prstGeom>
              <a:ln w="15875">
                <a:solidFill>
                  <a:srgbClr val="49475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931FC78-2434-454F-956B-7C125F37B49C}"/>
                  </a:ext>
                </a:extLst>
              </p:cNvPr>
              <p:cNvCxnSpPr>
                <a:cxnSpLocks/>
              </p:cNvCxnSpPr>
              <p:nvPr/>
            </p:nvCxnSpPr>
            <p:spPr>
              <a:xfrm>
                <a:off x="3813945" y="3143794"/>
                <a:ext cx="0" cy="166144"/>
              </a:xfrm>
              <a:prstGeom prst="line">
                <a:avLst/>
              </a:prstGeom>
              <a:ln w="15875">
                <a:solidFill>
                  <a:srgbClr val="49475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7A6986-61F5-4301-BEE7-1BD74B3933D0}"/>
                  </a:ext>
                </a:extLst>
              </p:cNvPr>
              <p:cNvCxnSpPr>
                <a:cxnSpLocks/>
              </p:cNvCxnSpPr>
              <p:nvPr/>
            </p:nvCxnSpPr>
            <p:spPr>
              <a:xfrm>
                <a:off x="5997510" y="3143794"/>
                <a:ext cx="0" cy="166144"/>
              </a:xfrm>
              <a:prstGeom prst="line">
                <a:avLst/>
              </a:prstGeom>
              <a:ln w="15875">
                <a:solidFill>
                  <a:srgbClr val="49475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A232C5-03D5-4035-848A-22EDE6E38A10}"/>
                  </a:ext>
                </a:extLst>
              </p:cNvPr>
              <p:cNvCxnSpPr>
                <a:cxnSpLocks/>
              </p:cNvCxnSpPr>
              <p:nvPr/>
            </p:nvCxnSpPr>
            <p:spPr>
              <a:xfrm>
                <a:off x="5997510" y="2977650"/>
                <a:ext cx="0" cy="166144"/>
              </a:xfrm>
              <a:prstGeom prst="line">
                <a:avLst/>
              </a:prstGeom>
              <a:ln w="15875">
                <a:solidFill>
                  <a:srgbClr val="49475B"/>
                </a:solidFill>
              </a:ln>
            </p:spPr>
            <p:style>
              <a:lnRef idx="1">
                <a:schemeClr val="accent1"/>
              </a:lnRef>
              <a:fillRef idx="0">
                <a:schemeClr val="accent1"/>
              </a:fillRef>
              <a:effectRef idx="0">
                <a:schemeClr val="accent1"/>
              </a:effectRef>
              <a:fontRef idx="minor">
                <a:schemeClr val="tx1"/>
              </a:fontRef>
            </p:style>
          </p:cxnSp>
        </p:grpSp>
      </p:grpSp>
      <p:sp>
        <p:nvSpPr>
          <p:cNvPr id="3" name="Slide Number Placeholder 2">
            <a:extLst>
              <a:ext uri="{FF2B5EF4-FFF2-40B4-BE49-F238E27FC236}">
                <a16:creationId xmlns:a16="http://schemas.microsoft.com/office/drawing/2014/main" id="{C4E1B45B-659B-4411-A87E-0CB705ECE3C4}"/>
              </a:ext>
            </a:extLst>
          </p:cNvPr>
          <p:cNvSpPr>
            <a:spLocks noGrp="1"/>
          </p:cNvSpPr>
          <p:nvPr>
            <p:ph type="sldNum" sz="quarter" idx="4"/>
          </p:nvPr>
        </p:nvSpPr>
        <p:spPr/>
        <p:txBody>
          <a:bodyPr/>
          <a:lstStyle/>
          <a:p>
            <a:fld id="{CE503083-4DA8-4E12-AF1C-AE6E142C82B7}" type="slidenum">
              <a:rPr lang="en-US" smtClean="0"/>
              <a:pPr/>
              <a:t>43</a:t>
            </a:fld>
            <a:endParaRPr lang="en-US" dirty="0"/>
          </a:p>
        </p:txBody>
      </p:sp>
      <p:sp>
        <p:nvSpPr>
          <p:cNvPr id="2" name="TextBox 1">
            <a:extLst>
              <a:ext uri="{FF2B5EF4-FFF2-40B4-BE49-F238E27FC236}">
                <a16:creationId xmlns:a16="http://schemas.microsoft.com/office/drawing/2014/main" id="{1EDF9ADB-7D5E-6BBD-EC8A-8B53660EA279}"/>
              </a:ext>
            </a:extLst>
          </p:cNvPr>
          <p:cNvSpPr txBox="1"/>
          <p:nvPr/>
        </p:nvSpPr>
        <p:spPr>
          <a:xfrm>
            <a:off x="4941149" y="2432109"/>
            <a:ext cx="1824010" cy="938719"/>
          </a:xfrm>
          <a:prstGeom prst="rect">
            <a:avLst/>
          </a:prstGeom>
          <a:noFill/>
        </p:spPr>
        <p:txBody>
          <a:bodyPr wrap="square">
            <a:spAutoFit/>
          </a:bodyPr>
          <a:lstStyle/>
          <a:p>
            <a:pPr lvl="0" algn="ctr"/>
            <a:r>
              <a:rPr lang="en-US" sz="1100" b="1" dirty="0"/>
              <a:t>CHIEF COMPLIANCE OFFICER</a:t>
            </a:r>
          </a:p>
          <a:p>
            <a:pPr lvl="0" algn="ctr"/>
            <a:r>
              <a:rPr lang="en-US" sz="1100" b="1" dirty="0">
                <a:solidFill>
                  <a:srgbClr val="48A942"/>
                </a:solidFill>
              </a:rPr>
              <a:t>Matt Dunn </a:t>
            </a:r>
          </a:p>
          <a:p>
            <a:pPr lvl="0" algn="ctr"/>
            <a:r>
              <a:rPr lang="en-US" sz="1100" dirty="0"/>
              <a:t>Vice President</a:t>
            </a:r>
            <a:br>
              <a:rPr lang="en-US" sz="1100" dirty="0"/>
            </a:br>
            <a:r>
              <a:rPr lang="en-US" sz="1100" dirty="0"/>
              <a:t>Fairlawn, OH</a:t>
            </a:r>
          </a:p>
        </p:txBody>
      </p:sp>
    </p:spTree>
    <p:extLst>
      <p:ext uri="{BB962C8B-B14F-4D97-AF65-F5344CB8AC3E}">
        <p14:creationId xmlns:p14="http://schemas.microsoft.com/office/powerpoint/2010/main" val="2623859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WHAT DOES COMPLIANCE DO?</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13E2F3-FB49-CCE3-318D-F6BEC70ED4B8}"/>
              </a:ext>
            </a:extLst>
          </p:cNvPr>
          <p:cNvCxnSpPr>
            <a:cxnSpLocks/>
          </p:cNvCxnSpPr>
          <p:nvPr/>
        </p:nvCxnSpPr>
        <p:spPr>
          <a:xfrm flipH="1">
            <a:off x="714955" y="-10837"/>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03939B7-B0F8-42C7-9595-57765477D530}"/>
              </a:ext>
            </a:extLst>
          </p:cNvPr>
          <p:cNvSpPr txBox="1"/>
          <p:nvPr/>
        </p:nvSpPr>
        <p:spPr>
          <a:xfrm>
            <a:off x="2021368" y="1741147"/>
            <a:ext cx="7157584" cy="4739759"/>
          </a:xfrm>
          <a:prstGeom prst="rect">
            <a:avLst/>
          </a:prstGeom>
          <a:noFill/>
        </p:spPr>
        <p:txBody>
          <a:bodyPr wrap="square" rtlCol="0">
            <a:spAutoFit/>
          </a:bodyPr>
          <a:lstStyle/>
          <a:p>
            <a:pPr marL="342900" indent="-342900">
              <a:buClr>
                <a:srgbClr val="48A942"/>
              </a:buClr>
              <a:buFont typeface="Helvetica" panose="020B0604020202020204" pitchFamily="34" charset="0"/>
              <a:buChar char="►"/>
            </a:pPr>
            <a:r>
              <a:rPr lang="en-US" sz="2000" dirty="0">
                <a:solidFill>
                  <a:srgbClr val="49475B"/>
                </a:solidFill>
                <a:latin typeface="Helvetica" panose="020B0604020202020204" pitchFamily="34" charset="0"/>
                <a:cs typeface="Helvetica" panose="020B0604020202020204" pitchFamily="34" charset="0"/>
              </a:rPr>
              <a:t>Compliance has two jobs, and they are prioritized: </a:t>
            </a:r>
          </a:p>
          <a:p>
            <a:pPr marL="800100" lvl="1" indent="-342900">
              <a:buFont typeface="+mj-lt"/>
              <a:buAutoNum type="arabicPeriod"/>
            </a:pPr>
            <a:r>
              <a:rPr lang="en-US" dirty="0">
                <a:solidFill>
                  <a:srgbClr val="49475B"/>
                </a:solidFill>
                <a:latin typeface="Helvetica" panose="020B0604020202020204" pitchFamily="34" charset="0"/>
                <a:cs typeface="Helvetica" panose="020B0604020202020204" pitchFamily="34" charset="0"/>
              </a:rPr>
              <a:t>Protect the advisor</a:t>
            </a:r>
          </a:p>
          <a:p>
            <a:pPr marL="800100" lvl="1" indent="-342900">
              <a:buFont typeface="+mj-lt"/>
              <a:buAutoNum type="arabicPeriod"/>
            </a:pPr>
            <a:r>
              <a:rPr lang="en-US" dirty="0">
                <a:solidFill>
                  <a:srgbClr val="49475B"/>
                </a:solidFill>
                <a:latin typeface="Helvetica" panose="020B0604020202020204" pitchFamily="34" charset="0"/>
                <a:cs typeface="Helvetica" panose="020B0604020202020204" pitchFamily="34" charset="0"/>
              </a:rPr>
              <a:t>Protect Sequoia</a:t>
            </a:r>
          </a:p>
          <a:p>
            <a:pPr marL="800100" lvl="1" indent="-342900">
              <a:buFont typeface="+mj-lt"/>
              <a:buAutoNum type="arabicPeriod"/>
            </a:pPr>
            <a:endParaRPr lang="en-US" dirty="0">
              <a:solidFill>
                <a:srgbClr val="49475B"/>
              </a:solidFill>
              <a:latin typeface="Helvetica" panose="020B0604020202020204" pitchFamily="34" charset="0"/>
              <a:cs typeface="Helvetica" panose="020B0604020202020204" pitchFamily="34" charset="0"/>
            </a:endParaRPr>
          </a:p>
          <a:p>
            <a:pPr marL="342900" indent="-342900">
              <a:buClr>
                <a:srgbClr val="48A942"/>
              </a:buClr>
              <a:buFont typeface="Helvetica" panose="020B0604020202020204" pitchFamily="34" charset="0"/>
              <a:buChar char="►"/>
            </a:pPr>
            <a:r>
              <a:rPr lang="en-US" sz="2000" dirty="0">
                <a:solidFill>
                  <a:srgbClr val="49475B"/>
                </a:solidFill>
                <a:latin typeface="Helvetica" panose="020B0604020202020204" pitchFamily="34" charset="0"/>
                <a:cs typeface="Helvetica" panose="020B0604020202020204" pitchFamily="34" charset="0"/>
              </a:rPr>
              <a:t>What risks are they protecting?</a:t>
            </a:r>
          </a:p>
          <a:p>
            <a:pPr marL="800100" lvl="1" indent="-342900">
              <a:buFont typeface="+mj-lt"/>
              <a:buAutoNum type="arabicPeriod"/>
            </a:pPr>
            <a:r>
              <a:rPr lang="en-US" dirty="0">
                <a:solidFill>
                  <a:srgbClr val="49475B"/>
                </a:solidFill>
                <a:latin typeface="Helvetica" panose="020B0604020202020204" pitchFamily="34" charset="0"/>
                <a:cs typeface="Helvetica" panose="020B0604020202020204" pitchFamily="34" charset="0"/>
              </a:rPr>
              <a:t>Client Complaints / Arbitration</a:t>
            </a:r>
          </a:p>
          <a:p>
            <a:pPr marL="800100" lvl="1" indent="-342900">
              <a:buFont typeface="+mj-lt"/>
              <a:buAutoNum type="arabicPeriod"/>
            </a:pPr>
            <a:r>
              <a:rPr lang="en-US" dirty="0">
                <a:solidFill>
                  <a:srgbClr val="49475B"/>
                </a:solidFill>
                <a:latin typeface="Helvetica" panose="020B0604020202020204" pitchFamily="34" charset="0"/>
                <a:cs typeface="Helvetica" panose="020B0604020202020204" pitchFamily="34" charset="0"/>
              </a:rPr>
              <a:t>Regulatory Sweeps / Exams</a:t>
            </a:r>
          </a:p>
          <a:p>
            <a:pPr marL="800100" lvl="1" indent="-342900">
              <a:buFont typeface="+mj-lt"/>
              <a:buAutoNum type="arabicPeriod"/>
            </a:pPr>
            <a:endParaRPr lang="en-US" dirty="0">
              <a:solidFill>
                <a:srgbClr val="49475B"/>
              </a:solidFill>
              <a:latin typeface="Helvetica" panose="020B0604020202020204" pitchFamily="34" charset="0"/>
              <a:cs typeface="Helvetica" panose="020B0604020202020204" pitchFamily="34" charset="0"/>
            </a:endParaRPr>
          </a:p>
          <a:p>
            <a:pPr marL="342900" indent="-342900">
              <a:buClr>
                <a:srgbClr val="48A942"/>
              </a:buClr>
              <a:buFont typeface="Helvetica" panose="020B0604020202020204" pitchFamily="34" charset="0"/>
              <a:buChar char="►"/>
            </a:pPr>
            <a:r>
              <a:rPr lang="en-US" sz="2000" dirty="0">
                <a:solidFill>
                  <a:srgbClr val="49475B"/>
                </a:solidFill>
                <a:latin typeface="Helvetica" panose="020B0604020202020204" pitchFamily="34" charset="0"/>
                <a:cs typeface="Helvetica" panose="020B0604020202020204" pitchFamily="34" charset="0"/>
              </a:rPr>
              <a:t>How do they protect us?</a:t>
            </a:r>
          </a:p>
          <a:p>
            <a:pPr marL="800100" lvl="1" indent="-342900">
              <a:buFont typeface="+mj-lt"/>
              <a:buAutoNum type="arabicPeriod"/>
            </a:pPr>
            <a:r>
              <a:rPr lang="en-US" dirty="0">
                <a:solidFill>
                  <a:srgbClr val="49475B"/>
                </a:solidFill>
                <a:latin typeface="Helvetica" panose="020B0604020202020204" pitchFamily="34" charset="0"/>
                <a:cs typeface="Helvetica" panose="020B0604020202020204" pitchFamily="34" charset="0"/>
              </a:rPr>
              <a:t>Review applicable rules</a:t>
            </a:r>
          </a:p>
          <a:p>
            <a:pPr marL="800100" lvl="1" indent="-342900">
              <a:buFont typeface="+mj-lt"/>
              <a:buAutoNum type="arabicPeriod"/>
            </a:pPr>
            <a:r>
              <a:rPr lang="en-US" dirty="0">
                <a:solidFill>
                  <a:srgbClr val="49475B"/>
                </a:solidFill>
                <a:latin typeface="Helvetica" panose="020B0604020202020204" pitchFamily="34" charset="0"/>
                <a:cs typeface="Helvetica" panose="020B0604020202020204" pitchFamily="34" charset="0"/>
              </a:rPr>
              <a:t>Set firm policy</a:t>
            </a:r>
          </a:p>
          <a:p>
            <a:pPr marL="800100" lvl="1" indent="-342900">
              <a:buFont typeface="+mj-lt"/>
              <a:buAutoNum type="arabicPeriod"/>
            </a:pPr>
            <a:r>
              <a:rPr lang="en-US" dirty="0">
                <a:solidFill>
                  <a:srgbClr val="49475B"/>
                </a:solidFill>
                <a:latin typeface="Helvetica" panose="020B0604020202020204" pitchFamily="34" charset="0"/>
                <a:cs typeface="Helvetica" panose="020B0604020202020204" pitchFamily="34" charset="0"/>
              </a:rPr>
              <a:t>Training</a:t>
            </a:r>
          </a:p>
          <a:p>
            <a:pPr marL="800100" lvl="1" indent="-342900">
              <a:buFont typeface="+mj-lt"/>
              <a:buAutoNum type="arabicPeriod"/>
            </a:pPr>
            <a:r>
              <a:rPr lang="en-US" dirty="0">
                <a:solidFill>
                  <a:srgbClr val="49475B"/>
                </a:solidFill>
                <a:latin typeface="Helvetica" panose="020B0604020202020204" pitchFamily="34" charset="0"/>
                <a:cs typeface="Helvetica" panose="020B0604020202020204" pitchFamily="34" charset="0"/>
              </a:rPr>
              <a:t>Follow up ensure policy is followed</a:t>
            </a:r>
          </a:p>
          <a:p>
            <a:pPr marL="342900" indent="-342900">
              <a:buFont typeface="+mj-lt"/>
              <a:buAutoNum type="arabicPeriod"/>
            </a:pPr>
            <a:endParaRPr lang="en-US" dirty="0"/>
          </a:p>
          <a:p>
            <a:pPr marL="342900" indent="-342900">
              <a:buFont typeface="+mj-lt"/>
              <a:buAutoNum type="arabicPeriod"/>
            </a:pPr>
            <a:endParaRPr lang="en-US" dirty="0"/>
          </a:p>
          <a:p>
            <a:endParaRPr lang="en-US" dirty="0"/>
          </a:p>
        </p:txBody>
      </p:sp>
      <p:sp>
        <p:nvSpPr>
          <p:cNvPr id="5" name="Slide Number Placeholder 4">
            <a:extLst>
              <a:ext uri="{FF2B5EF4-FFF2-40B4-BE49-F238E27FC236}">
                <a16:creationId xmlns:a16="http://schemas.microsoft.com/office/drawing/2014/main" id="{6228108D-37BD-44F9-88EB-3B4D29921391}"/>
              </a:ext>
            </a:extLst>
          </p:cNvPr>
          <p:cNvSpPr>
            <a:spLocks noGrp="1"/>
          </p:cNvSpPr>
          <p:nvPr>
            <p:ph type="sldNum" sz="quarter" idx="4"/>
          </p:nvPr>
        </p:nvSpPr>
        <p:spPr/>
        <p:txBody>
          <a:bodyPr/>
          <a:lstStyle/>
          <a:p>
            <a:fld id="{CE503083-4DA8-4E12-AF1C-AE6E142C82B7}" type="slidenum">
              <a:rPr lang="en-US" smtClean="0"/>
              <a:pPr/>
              <a:t>44</a:t>
            </a:fld>
            <a:endParaRPr lang="en-US" dirty="0"/>
          </a:p>
        </p:txBody>
      </p:sp>
    </p:spTree>
    <p:extLst>
      <p:ext uri="{BB962C8B-B14F-4D97-AF65-F5344CB8AC3E}">
        <p14:creationId xmlns:p14="http://schemas.microsoft.com/office/powerpoint/2010/main" val="3233590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algn="ctr"/>
            <a:r>
              <a:rPr lang="en-US" sz="3200" dirty="0">
                <a:solidFill>
                  <a:schemeClr val="bg1"/>
                </a:solidFill>
                <a:latin typeface="Bitter" pitchFamily="2" charset="0"/>
              </a:rPr>
              <a:t>Marketing</a:t>
            </a:r>
          </a:p>
        </p:txBody>
      </p:sp>
    </p:spTree>
    <p:extLst>
      <p:ext uri="{BB962C8B-B14F-4D97-AF65-F5344CB8AC3E}">
        <p14:creationId xmlns:p14="http://schemas.microsoft.com/office/powerpoint/2010/main" val="214058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3017" y="-4"/>
            <a:ext cx="12192000" cy="6858000"/>
          </a:xfrm>
          <a:prstGeom prst="rect">
            <a:avLst/>
          </a:prstGeom>
        </p:spPr>
      </p:pic>
      <p:sp>
        <p:nvSpPr>
          <p:cNvPr id="5" name="Title 4">
            <a:extLst>
              <a:ext uri="{FF2B5EF4-FFF2-40B4-BE49-F238E27FC236}">
                <a16:creationId xmlns:a16="http://schemas.microsoft.com/office/drawing/2014/main" id="{BEBC09D0-5277-416B-9278-70840B73890F}"/>
              </a:ext>
            </a:extLst>
          </p:cNvPr>
          <p:cNvSpPr>
            <a:spLocks noGrp="1"/>
          </p:cNvSpPr>
          <p:nvPr>
            <p:ph type="title"/>
          </p:nvPr>
        </p:nvSpPr>
        <p:spPr>
          <a:xfrm>
            <a:off x="1511929" y="2043127"/>
            <a:ext cx="9162108" cy="1303020"/>
          </a:xfrm>
        </p:spPr>
        <p:txBody>
          <a:bodyPr/>
          <a:lstStyle/>
          <a:p>
            <a:pPr algn="ctr">
              <a:lnSpc>
                <a:spcPct val="100000"/>
              </a:lnSpc>
            </a:pPr>
            <a:r>
              <a:rPr lang="en-US" sz="4000" b="0" dirty="0">
                <a:latin typeface="Bitter" pitchFamily="2" charset="0"/>
              </a:rPr>
              <a:t>Marketing and Communications</a:t>
            </a:r>
          </a:p>
        </p:txBody>
      </p:sp>
      <p:sp>
        <p:nvSpPr>
          <p:cNvPr id="8" name="TextBox 7">
            <a:extLst>
              <a:ext uri="{FF2B5EF4-FFF2-40B4-BE49-F238E27FC236}">
                <a16:creationId xmlns:a16="http://schemas.microsoft.com/office/drawing/2014/main" id="{938DAA14-0358-4B11-9F9E-96337B75892C}"/>
              </a:ext>
            </a:extLst>
          </p:cNvPr>
          <p:cNvSpPr txBox="1"/>
          <p:nvPr/>
        </p:nvSpPr>
        <p:spPr>
          <a:xfrm>
            <a:off x="2055581" y="3233173"/>
            <a:ext cx="8074803" cy="1865895"/>
          </a:xfrm>
          <a:prstGeom prst="rect">
            <a:avLst/>
          </a:prstGeom>
          <a:noFill/>
        </p:spPr>
        <p:txBody>
          <a:bodyPr wrap="square">
            <a:spAutoFit/>
          </a:bodyPr>
          <a:lstStyle/>
          <a:p>
            <a:pPr algn="ctr">
              <a:lnSpc>
                <a:spcPts val="2800"/>
              </a:lnSpc>
            </a:pPr>
            <a:r>
              <a:rPr lang="en-US" sz="2000" dirty="0">
                <a:solidFill>
                  <a:schemeClr val="bg1"/>
                </a:solidFill>
                <a:latin typeface="Bitter" pitchFamily="2" charset="77"/>
              </a:rPr>
              <a:t>All strategic and coordinated marketing efforts are organized into one of two buckets: </a:t>
            </a:r>
            <a:r>
              <a:rPr lang="en-US" sz="2000" b="1" dirty="0">
                <a:solidFill>
                  <a:schemeClr val="bg1"/>
                </a:solidFill>
                <a:latin typeface="Bitter" pitchFamily="2" charset="77"/>
              </a:rPr>
              <a:t>enterprise marketing </a:t>
            </a:r>
            <a:r>
              <a:rPr lang="en-US" sz="2000" dirty="0">
                <a:solidFill>
                  <a:schemeClr val="bg1"/>
                </a:solidFill>
                <a:latin typeface="Bitter" pitchFamily="2" charset="77"/>
              </a:rPr>
              <a:t>and </a:t>
            </a:r>
            <a:r>
              <a:rPr lang="en-US" sz="2000" b="1" dirty="0">
                <a:solidFill>
                  <a:schemeClr val="bg1"/>
                </a:solidFill>
                <a:latin typeface="Bitter" pitchFamily="2" charset="77"/>
              </a:rPr>
              <a:t>advisor support marketing</a:t>
            </a:r>
            <a:r>
              <a:rPr lang="en-US" sz="2000" dirty="0">
                <a:solidFill>
                  <a:schemeClr val="bg1"/>
                </a:solidFill>
                <a:latin typeface="Bitter" pitchFamily="2" charset="77"/>
              </a:rPr>
              <a:t>. Through exploration, creation, and implementation, we build plans and processes to delivery value and help Sequoia gain a competitive advantage. </a:t>
            </a:r>
          </a:p>
        </p:txBody>
      </p:sp>
      <p:sp>
        <p:nvSpPr>
          <p:cNvPr id="2" name="Slide Number Placeholder 1">
            <a:extLst>
              <a:ext uri="{FF2B5EF4-FFF2-40B4-BE49-F238E27FC236}">
                <a16:creationId xmlns:a16="http://schemas.microsoft.com/office/drawing/2014/main" id="{6DAE9AEE-2692-4E91-80E4-F58AD77F0034}"/>
              </a:ext>
            </a:extLst>
          </p:cNvPr>
          <p:cNvSpPr>
            <a:spLocks noGrp="1"/>
          </p:cNvSpPr>
          <p:nvPr>
            <p:ph type="sldNum" sz="quarter" idx="4"/>
          </p:nvPr>
        </p:nvSpPr>
        <p:spPr/>
        <p:txBody>
          <a:bodyPr/>
          <a:lstStyle/>
          <a:p>
            <a:fld id="{CE503083-4DA8-4E12-AF1C-AE6E142C82B7}" type="slidenum">
              <a:rPr lang="en-US" smtClean="0"/>
              <a:pPr/>
              <a:t>46</a:t>
            </a:fld>
            <a:endParaRPr lang="en-US" dirty="0"/>
          </a:p>
        </p:txBody>
      </p:sp>
    </p:spTree>
    <p:extLst>
      <p:ext uri="{BB962C8B-B14F-4D97-AF65-F5344CB8AC3E}">
        <p14:creationId xmlns:p14="http://schemas.microsoft.com/office/powerpoint/2010/main" val="862640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EF10A818-D0F9-4DCD-AE94-5B63DCC09274}"/>
              </a:ext>
            </a:extLst>
          </p:cNvPr>
          <p:cNvSpPr txBox="1">
            <a:spLocks/>
          </p:cNvSpPr>
          <p:nvPr/>
        </p:nvSpPr>
        <p:spPr>
          <a:xfrm>
            <a:off x="1587137" y="7405099"/>
            <a:ext cx="883024" cy="2089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 name="Slide Number Placeholder 2">
            <a:extLst>
              <a:ext uri="{FF2B5EF4-FFF2-40B4-BE49-F238E27FC236}">
                <a16:creationId xmlns:a16="http://schemas.microsoft.com/office/drawing/2014/main" id="{D5AD4E8A-7D4B-4438-A8A5-FAA0F8923439}"/>
              </a:ext>
            </a:extLst>
          </p:cNvPr>
          <p:cNvSpPr>
            <a:spLocks noGrp="1"/>
          </p:cNvSpPr>
          <p:nvPr>
            <p:ph type="sldNum" sz="quarter" idx="4"/>
          </p:nvPr>
        </p:nvSpPr>
        <p:spPr/>
        <p:txBody>
          <a:bodyPr/>
          <a:lstStyle/>
          <a:p>
            <a:fld id="{CE503083-4DA8-4E12-AF1C-AE6E142C82B7}" type="slidenum">
              <a:rPr lang="en-US" smtClean="0"/>
              <a:pPr/>
              <a:t>47</a:t>
            </a:fld>
            <a:endParaRPr lang="en-US" dirty="0"/>
          </a:p>
        </p:txBody>
      </p:sp>
      <p:sp>
        <p:nvSpPr>
          <p:cNvPr id="22" name="Title 2">
            <a:extLst>
              <a:ext uri="{FF2B5EF4-FFF2-40B4-BE49-F238E27FC236}">
                <a16:creationId xmlns:a16="http://schemas.microsoft.com/office/drawing/2014/main" id="{AD44C1A0-C526-48F0-9291-AF8823AF4C31}"/>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MARKETING ORGANIZATIONAL CHART</a:t>
            </a:r>
          </a:p>
        </p:txBody>
      </p:sp>
      <p:cxnSp>
        <p:nvCxnSpPr>
          <p:cNvPr id="23" name="Straight Connector 22">
            <a:extLst>
              <a:ext uri="{FF2B5EF4-FFF2-40B4-BE49-F238E27FC236}">
                <a16:creationId xmlns:a16="http://schemas.microsoft.com/office/drawing/2014/main" id="{EB9DD426-62FE-4999-99FE-FF49030E4D48}"/>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7A1F020C-616C-4C25-1F46-422D88037AD0}"/>
              </a:ext>
            </a:extLst>
          </p:cNvPr>
          <p:cNvCxnSpPr>
            <a:cxnSpLocks/>
          </p:cNvCxnSpPr>
          <p:nvPr/>
        </p:nvCxnSpPr>
        <p:spPr>
          <a:xfrm flipV="1">
            <a:off x="1987036" y="4286051"/>
            <a:ext cx="8530353" cy="437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A2559C8-5D1F-FA32-9EBF-1EB762307250}"/>
              </a:ext>
            </a:extLst>
          </p:cNvPr>
          <p:cNvSpPr txBox="1"/>
          <p:nvPr/>
        </p:nvSpPr>
        <p:spPr>
          <a:xfrm>
            <a:off x="5829461" y="4537126"/>
            <a:ext cx="1647207" cy="1107996"/>
          </a:xfrm>
          <a:prstGeom prst="rect">
            <a:avLst/>
          </a:prstGeom>
          <a:noFill/>
        </p:spPr>
        <p:txBody>
          <a:bodyPr wrap="square" rtlCol="0">
            <a:spAutoFit/>
          </a:bodyPr>
          <a:lstStyle/>
          <a:p>
            <a:pPr algn="ctr"/>
            <a:r>
              <a:rPr lang="en-US" sz="1100" b="1" dirty="0"/>
              <a:t>MARKETING COMMUNICATIONS SPECIALIST</a:t>
            </a:r>
            <a:endParaRPr lang="en-US" sz="1100" b="1" dirty="0">
              <a:solidFill>
                <a:srgbClr val="48A942"/>
              </a:solidFill>
            </a:endParaRPr>
          </a:p>
          <a:p>
            <a:pPr algn="ctr"/>
            <a:r>
              <a:rPr lang="en-US" sz="1100" b="1" dirty="0">
                <a:solidFill>
                  <a:srgbClr val="48A942"/>
                </a:solidFill>
              </a:rPr>
              <a:t>Britt Metzner</a:t>
            </a:r>
            <a:endParaRPr lang="en-US" sz="1100" dirty="0"/>
          </a:p>
          <a:p>
            <a:pPr algn="ctr"/>
            <a:r>
              <a:rPr lang="en-US" sz="1100" dirty="0"/>
              <a:t>Associate Director</a:t>
            </a:r>
          </a:p>
          <a:p>
            <a:pPr algn="ctr"/>
            <a:r>
              <a:rPr lang="en-US" sz="1100" dirty="0"/>
              <a:t>Troy, MI</a:t>
            </a:r>
          </a:p>
        </p:txBody>
      </p:sp>
      <p:cxnSp>
        <p:nvCxnSpPr>
          <p:cNvPr id="8" name="Straight Connector 7">
            <a:extLst>
              <a:ext uri="{FF2B5EF4-FFF2-40B4-BE49-F238E27FC236}">
                <a16:creationId xmlns:a16="http://schemas.microsoft.com/office/drawing/2014/main" id="{4621324C-72B5-08F9-5980-2EE24CB3AA1F}"/>
              </a:ext>
            </a:extLst>
          </p:cNvPr>
          <p:cNvCxnSpPr>
            <a:cxnSpLocks/>
          </p:cNvCxnSpPr>
          <p:nvPr/>
        </p:nvCxnSpPr>
        <p:spPr>
          <a:xfrm flipV="1">
            <a:off x="8166074" y="4300795"/>
            <a:ext cx="0" cy="1966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F984B9-ED1A-1C7B-DB15-C2CA15D327F8}"/>
              </a:ext>
            </a:extLst>
          </p:cNvPr>
          <p:cNvCxnSpPr>
            <a:cxnSpLocks/>
          </p:cNvCxnSpPr>
          <p:nvPr/>
        </p:nvCxnSpPr>
        <p:spPr>
          <a:xfrm flipV="1">
            <a:off x="5551590" y="3931057"/>
            <a:ext cx="1" cy="35936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BE5A1A-6952-2C27-AFC9-7A95C89EA697}"/>
              </a:ext>
            </a:extLst>
          </p:cNvPr>
          <p:cNvCxnSpPr>
            <a:cxnSpLocks/>
          </p:cNvCxnSpPr>
          <p:nvPr/>
        </p:nvCxnSpPr>
        <p:spPr>
          <a:xfrm flipV="1">
            <a:off x="5551593" y="2757827"/>
            <a:ext cx="0" cy="2918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FA119AB-1EED-48DC-B600-719ECF088F57}"/>
              </a:ext>
            </a:extLst>
          </p:cNvPr>
          <p:cNvSpPr txBox="1"/>
          <p:nvPr/>
        </p:nvSpPr>
        <p:spPr>
          <a:xfrm>
            <a:off x="4103366" y="1705024"/>
            <a:ext cx="2982694" cy="1015663"/>
          </a:xfrm>
          <a:prstGeom prst="rect">
            <a:avLst/>
          </a:prstGeom>
          <a:noFill/>
        </p:spPr>
        <p:txBody>
          <a:bodyPr wrap="square" rtlCol="0">
            <a:spAutoFit/>
          </a:bodyPr>
          <a:lstStyle/>
          <a:p>
            <a:pPr algn="ctr"/>
            <a:r>
              <a:rPr lang="en-US" sz="1200" b="1" dirty="0"/>
              <a:t>HEAD OF ADVISORS &amp; BUSINESS DEVELOPMENT</a:t>
            </a:r>
          </a:p>
          <a:p>
            <a:pPr algn="ctr"/>
            <a:r>
              <a:rPr lang="en-US" sz="1200" b="1" dirty="0">
                <a:solidFill>
                  <a:srgbClr val="48A942"/>
                </a:solidFill>
              </a:rPr>
              <a:t>Al Kantra</a:t>
            </a:r>
          </a:p>
          <a:p>
            <a:pPr algn="ctr"/>
            <a:r>
              <a:rPr lang="en-US" sz="1200" dirty="0"/>
              <a:t>Executive Vice President</a:t>
            </a:r>
          </a:p>
          <a:p>
            <a:pPr algn="ctr"/>
            <a:r>
              <a:rPr lang="en-US" sz="1200" dirty="0"/>
              <a:t>Fairlawn, OH</a:t>
            </a:r>
          </a:p>
        </p:txBody>
      </p:sp>
      <p:sp>
        <p:nvSpPr>
          <p:cNvPr id="14" name="TextBox 13">
            <a:extLst>
              <a:ext uri="{FF2B5EF4-FFF2-40B4-BE49-F238E27FC236}">
                <a16:creationId xmlns:a16="http://schemas.microsoft.com/office/drawing/2014/main" id="{3F67DF37-A594-0FDB-6DC2-417C354D0F0A}"/>
              </a:ext>
            </a:extLst>
          </p:cNvPr>
          <p:cNvSpPr txBox="1"/>
          <p:nvPr/>
        </p:nvSpPr>
        <p:spPr>
          <a:xfrm>
            <a:off x="7328443" y="4537126"/>
            <a:ext cx="1810790" cy="938719"/>
          </a:xfrm>
          <a:prstGeom prst="rect">
            <a:avLst/>
          </a:prstGeom>
          <a:noFill/>
        </p:spPr>
        <p:txBody>
          <a:bodyPr wrap="square" rtlCol="0">
            <a:spAutoFit/>
          </a:bodyPr>
          <a:lstStyle/>
          <a:p>
            <a:pPr algn="ctr"/>
            <a:r>
              <a:rPr lang="en-US" sz="1100" b="1" dirty="0"/>
              <a:t>MARKETING SPECIALIST</a:t>
            </a:r>
            <a:endParaRPr lang="en-US" sz="1100" b="1" dirty="0">
              <a:solidFill>
                <a:srgbClr val="48A942"/>
              </a:solidFill>
            </a:endParaRPr>
          </a:p>
          <a:p>
            <a:pPr algn="ctr"/>
            <a:r>
              <a:rPr lang="en-US" sz="1100" b="1" dirty="0">
                <a:solidFill>
                  <a:srgbClr val="48A942"/>
                </a:solidFill>
              </a:rPr>
              <a:t>Meg Murphy</a:t>
            </a:r>
            <a:endParaRPr lang="en-US" sz="1100" dirty="0"/>
          </a:p>
          <a:p>
            <a:pPr algn="ctr"/>
            <a:r>
              <a:rPr lang="en-US" sz="1100" dirty="0"/>
              <a:t>Associate Director</a:t>
            </a:r>
          </a:p>
          <a:p>
            <a:pPr algn="ctr"/>
            <a:r>
              <a:rPr lang="en-US" sz="1100" dirty="0"/>
              <a:t>Beachwood, OH</a:t>
            </a:r>
          </a:p>
        </p:txBody>
      </p:sp>
      <p:cxnSp>
        <p:nvCxnSpPr>
          <p:cNvPr id="18" name="Straight Connector 17">
            <a:extLst>
              <a:ext uri="{FF2B5EF4-FFF2-40B4-BE49-F238E27FC236}">
                <a16:creationId xmlns:a16="http://schemas.microsoft.com/office/drawing/2014/main" id="{DF1D2C2C-2F94-2E75-A43F-10FAF910DB15}"/>
              </a:ext>
            </a:extLst>
          </p:cNvPr>
          <p:cNvCxnSpPr>
            <a:cxnSpLocks/>
          </p:cNvCxnSpPr>
          <p:nvPr/>
        </p:nvCxnSpPr>
        <p:spPr>
          <a:xfrm flipV="1">
            <a:off x="6656637" y="4305305"/>
            <a:ext cx="1" cy="15954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E8B0733-CE20-A134-149C-52BF228A814A}"/>
              </a:ext>
            </a:extLst>
          </p:cNvPr>
          <p:cNvSpPr txBox="1"/>
          <p:nvPr/>
        </p:nvSpPr>
        <p:spPr>
          <a:xfrm>
            <a:off x="1762601" y="4550184"/>
            <a:ext cx="1810788" cy="938719"/>
          </a:xfrm>
          <a:prstGeom prst="rect">
            <a:avLst/>
          </a:prstGeom>
          <a:noFill/>
        </p:spPr>
        <p:txBody>
          <a:bodyPr wrap="square">
            <a:spAutoFit/>
          </a:bodyPr>
          <a:lstStyle/>
          <a:p>
            <a:pPr algn="ctr"/>
            <a:r>
              <a:rPr lang="en-US" sz="1100" b="1" dirty="0"/>
              <a:t>DIGITAL MARKETING SPECIALIST</a:t>
            </a:r>
            <a:endParaRPr lang="en-US" sz="1100" b="1" dirty="0">
              <a:solidFill>
                <a:srgbClr val="48A942"/>
              </a:solidFill>
            </a:endParaRPr>
          </a:p>
          <a:p>
            <a:pPr algn="ctr"/>
            <a:r>
              <a:rPr lang="en-US" sz="1100" b="1" dirty="0">
                <a:solidFill>
                  <a:srgbClr val="48A942"/>
                </a:solidFill>
              </a:rPr>
              <a:t>Ruthie Casey</a:t>
            </a:r>
            <a:endParaRPr lang="en-US" sz="1100" dirty="0"/>
          </a:p>
          <a:p>
            <a:pPr algn="ctr"/>
            <a:r>
              <a:rPr lang="en-US" sz="1100" dirty="0"/>
              <a:t>Associate Director</a:t>
            </a:r>
          </a:p>
          <a:p>
            <a:pPr algn="ctr"/>
            <a:r>
              <a:rPr lang="en-US" sz="1100" dirty="0"/>
              <a:t>Chicago, IL</a:t>
            </a:r>
          </a:p>
        </p:txBody>
      </p:sp>
      <p:sp>
        <p:nvSpPr>
          <p:cNvPr id="28" name="TextBox 27">
            <a:extLst>
              <a:ext uri="{FF2B5EF4-FFF2-40B4-BE49-F238E27FC236}">
                <a16:creationId xmlns:a16="http://schemas.microsoft.com/office/drawing/2014/main" id="{A4377211-8A42-5B94-C519-2CAA3CD9C406}"/>
              </a:ext>
            </a:extLst>
          </p:cNvPr>
          <p:cNvSpPr txBox="1"/>
          <p:nvPr/>
        </p:nvSpPr>
        <p:spPr>
          <a:xfrm>
            <a:off x="4645243" y="3176700"/>
            <a:ext cx="1810788" cy="769441"/>
          </a:xfrm>
          <a:prstGeom prst="rect">
            <a:avLst/>
          </a:prstGeom>
          <a:noFill/>
        </p:spPr>
        <p:txBody>
          <a:bodyPr wrap="square">
            <a:spAutoFit/>
          </a:bodyPr>
          <a:lstStyle/>
          <a:p>
            <a:pPr algn="ctr"/>
            <a:r>
              <a:rPr lang="en-US" sz="1100" b="1" dirty="0"/>
              <a:t>CMO (Interim)</a:t>
            </a:r>
            <a:endParaRPr lang="en-US" sz="1100" b="1" dirty="0">
              <a:solidFill>
                <a:srgbClr val="48A942"/>
              </a:solidFill>
            </a:endParaRPr>
          </a:p>
          <a:p>
            <a:pPr algn="ctr"/>
            <a:r>
              <a:rPr lang="en-US" sz="1100" b="1" dirty="0">
                <a:solidFill>
                  <a:srgbClr val="48A942"/>
                </a:solidFill>
              </a:rPr>
              <a:t>Nick Richtsmeier</a:t>
            </a:r>
            <a:endParaRPr lang="en-US" sz="1100" dirty="0"/>
          </a:p>
          <a:p>
            <a:pPr algn="ctr"/>
            <a:r>
              <a:rPr lang="en-US" sz="1100" dirty="0" err="1"/>
              <a:t>CultureCraft</a:t>
            </a:r>
            <a:r>
              <a:rPr lang="en-US" sz="1100" dirty="0"/>
              <a:t> CEO</a:t>
            </a:r>
          </a:p>
          <a:p>
            <a:pPr algn="ctr"/>
            <a:r>
              <a:rPr lang="en-US" sz="1100" dirty="0"/>
              <a:t>Des Moines, IA</a:t>
            </a:r>
          </a:p>
        </p:txBody>
      </p:sp>
      <p:sp>
        <p:nvSpPr>
          <p:cNvPr id="29" name="TextBox 28">
            <a:extLst>
              <a:ext uri="{FF2B5EF4-FFF2-40B4-BE49-F238E27FC236}">
                <a16:creationId xmlns:a16="http://schemas.microsoft.com/office/drawing/2014/main" id="{EFF4F72A-F9B8-C0D3-F3F5-11C51EDCAEDB}"/>
              </a:ext>
            </a:extLst>
          </p:cNvPr>
          <p:cNvSpPr txBox="1"/>
          <p:nvPr/>
        </p:nvSpPr>
        <p:spPr>
          <a:xfrm>
            <a:off x="3691796" y="4550184"/>
            <a:ext cx="1810788" cy="769441"/>
          </a:xfrm>
          <a:prstGeom prst="rect">
            <a:avLst/>
          </a:prstGeom>
          <a:noFill/>
        </p:spPr>
        <p:txBody>
          <a:bodyPr wrap="square">
            <a:spAutoFit/>
          </a:bodyPr>
          <a:lstStyle/>
          <a:p>
            <a:pPr algn="ctr"/>
            <a:r>
              <a:rPr lang="en-US" sz="1100" b="1" dirty="0"/>
              <a:t>DIRECTOR OF MARKETING (Interim)</a:t>
            </a:r>
            <a:endParaRPr lang="en-US" sz="1100" b="1" dirty="0">
              <a:solidFill>
                <a:srgbClr val="48A942"/>
              </a:solidFill>
            </a:endParaRPr>
          </a:p>
          <a:p>
            <a:pPr algn="ctr"/>
            <a:r>
              <a:rPr lang="en-US" sz="1100" b="1" dirty="0">
                <a:solidFill>
                  <a:srgbClr val="48A942"/>
                </a:solidFill>
              </a:rPr>
              <a:t>Katie Luckashow</a:t>
            </a:r>
            <a:endParaRPr lang="en-US" sz="1100" dirty="0"/>
          </a:p>
          <a:p>
            <a:pPr algn="ctr"/>
            <a:r>
              <a:rPr lang="en-US" sz="1100" dirty="0" err="1"/>
              <a:t>CultureCraft</a:t>
            </a:r>
            <a:r>
              <a:rPr lang="en-US" sz="1100" dirty="0"/>
              <a:t> Chief of Staff</a:t>
            </a:r>
          </a:p>
        </p:txBody>
      </p:sp>
      <p:cxnSp>
        <p:nvCxnSpPr>
          <p:cNvPr id="30" name="Straight Connector 29">
            <a:extLst>
              <a:ext uri="{FF2B5EF4-FFF2-40B4-BE49-F238E27FC236}">
                <a16:creationId xmlns:a16="http://schemas.microsoft.com/office/drawing/2014/main" id="{6E7C5A4F-A149-A417-5E2B-C4253D7CCBE3}"/>
              </a:ext>
            </a:extLst>
          </p:cNvPr>
          <p:cNvCxnSpPr>
            <a:cxnSpLocks/>
          </p:cNvCxnSpPr>
          <p:nvPr/>
        </p:nvCxnSpPr>
        <p:spPr>
          <a:xfrm flipV="1">
            <a:off x="1987036" y="4293255"/>
            <a:ext cx="0" cy="1830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6273BEC-2AA0-1B65-DED7-DFCDB7262398}"/>
              </a:ext>
            </a:extLst>
          </p:cNvPr>
          <p:cNvSpPr txBox="1"/>
          <p:nvPr/>
        </p:nvSpPr>
        <p:spPr>
          <a:xfrm>
            <a:off x="9524004" y="4532727"/>
            <a:ext cx="1810790" cy="938719"/>
          </a:xfrm>
          <a:prstGeom prst="rect">
            <a:avLst/>
          </a:prstGeom>
          <a:noFill/>
        </p:spPr>
        <p:txBody>
          <a:bodyPr wrap="square" rtlCol="0">
            <a:spAutoFit/>
          </a:bodyPr>
          <a:lstStyle/>
          <a:p>
            <a:pPr algn="ctr"/>
            <a:r>
              <a:rPr lang="en-US" sz="1100" b="1" dirty="0"/>
              <a:t>MARKETING SPECIALIST</a:t>
            </a:r>
            <a:endParaRPr lang="en-US" sz="1100" b="1" dirty="0">
              <a:solidFill>
                <a:srgbClr val="48A942"/>
              </a:solidFill>
            </a:endParaRPr>
          </a:p>
          <a:p>
            <a:pPr algn="ctr"/>
            <a:r>
              <a:rPr lang="en-US" sz="1100" b="1" dirty="0">
                <a:solidFill>
                  <a:srgbClr val="48A942"/>
                </a:solidFill>
              </a:rPr>
              <a:t>Tracie Varvir</a:t>
            </a:r>
            <a:endParaRPr lang="en-US" sz="1100" dirty="0"/>
          </a:p>
          <a:p>
            <a:pPr algn="ctr"/>
            <a:r>
              <a:rPr lang="en-US" sz="1100" dirty="0"/>
              <a:t>Senior Associate</a:t>
            </a:r>
          </a:p>
          <a:p>
            <a:pPr algn="ctr"/>
            <a:r>
              <a:rPr lang="en-US" sz="1100" dirty="0"/>
              <a:t>Fairlawn, OH</a:t>
            </a:r>
          </a:p>
        </p:txBody>
      </p:sp>
      <p:cxnSp>
        <p:nvCxnSpPr>
          <p:cNvPr id="33" name="Straight Connector 32">
            <a:extLst>
              <a:ext uri="{FF2B5EF4-FFF2-40B4-BE49-F238E27FC236}">
                <a16:creationId xmlns:a16="http://schemas.microsoft.com/office/drawing/2014/main" id="{A5232FF7-83D5-F6D1-E3EB-223B9521ECDE}"/>
              </a:ext>
            </a:extLst>
          </p:cNvPr>
          <p:cNvCxnSpPr>
            <a:cxnSpLocks/>
          </p:cNvCxnSpPr>
          <p:nvPr/>
        </p:nvCxnSpPr>
        <p:spPr>
          <a:xfrm flipV="1">
            <a:off x="10517389" y="4282204"/>
            <a:ext cx="0" cy="1966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8330-82C6-0B45-98CA-4B4E85C70846}"/>
              </a:ext>
            </a:extLst>
          </p:cNvPr>
          <p:cNvCxnSpPr>
            <a:cxnSpLocks/>
          </p:cNvCxnSpPr>
          <p:nvPr/>
        </p:nvCxnSpPr>
        <p:spPr>
          <a:xfrm flipV="1">
            <a:off x="4488807" y="4288964"/>
            <a:ext cx="0" cy="18308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467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5">
            <a:extLst>
              <a:ext uri="{FF2B5EF4-FFF2-40B4-BE49-F238E27FC236}">
                <a16:creationId xmlns:a16="http://schemas.microsoft.com/office/drawing/2014/main" id="{CAD446F4-12B5-4148-B0E1-B86A1AF730A9}"/>
              </a:ext>
            </a:extLst>
          </p:cNvPr>
          <p:cNvSpPr txBox="1">
            <a:spLocks/>
          </p:cNvSpPr>
          <p:nvPr/>
        </p:nvSpPr>
        <p:spPr>
          <a:xfrm>
            <a:off x="2262226" y="2973389"/>
            <a:ext cx="4519234" cy="360370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0"/>
              </a:spcBef>
              <a:buFont typeface="Arial" panose="020B0604020202020204" pitchFamily="34" charset="0"/>
              <a:buNone/>
              <a:defRPr sz="3177" kern="1200">
                <a:solidFill>
                  <a:schemeClr val="bg1"/>
                </a:solidFill>
                <a:latin typeface="Metropolis Extra Light" panose="00000500000000000000" pitchFamily="50" charset="0"/>
                <a:ea typeface="+mn-ea"/>
                <a:cs typeface="+mn-cs"/>
              </a:defRPr>
            </a:lvl1pPr>
            <a:lvl2pPr marL="249624" indent="0" algn="l" defTabSz="914400" rtl="0" eaLnBrk="1" latinLnBrk="0" hangingPunct="1">
              <a:lnSpc>
                <a:spcPct val="90000"/>
              </a:lnSpc>
              <a:spcBef>
                <a:spcPts val="500"/>
              </a:spcBef>
              <a:buFont typeface="Arial" panose="020B0604020202020204" pitchFamily="34" charset="0"/>
              <a:buNone/>
              <a:defRPr sz="1092" kern="1200">
                <a:solidFill>
                  <a:schemeClr val="tx1">
                    <a:tint val="75000"/>
                  </a:schemeClr>
                </a:solidFill>
                <a:latin typeface="HelveticaNeueLT Std Thin Cn" panose="020B0406020202030204" pitchFamily="34" charset="0"/>
                <a:ea typeface="+mn-ea"/>
                <a:cs typeface="+mn-cs"/>
              </a:defRPr>
            </a:lvl2pPr>
            <a:lvl3pPr marL="499249" indent="0" algn="l" defTabSz="914400" rtl="0" eaLnBrk="1" latinLnBrk="0" hangingPunct="1">
              <a:lnSpc>
                <a:spcPct val="90000"/>
              </a:lnSpc>
              <a:spcBef>
                <a:spcPts val="500"/>
              </a:spcBef>
              <a:buFont typeface="Arial" panose="020B0604020202020204" pitchFamily="34" charset="0"/>
              <a:buNone/>
              <a:defRPr sz="983" kern="1200">
                <a:solidFill>
                  <a:schemeClr val="tx1">
                    <a:tint val="75000"/>
                  </a:schemeClr>
                </a:solidFill>
                <a:latin typeface="HelveticaNeueLT Std Thin Cn" panose="020B0406020202030204" pitchFamily="34" charset="0"/>
                <a:ea typeface="+mn-ea"/>
                <a:cs typeface="+mn-cs"/>
              </a:defRPr>
            </a:lvl3pPr>
            <a:lvl4pPr marL="748873"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HelveticaNeueLT Std Thin Cn" panose="020B0406020202030204" pitchFamily="34" charset="0"/>
                <a:ea typeface="+mn-ea"/>
                <a:cs typeface="+mn-cs"/>
              </a:defRPr>
            </a:lvl4pPr>
            <a:lvl5pPr marL="998497"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HelveticaNeueLT Std Thin Cn" panose="020B0406020202030204" pitchFamily="34" charset="0"/>
                <a:ea typeface="+mn-ea"/>
                <a:cs typeface="+mn-cs"/>
              </a:defRPr>
            </a:lvl5pPr>
            <a:lvl6pPr marL="1248122"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mn-lt"/>
                <a:ea typeface="+mn-ea"/>
                <a:cs typeface="+mn-cs"/>
              </a:defRPr>
            </a:lvl6pPr>
            <a:lvl7pPr marL="1497746"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mn-lt"/>
                <a:ea typeface="+mn-ea"/>
                <a:cs typeface="+mn-cs"/>
              </a:defRPr>
            </a:lvl7pPr>
            <a:lvl8pPr marL="1747370"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mn-lt"/>
                <a:ea typeface="+mn-ea"/>
                <a:cs typeface="+mn-cs"/>
              </a:defRPr>
            </a:lvl8pPr>
            <a:lvl9pPr marL="1996995"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mn-lt"/>
                <a:ea typeface="+mn-ea"/>
                <a:cs typeface="+mn-cs"/>
              </a:defRPr>
            </a:lvl9pPr>
          </a:lstStyle>
          <a:p>
            <a:endParaRPr lang="en-US" sz="3600" spc="150" dirty="0">
              <a:latin typeface="+mn-lt"/>
            </a:endParaRPr>
          </a:p>
        </p:txBody>
      </p:sp>
      <p:sp>
        <p:nvSpPr>
          <p:cNvPr id="22" name="TextBox 21">
            <a:extLst>
              <a:ext uri="{FF2B5EF4-FFF2-40B4-BE49-F238E27FC236}">
                <a16:creationId xmlns:a16="http://schemas.microsoft.com/office/drawing/2014/main" id="{5BF867D5-C0DF-8AED-A8AF-6F2042927633}"/>
              </a:ext>
            </a:extLst>
          </p:cNvPr>
          <p:cNvSpPr txBox="1"/>
          <p:nvPr/>
        </p:nvSpPr>
        <p:spPr>
          <a:xfrm>
            <a:off x="1634671" y="748590"/>
            <a:ext cx="8135487" cy="643766"/>
          </a:xfrm>
          <a:prstGeom prst="rect">
            <a:avLst/>
          </a:prstGeom>
          <a:noFill/>
        </p:spPr>
        <p:txBody>
          <a:bodyPr wrap="square" rtlCol="0">
            <a:spAutoFit/>
          </a:bodyPr>
          <a:lstStyle/>
          <a:p>
            <a:pPr>
              <a:lnSpc>
                <a:spcPts val="4280"/>
              </a:lnSpc>
            </a:pPr>
            <a:r>
              <a:rPr lang="en-US" sz="4000" dirty="0">
                <a:solidFill>
                  <a:srgbClr val="49475B"/>
                </a:solidFill>
                <a:latin typeface="Bitter" pitchFamily="2" charset="77"/>
              </a:rPr>
              <a:t>Thought Leadership Committee</a:t>
            </a:r>
          </a:p>
        </p:txBody>
      </p:sp>
      <p:grpSp>
        <p:nvGrpSpPr>
          <p:cNvPr id="32" name="Group 31">
            <a:extLst>
              <a:ext uri="{FF2B5EF4-FFF2-40B4-BE49-F238E27FC236}">
                <a16:creationId xmlns:a16="http://schemas.microsoft.com/office/drawing/2014/main" id="{1CA49B42-9CDC-D87A-B47B-CB81E7AC68B9}"/>
              </a:ext>
            </a:extLst>
          </p:cNvPr>
          <p:cNvGrpSpPr/>
          <p:nvPr/>
        </p:nvGrpSpPr>
        <p:grpSpPr>
          <a:xfrm>
            <a:off x="0" y="0"/>
            <a:ext cx="716973" cy="6858000"/>
            <a:chOff x="0" y="0"/>
            <a:chExt cx="716973" cy="6858000"/>
          </a:xfrm>
        </p:grpSpPr>
        <p:sp>
          <p:nvSpPr>
            <p:cNvPr id="33" name="Rectangle 32">
              <a:extLst>
                <a:ext uri="{FF2B5EF4-FFF2-40B4-BE49-F238E27FC236}">
                  <a16:creationId xmlns:a16="http://schemas.microsoft.com/office/drawing/2014/main" id="{D51BDAD4-FC11-6952-4021-3A0066031486}"/>
                </a:ext>
              </a:extLst>
            </p:cNvPr>
            <p:cNvSpPr/>
            <p:nvPr/>
          </p:nvSpPr>
          <p:spPr>
            <a:xfrm>
              <a:off x="0" y="0"/>
              <a:ext cx="716973"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descr="Shape, icon&#10;&#10;Description automatically generated">
              <a:extLst>
                <a:ext uri="{FF2B5EF4-FFF2-40B4-BE49-F238E27FC236}">
                  <a16:creationId xmlns:a16="http://schemas.microsoft.com/office/drawing/2014/main" id="{B307283A-A0E4-B4A1-B7F9-66C3003E6A44}"/>
                </a:ext>
              </a:extLst>
            </p:cNvPr>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a:off x="155024" y="178812"/>
              <a:ext cx="387951" cy="372986"/>
            </a:xfrm>
            <a:prstGeom prst="rect">
              <a:avLst/>
            </a:prstGeom>
          </p:spPr>
        </p:pic>
        <p:sp>
          <p:nvSpPr>
            <p:cNvPr id="35" name="Title 4">
              <a:extLst>
                <a:ext uri="{FF2B5EF4-FFF2-40B4-BE49-F238E27FC236}">
                  <a16:creationId xmlns:a16="http://schemas.microsoft.com/office/drawing/2014/main" id="{FA460032-0456-79D1-778C-40CE1BC1182B}"/>
                </a:ext>
              </a:extLst>
            </p:cNvPr>
            <p:cNvSpPr txBox="1">
              <a:spLocks/>
            </p:cNvSpPr>
            <p:nvPr/>
          </p:nvSpPr>
          <p:spPr>
            <a:xfrm rot="16200000">
              <a:off x="-1405607" y="4742905"/>
              <a:ext cx="3550309" cy="322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HelveticaNeueLT Std Med Cn" panose="020B0606030502030204" pitchFamily="34" charset="0"/>
                  <a:ea typeface="+mj-ea"/>
                  <a:cs typeface="+mj-cs"/>
                </a:defRPr>
              </a:lvl1pPr>
            </a:lstStyle>
            <a:p>
              <a:r>
                <a:rPr lang="en-US" sz="1100" b="1" spc="300" dirty="0">
                  <a:solidFill>
                    <a:schemeClr val="bg1">
                      <a:alpha val="45000"/>
                    </a:schemeClr>
                  </a:solidFill>
                  <a:latin typeface="Poppins" pitchFamily="2" charset="77"/>
                  <a:ea typeface="Faustina Light" pitchFamily="2" charset="0"/>
                  <a:cs typeface="Poppins" pitchFamily="2" charset="77"/>
                </a:rPr>
                <a:t>SEQUOIA FINANCIAL GROUP</a:t>
              </a:r>
            </a:p>
          </p:txBody>
        </p:sp>
      </p:grpSp>
      <p:sp>
        <p:nvSpPr>
          <p:cNvPr id="12" name="TextBox 11">
            <a:extLst>
              <a:ext uri="{FF2B5EF4-FFF2-40B4-BE49-F238E27FC236}">
                <a16:creationId xmlns:a16="http://schemas.microsoft.com/office/drawing/2014/main" id="{A0193814-BDC3-49E9-BC19-B41893DEE39A}"/>
              </a:ext>
            </a:extLst>
          </p:cNvPr>
          <p:cNvSpPr txBox="1"/>
          <p:nvPr/>
        </p:nvSpPr>
        <p:spPr>
          <a:xfrm>
            <a:off x="1645062" y="2010534"/>
            <a:ext cx="9609960" cy="4262705"/>
          </a:xfrm>
          <a:prstGeom prst="rect">
            <a:avLst/>
          </a:prstGeom>
          <a:noFill/>
        </p:spPr>
        <p:txBody>
          <a:bodyPr wrap="square" rtlCol="0">
            <a:spAutoFit/>
          </a:bodyPr>
          <a:lstStyle/>
          <a:p>
            <a:pPr defTabSz="914400">
              <a:spcBef>
                <a:spcPts val="1000"/>
              </a:spcBef>
              <a:buClr>
                <a:srgbClr val="49A942"/>
              </a:buClr>
              <a:defRPr/>
            </a:pPr>
            <a:r>
              <a:rPr lang="en-US" sz="1400" dirty="0">
                <a:latin typeface="Helvetica" panose="020B0604020202020204" pitchFamily="34" charset="0"/>
                <a:cs typeface="Helvetica" panose="020B0604020202020204" pitchFamily="34" charset="0"/>
              </a:rPr>
              <a:t>The Thought Leadership Committee exists to assist marketing in determining our approach to the creation and distribution of thought leadership on financial planning, investments, market and geo-political conditions.  </a:t>
            </a:r>
          </a:p>
          <a:p>
            <a:pPr defTabSz="914400">
              <a:spcBef>
                <a:spcPts val="1000"/>
              </a:spcBef>
              <a:buClr>
                <a:srgbClr val="49A942"/>
              </a:buClr>
              <a:defRPr/>
            </a:pPr>
            <a:r>
              <a:rPr lang="en-US" sz="1400" dirty="0">
                <a:latin typeface="Helvetica" panose="020B0604020202020204" pitchFamily="34" charset="0"/>
                <a:cs typeface="Helvetica" panose="020B0604020202020204" pitchFamily="34" charset="0"/>
              </a:rPr>
              <a:t>The objective is to ensure the content, format and frequency of our communications represents a unified Sequoia voice, with messaging appropriately tailored and curated for the separate and distinct profiles of our audiences.</a:t>
            </a:r>
          </a:p>
          <a:p>
            <a:pPr defTabSz="914400">
              <a:spcBef>
                <a:spcPts val="1000"/>
              </a:spcBef>
              <a:buClr>
                <a:srgbClr val="49A942"/>
              </a:buClr>
              <a:defRPr/>
            </a:pPr>
            <a:endParaRPr lang="en-US" sz="1400" b="1" dirty="0">
              <a:solidFill>
                <a:srgbClr val="49475B"/>
              </a:solidFill>
              <a:latin typeface="Helvetica" panose="020B0604020202020204" pitchFamily="34" charset="0"/>
              <a:cs typeface="Helvetica" panose="020B0604020202020204" pitchFamily="34" charset="0"/>
            </a:endParaRPr>
          </a:p>
          <a:p>
            <a:pPr marL="285750" indent="-285750" defTabSz="914400">
              <a:spcBef>
                <a:spcPts val="1000"/>
              </a:spcBef>
              <a:buClr>
                <a:srgbClr val="49A942"/>
              </a:buClr>
              <a:buFont typeface="Arial" panose="020B0604020202020204" pitchFamily="34" charset="0"/>
              <a:buChar char="•"/>
              <a:defRPr/>
            </a:pPr>
            <a:r>
              <a:rPr lang="en-US" sz="1400" dirty="0">
                <a:latin typeface="Helvetica" panose="020B0604020202020204" pitchFamily="34" charset="0"/>
                <a:cs typeface="Helvetica" panose="020B0604020202020204" pitchFamily="34" charset="0"/>
              </a:rPr>
              <a:t>Guides marketing in the creation of content and delivery of thought leadership materials for our team</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Assists in development and execution of our communication strategy with clients, prospects, COIs and social media</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Serves as a clearinghouse for communication ideas from across the firm</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Seeks to bring organization, consistency, and alignment to our thought leadership approach</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Works to Improve and increase the audience for and impact of our materials and communications in support of our brand and our efforts to acquire, retain and grow client relationships</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Diverse membership includes representatives of functions, segments, advisors, distribution channels, and geographies</a:t>
            </a:r>
            <a:r>
              <a:rPr lang="en-US" sz="1400" dirty="0">
                <a:solidFill>
                  <a:srgbClr val="49475B"/>
                </a:solidFill>
                <a:latin typeface="Helvetica Light" panose="020B0403020202020204"/>
                <a:cs typeface="Helvetica" panose="020B0604020202020204" pitchFamily="34" charset="0"/>
              </a:rPr>
              <a:t>.</a:t>
            </a:r>
          </a:p>
          <a:p>
            <a:pPr defTabSz="914400">
              <a:spcBef>
                <a:spcPts val="1000"/>
              </a:spcBef>
              <a:buClr>
                <a:srgbClr val="49A942"/>
              </a:buClr>
              <a:defRPr/>
            </a:pPr>
            <a:endParaRPr lang="en-US" sz="1400" b="1" dirty="0">
              <a:solidFill>
                <a:srgbClr val="49475B"/>
              </a:solidFill>
              <a:latin typeface="Helvetica Light" panose="020B0403020202020204"/>
            </a:endParaRPr>
          </a:p>
        </p:txBody>
      </p:sp>
      <p:sp>
        <p:nvSpPr>
          <p:cNvPr id="2" name="Slide Number Placeholder 1">
            <a:extLst>
              <a:ext uri="{FF2B5EF4-FFF2-40B4-BE49-F238E27FC236}">
                <a16:creationId xmlns:a16="http://schemas.microsoft.com/office/drawing/2014/main" id="{09E011CC-B35F-46D5-8EB0-65BD977C188F}"/>
              </a:ext>
            </a:extLst>
          </p:cNvPr>
          <p:cNvSpPr>
            <a:spLocks noGrp="1"/>
          </p:cNvSpPr>
          <p:nvPr>
            <p:ph type="sldNum" sz="quarter" idx="12"/>
          </p:nvPr>
        </p:nvSpPr>
        <p:spPr/>
        <p:txBody>
          <a:bodyPr/>
          <a:lstStyle/>
          <a:p>
            <a:fld id="{B2D48ABC-4A67-49E7-BD70-62EEEE13FB90}" type="slidenum">
              <a:rPr lang="en-US" smtClean="0"/>
              <a:t>48</a:t>
            </a:fld>
            <a:endParaRPr lang="en-US" dirty="0"/>
          </a:p>
        </p:txBody>
      </p:sp>
    </p:spTree>
    <p:extLst>
      <p:ext uri="{BB962C8B-B14F-4D97-AF65-F5344CB8AC3E}">
        <p14:creationId xmlns:p14="http://schemas.microsoft.com/office/powerpoint/2010/main" val="169107003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5">
            <a:extLst>
              <a:ext uri="{FF2B5EF4-FFF2-40B4-BE49-F238E27FC236}">
                <a16:creationId xmlns:a16="http://schemas.microsoft.com/office/drawing/2014/main" id="{CAD446F4-12B5-4148-B0E1-B86A1AF730A9}"/>
              </a:ext>
            </a:extLst>
          </p:cNvPr>
          <p:cNvSpPr txBox="1">
            <a:spLocks/>
          </p:cNvSpPr>
          <p:nvPr/>
        </p:nvSpPr>
        <p:spPr>
          <a:xfrm>
            <a:off x="2262226" y="2973389"/>
            <a:ext cx="4519234" cy="360370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ct val="0"/>
              </a:spcBef>
              <a:buFont typeface="Arial" panose="020B0604020202020204" pitchFamily="34" charset="0"/>
              <a:buNone/>
              <a:defRPr sz="3177" kern="1200">
                <a:solidFill>
                  <a:schemeClr val="bg1"/>
                </a:solidFill>
                <a:latin typeface="Metropolis Extra Light" panose="00000500000000000000" pitchFamily="50" charset="0"/>
                <a:ea typeface="+mn-ea"/>
                <a:cs typeface="+mn-cs"/>
              </a:defRPr>
            </a:lvl1pPr>
            <a:lvl2pPr marL="249624" indent="0" algn="l" defTabSz="914400" rtl="0" eaLnBrk="1" latinLnBrk="0" hangingPunct="1">
              <a:lnSpc>
                <a:spcPct val="90000"/>
              </a:lnSpc>
              <a:spcBef>
                <a:spcPts val="500"/>
              </a:spcBef>
              <a:buFont typeface="Arial" panose="020B0604020202020204" pitchFamily="34" charset="0"/>
              <a:buNone/>
              <a:defRPr sz="1092" kern="1200">
                <a:solidFill>
                  <a:schemeClr val="tx1">
                    <a:tint val="75000"/>
                  </a:schemeClr>
                </a:solidFill>
                <a:latin typeface="HelveticaNeueLT Std Thin Cn" panose="020B0406020202030204" pitchFamily="34" charset="0"/>
                <a:ea typeface="+mn-ea"/>
                <a:cs typeface="+mn-cs"/>
              </a:defRPr>
            </a:lvl2pPr>
            <a:lvl3pPr marL="499249" indent="0" algn="l" defTabSz="914400" rtl="0" eaLnBrk="1" latinLnBrk="0" hangingPunct="1">
              <a:lnSpc>
                <a:spcPct val="90000"/>
              </a:lnSpc>
              <a:spcBef>
                <a:spcPts val="500"/>
              </a:spcBef>
              <a:buFont typeface="Arial" panose="020B0604020202020204" pitchFamily="34" charset="0"/>
              <a:buNone/>
              <a:defRPr sz="983" kern="1200">
                <a:solidFill>
                  <a:schemeClr val="tx1">
                    <a:tint val="75000"/>
                  </a:schemeClr>
                </a:solidFill>
                <a:latin typeface="HelveticaNeueLT Std Thin Cn" panose="020B0406020202030204" pitchFamily="34" charset="0"/>
                <a:ea typeface="+mn-ea"/>
                <a:cs typeface="+mn-cs"/>
              </a:defRPr>
            </a:lvl3pPr>
            <a:lvl4pPr marL="748873"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HelveticaNeueLT Std Thin Cn" panose="020B0406020202030204" pitchFamily="34" charset="0"/>
                <a:ea typeface="+mn-ea"/>
                <a:cs typeface="+mn-cs"/>
              </a:defRPr>
            </a:lvl4pPr>
            <a:lvl5pPr marL="998497"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HelveticaNeueLT Std Thin Cn" panose="020B0406020202030204" pitchFamily="34" charset="0"/>
                <a:ea typeface="+mn-ea"/>
                <a:cs typeface="+mn-cs"/>
              </a:defRPr>
            </a:lvl5pPr>
            <a:lvl6pPr marL="1248122"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mn-lt"/>
                <a:ea typeface="+mn-ea"/>
                <a:cs typeface="+mn-cs"/>
              </a:defRPr>
            </a:lvl6pPr>
            <a:lvl7pPr marL="1497746"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mn-lt"/>
                <a:ea typeface="+mn-ea"/>
                <a:cs typeface="+mn-cs"/>
              </a:defRPr>
            </a:lvl7pPr>
            <a:lvl8pPr marL="1747370"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mn-lt"/>
                <a:ea typeface="+mn-ea"/>
                <a:cs typeface="+mn-cs"/>
              </a:defRPr>
            </a:lvl8pPr>
            <a:lvl9pPr marL="1996995" indent="0" algn="l" defTabSz="914400" rtl="0" eaLnBrk="1" latinLnBrk="0" hangingPunct="1">
              <a:lnSpc>
                <a:spcPct val="90000"/>
              </a:lnSpc>
              <a:spcBef>
                <a:spcPts val="500"/>
              </a:spcBef>
              <a:buFont typeface="Arial" panose="020B0604020202020204" pitchFamily="34" charset="0"/>
              <a:buNone/>
              <a:defRPr sz="874" kern="1200">
                <a:solidFill>
                  <a:schemeClr val="tx1">
                    <a:tint val="75000"/>
                  </a:schemeClr>
                </a:solidFill>
                <a:latin typeface="+mn-lt"/>
                <a:ea typeface="+mn-ea"/>
                <a:cs typeface="+mn-cs"/>
              </a:defRPr>
            </a:lvl9pPr>
          </a:lstStyle>
          <a:p>
            <a:endParaRPr lang="en-US" sz="3600" spc="150" dirty="0">
              <a:latin typeface="+mn-lt"/>
            </a:endParaRPr>
          </a:p>
        </p:txBody>
      </p:sp>
      <p:sp>
        <p:nvSpPr>
          <p:cNvPr id="22" name="TextBox 21">
            <a:extLst>
              <a:ext uri="{FF2B5EF4-FFF2-40B4-BE49-F238E27FC236}">
                <a16:creationId xmlns:a16="http://schemas.microsoft.com/office/drawing/2014/main" id="{5BF867D5-C0DF-8AED-A8AF-6F2042927633}"/>
              </a:ext>
            </a:extLst>
          </p:cNvPr>
          <p:cNvSpPr txBox="1"/>
          <p:nvPr/>
        </p:nvSpPr>
        <p:spPr>
          <a:xfrm>
            <a:off x="1634671" y="748590"/>
            <a:ext cx="8135487" cy="643766"/>
          </a:xfrm>
          <a:prstGeom prst="rect">
            <a:avLst/>
          </a:prstGeom>
          <a:noFill/>
        </p:spPr>
        <p:txBody>
          <a:bodyPr wrap="square" rtlCol="0">
            <a:spAutoFit/>
          </a:bodyPr>
          <a:lstStyle/>
          <a:p>
            <a:pPr>
              <a:lnSpc>
                <a:spcPts val="4280"/>
              </a:lnSpc>
            </a:pPr>
            <a:r>
              <a:rPr lang="en-US" sz="4000" dirty="0">
                <a:solidFill>
                  <a:srgbClr val="49475B"/>
                </a:solidFill>
                <a:latin typeface="Bitter" pitchFamily="2" charset="77"/>
              </a:rPr>
              <a:t>Sequoia Synergy</a:t>
            </a:r>
          </a:p>
        </p:txBody>
      </p:sp>
      <p:grpSp>
        <p:nvGrpSpPr>
          <p:cNvPr id="32" name="Group 31">
            <a:extLst>
              <a:ext uri="{FF2B5EF4-FFF2-40B4-BE49-F238E27FC236}">
                <a16:creationId xmlns:a16="http://schemas.microsoft.com/office/drawing/2014/main" id="{1CA49B42-9CDC-D87A-B47B-CB81E7AC68B9}"/>
              </a:ext>
            </a:extLst>
          </p:cNvPr>
          <p:cNvGrpSpPr/>
          <p:nvPr/>
        </p:nvGrpSpPr>
        <p:grpSpPr>
          <a:xfrm>
            <a:off x="0" y="0"/>
            <a:ext cx="716973" cy="6858000"/>
            <a:chOff x="0" y="0"/>
            <a:chExt cx="716973" cy="6858000"/>
          </a:xfrm>
        </p:grpSpPr>
        <p:sp>
          <p:nvSpPr>
            <p:cNvPr id="33" name="Rectangle 32">
              <a:extLst>
                <a:ext uri="{FF2B5EF4-FFF2-40B4-BE49-F238E27FC236}">
                  <a16:creationId xmlns:a16="http://schemas.microsoft.com/office/drawing/2014/main" id="{D51BDAD4-FC11-6952-4021-3A0066031486}"/>
                </a:ext>
              </a:extLst>
            </p:cNvPr>
            <p:cNvSpPr/>
            <p:nvPr/>
          </p:nvSpPr>
          <p:spPr>
            <a:xfrm>
              <a:off x="0" y="0"/>
              <a:ext cx="716973"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descr="Shape, icon&#10;&#10;Description automatically generated">
              <a:extLst>
                <a:ext uri="{FF2B5EF4-FFF2-40B4-BE49-F238E27FC236}">
                  <a16:creationId xmlns:a16="http://schemas.microsoft.com/office/drawing/2014/main" id="{B307283A-A0E4-B4A1-B7F9-66C3003E6A44}"/>
                </a:ext>
              </a:extLst>
            </p:cNvPr>
            <p:cNvPicPr>
              <a:picLocks noChangeAspect="1"/>
            </p:cNvPicPr>
            <p:nvPr/>
          </p:nvPicPr>
          <p:blipFill>
            <a:blip r:embed="rId2">
              <a:alphaModFix amt="57000"/>
              <a:extLst>
                <a:ext uri="{28A0092B-C50C-407E-A947-70E740481C1C}">
                  <a14:useLocalDpi xmlns:a14="http://schemas.microsoft.com/office/drawing/2010/main" val="0"/>
                </a:ext>
              </a:extLst>
            </a:blip>
            <a:stretch>
              <a:fillRect/>
            </a:stretch>
          </p:blipFill>
          <p:spPr>
            <a:xfrm>
              <a:off x="155024" y="178812"/>
              <a:ext cx="387951" cy="372986"/>
            </a:xfrm>
            <a:prstGeom prst="rect">
              <a:avLst/>
            </a:prstGeom>
          </p:spPr>
        </p:pic>
        <p:sp>
          <p:nvSpPr>
            <p:cNvPr id="35" name="Title 4">
              <a:extLst>
                <a:ext uri="{FF2B5EF4-FFF2-40B4-BE49-F238E27FC236}">
                  <a16:creationId xmlns:a16="http://schemas.microsoft.com/office/drawing/2014/main" id="{FA460032-0456-79D1-778C-40CE1BC1182B}"/>
                </a:ext>
              </a:extLst>
            </p:cNvPr>
            <p:cNvSpPr txBox="1">
              <a:spLocks/>
            </p:cNvSpPr>
            <p:nvPr/>
          </p:nvSpPr>
          <p:spPr>
            <a:xfrm rot="16200000">
              <a:off x="-1405607" y="4742905"/>
              <a:ext cx="3550309" cy="3222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HelveticaNeueLT Std Med Cn" panose="020B0606030502030204" pitchFamily="34" charset="0"/>
                  <a:ea typeface="+mj-ea"/>
                  <a:cs typeface="+mj-cs"/>
                </a:defRPr>
              </a:lvl1pPr>
            </a:lstStyle>
            <a:p>
              <a:r>
                <a:rPr lang="en-US" sz="1100" b="1" spc="300" dirty="0">
                  <a:solidFill>
                    <a:schemeClr val="bg1">
                      <a:alpha val="45000"/>
                    </a:schemeClr>
                  </a:solidFill>
                  <a:latin typeface="Poppins" pitchFamily="2" charset="77"/>
                  <a:ea typeface="Faustina Light" pitchFamily="2" charset="0"/>
                  <a:cs typeface="Poppins" pitchFamily="2" charset="77"/>
                </a:rPr>
                <a:t>SEQUOIA FINANCIAL GROUP</a:t>
              </a:r>
            </a:p>
          </p:txBody>
        </p:sp>
      </p:grpSp>
      <p:sp>
        <p:nvSpPr>
          <p:cNvPr id="12" name="TextBox 11">
            <a:extLst>
              <a:ext uri="{FF2B5EF4-FFF2-40B4-BE49-F238E27FC236}">
                <a16:creationId xmlns:a16="http://schemas.microsoft.com/office/drawing/2014/main" id="{A0193814-BDC3-49E9-BC19-B41893DEE39A}"/>
              </a:ext>
            </a:extLst>
          </p:cNvPr>
          <p:cNvSpPr txBox="1"/>
          <p:nvPr/>
        </p:nvSpPr>
        <p:spPr>
          <a:xfrm>
            <a:off x="5702414" y="2010534"/>
            <a:ext cx="5384686" cy="4308872"/>
          </a:xfrm>
          <a:prstGeom prst="rect">
            <a:avLst/>
          </a:prstGeom>
          <a:noFill/>
        </p:spPr>
        <p:txBody>
          <a:bodyPr wrap="square" rtlCol="0">
            <a:spAutoFit/>
          </a:bodyPr>
          <a:lstStyle/>
          <a:p>
            <a:pPr defTabSz="914400">
              <a:spcBef>
                <a:spcPts val="1000"/>
              </a:spcBef>
              <a:buClr>
                <a:srgbClr val="49A942"/>
              </a:buClr>
              <a:defRPr/>
            </a:pPr>
            <a:r>
              <a:rPr lang="en-US" sz="1400" dirty="0">
                <a:latin typeface="Helvetica" panose="020B0604020202020204" pitchFamily="34" charset="0"/>
                <a:cs typeface="Helvetica" panose="020B0604020202020204" pitchFamily="34" charset="0"/>
              </a:rPr>
              <a:t>Synergy is an annual, firm-wide event for all team-members to get out of the office and meet up somewhere new to regroup, recharge, build camaraderie, and plan for the future.</a:t>
            </a:r>
            <a:br>
              <a:rPr lang="en-US" sz="1400" b="1" dirty="0">
                <a:solidFill>
                  <a:srgbClr val="49475B"/>
                </a:solidFill>
                <a:latin typeface="Helvetica" panose="020B0604020202020204" pitchFamily="34" charset="0"/>
                <a:cs typeface="Helvetica" panose="020B0604020202020204" pitchFamily="34" charset="0"/>
              </a:rPr>
            </a:br>
            <a:br>
              <a:rPr lang="en-US" sz="1400" b="1" dirty="0">
                <a:solidFill>
                  <a:srgbClr val="49475B"/>
                </a:solidFill>
                <a:latin typeface="Helvetica" panose="020B0604020202020204" pitchFamily="34" charset="0"/>
                <a:cs typeface="Helvetica" panose="020B0604020202020204" pitchFamily="34" charset="0"/>
              </a:rPr>
            </a:br>
            <a:r>
              <a:rPr lang="en-US" sz="1400" dirty="0">
                <a:solidFill>
                  <a:srgbClr val="49475B"/>
                </a:solidFill>
                <a:latin typeface="Helvetica" panose="020B0604020202020204" pitchFamily="34" charset="0"/>
                <a:cs typeface="Helvetica" panose="020B0604020202020204" pitchFamily="34" charset="0"/>
              </a:rPr>
              <a:t>This company retreat is typically held in Northeast Ohio in late summer or early fall and consists of two full days of programming. Don’t worry, prime nightlife is a top requirement when choosing the location and venue! Synergy has become a big hit internally and always aims to:</a:t>
            </a:r>
            <a:br>
              <a:rPr lang="en-US" sz="1400" dirty="0">
                <a:solidFill>
                  <a:srgbClr val="49475B"/>
                </a:solidFill>
                <a:latin typeface="Helvetica" panose="020B0604020202020204" pitchFamily="34" charset="0"/>
                <a:cs typeface="Helvetica" panose="020B0604020202020204" pitchFamily="34" charset="0"/>
              </a:rPr>
            </a:br>
            <a:endParaRPr lang="en-US" sz="1400" dirty="0">
              <a:solidFill>
                <a:srgbClr val="49475B"/>
              </a:solidFill>
              <a:latin typeface="Helvetica" panose="020B0604020202020204" pitchFamily="34" charset="0"/>
              <a:cs typeface="Helvetica" panose="020B0604020202020204" pitchFamily="34" charset="0"/>
            </a:endParaRP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Strengthen professional connections</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Encourage creativity</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Spark excitement</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Foster innovation</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Boost morale</a:t>
            </a:r>
          </a:p>
          <a:p>
            <a:pPr marL="285750" indent="-285750" defTabSz="914400">
              <a:spcBef>
                <a:spcPts val="1000"/>
              </a:spcBef>
              <a:buClr>
                <a:srgbClr val="49A942"/>
              </a:buClr>
              <a:buFont typeface="Arial" panose="020B0604020202020204" pitchFamily="34" charset="0"/>
              <a:buChar char="•"/>
              <a:defRPr/>
            </a:pPr>
            <a:r>
              <a:rPr lang="en-US" sz="1400" dirty="0">
                <a:solidFill>
                  <a:srgbClr val="49475B"/>
                </a:solidFill>
                <a:latin typeface="Helvetica" panose="020B0604020202020204" pitchFamily="34" charset="0"/>
                <a:cs typeface="Helvetica" panose="020B0604020202020204" pitchFamily="34" charset="0"/>
              </a:rPr>
              <a:t>Build Sequoia pride</a:t>
            </a:r>
            <a:endParaRPr lang="en-US" sz="1400" dirty="0">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D503D8B7-4878-48F9-852F-457010812DF6}"/>
              </a:ext>
            </a:extLst>
          </p:cNvPr>
          <p:cNvPicPr>
            <a:picLocks noChangeAspect="1"/>
          </p:cNvPicPr>
          <p:nvPr/>
        </p:nvPicPr>
        <p:blipFill rotWithShape="1">
          <a:blip r:embed="rId3"/>
          <a:srcRect l="16534" t="26515" r="34034" b="13333"/>
          <a:stretch/>
        </p:blipFill>
        <p:spPr>
          <a:xfrm>
            <a:off x="1634671" y="1942871"/>
            <a:ext cx="3314700" cy="2268855"/>
          </a:xfrm>
          <a:prstGeom prst="rect">
            <a:avLst/>
          </a:prstGeom>
        </p:spPr>
      </p:pic>
      <p:sp>
        <p:nvSpPr>
          <p:cNvPr id="2" name="Slide Number Placeholder 1">
            <a:extLst>
              <a:ext uri="{FF2B5EF4-FFF2-40B4-BE49-F238E27FC236}">
                <a16:creationId xmlns:a16="http://schemas.microsoft.com/office/drawing/2014/main" id="{D92676DD-D3AE-46D5-A91E-430CD37775AB}"/>
              </a:ext>
            </a:extLst>
          </p:cNvPr>
          <p:cNvSpPr>
            <a:spLocks noGrp="1"/>
          </p:cNvSpPr>
          <p:nvPr>
            <p:ph type="sldNum" sz="quarter" idx="12"/>
          </p:nvPr>
        </p:nvSpPr>
        <p:spPr/>
        <p:txBody>
          <a:bodyPr/>
          <a:lstStyle/>
          <a:p>
            <a:fld id="{B2D48ABC-4A67-49E7-BD70-62EEEE13FB90}" type="slidenum">
              <a:rPr lang="en-US" smtClean="0"/>
              <a:t>49</a:t>
            </a:fld>
            <a:endParaRPr lang="en-US" dirty="0"/>
          </a:p>
        </p:txBody>
      </p:sp>
    </p:spTree>
    <p:extLst>
      <p:ext uri="{BB962C8B-B14F-4D97-AF65-F5344CB8AC3E}">
        <p14:creationId xmlns:p14="http://schemas.microsoft.com/office/powerpoint/2010/main" val="415756477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52E3A271-93E1-8B0B-F518-0CCC79AA9742}"/>
              </a:ext>
            </a:extLst>
          </p:cNvPr>
          <p:cNvGraphicFramePr>
            <a:graphicFrameLocks noGrp="1"/>
          </p:cNvGraphicFramePr>
          <p:nvPr>
            <p:extLst>
              <p:ext uri="{D42A27DB-BD31-4B8C-83A1-F6EECF244321}">
                <p14:modId xmlns:p14="http://schemas.microsoft.com/office/powerpoint/2010/main" val="395659543"/>
              </p:ext>
            </p:extLst>
          </p:nvPr>
        </p:nvGraphicFramePr>
        <p:xfrm>
          <a:off x="2544024" y="684156"/>
          <a:ext cx="7321422" cy="5587700"/>
        </p:xfrm>
        <a:graphic>
          <a:graphicData uri="http://schemas.openxmlformats.org/drawingml/2006/table">
            <a:tbl>
              <a:tblPr/>
              <a:tblGrid>
                <a:gridCol w="3660711">
                  <a:extLst>
                    <a:ext uri="{9D8B030D-6E8A-4147-A177-3AD203B41FA5}">
                      <a16:colId xmlns:a16="http://schemas.microsoft.com/office/drawing/2014/main" val="52588468"/>
                    </a:ext>
                  </a:extLst>
                </a:gridCol>
                <a:gridCol w="3660711">
                  <a:extLst>
                    <a:ext uri="{9D8B030D-6E8A-4147-A177-3AD203B41FA5}">
                      <a16:colId xmlns:a16="http://schemas.microsoft.com/office/drawing/2014/main" val="2931302080"/>
                    </a:ext>
                  </a:extLst>
                </a:gridCol>
              </a:tblGrid>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 typeface="Helvetica" panose="020B0604020202020204" pitchFamily="34" charset="0"/>
                        <a:buNone/>
                        <a:tabLst/>
                        <a:defRPr/>
                      </a:pPr>
                      <a:r>
                        <a:rPr kumimoji="0" lang="en-US" sz="1100" b="1" i="0" u="none" strike="noStrike" kern="1200" cap="none" spc="0" normalizeH="0" baseline="0" noProof="0" dirty="0">
                          <a:ln>
                            <a:noFill/>
                          </a:ln>
                          <a:solidFill>
                            <a:srgbClr val="49475B"/>
                          </a:solidFill>
                          <a:effectLst/>
                          <a:uLnTx/>
                          <a:uFillTx/>
                          <a:latin typeface="+mn-lt"/>
                          <a:ea typeface="+mn-ea"/>
                          <a:cs typeface="+mn-cs"/>
                        </a:rPr>
                        <a:t>Redhead Financial Group</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1993 I Acquired 2009</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02608"/>
                  </a:ext>
                </a:extLst>
              </a:tr>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1100" b="1" i="0" u="none" strike="noStrike" kern="1200" cap="none" spc="0" normalizeH="0" baseline="0" noProof="0" dirty="0">
                          <a:ln>
                            <a:noFill/>
                          </a:ln>
                          <a:solidFill>
                            <a:srgbClr val="49475B"/>
                          </a:solidFill>
                          <a:effectLst/>
                          <a:uLnTx/>
                          <a:uFillTx/>
                          <a:latin typeface="+mn-lt"/>
                          <a:ea typeface="+mn-ea"/>
                          <a:cs typeface="+mn-cs"/>
                        </a:rPr>
                        <a:t>Hammerman &amp; Strickland</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1993 I Acquired 2012 I Florida</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4176633"/>
                  </a:ext>
                </a:extLst>
              </a:tr>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1100" b="1" i="0" u="none" strike="noStrike" kern="1200" cap="none" spc="0" normalizeH="0" baseline="0" noProof="0" dirty="0">
                          <a:ln>
                            <a:noFill/>
                          </a:ln>
                          <a:solidFill>
                            <a:srgbClr val="49475B"/>
                          </a:solidFill>
                          <a:effectLst/>
                          <a:uLnTx/>
                          <a:uFillTx/>
                          <a:latin typeface="+mn-lt"/>
                          <a:ea typeface="+mn-ea"/>
                          <a:cs typeface="+mn-cs"/>
                        </a:rPr>
                        <a:t>RAV Financial</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1982 I Acquired 2016</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065725"/>
                  </a:ext>
                </a:extLst>
              </a:tr>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1100" b="1" i="0" u="none" strike="noStrike" kern="1200" cap="none" spc="0" normalizeH="0" baseline="0" noProof="0" dirty="0">
                          <a:ln>
                            <a:noFill/>
                          </a:ln>
                          <a:solidFill>
                            <a:srgbClr val="49475B"/>
                          </a:solidFill>
                          <a:effectLst/>
                          <a:uLnTx/>
                          <a:uFillTx/>
                          <a:latin typeface="+mn-lt"/>
                          <a:ea typeface="+mn-ea"/>
                          <a:cs typeface="+mn-cs"/>
                        </a:rPr>
                        <a:t>GHD Wealth Management</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1998 I Acquired 2016</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9301995"/>
                  </a:ext>
                </a:extLst>
              </a:tr>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 typeface="Helvetica" panose="020B0604020202020204" pitchFamily="34" charset="0"/>
                        <a:buNone/>
                        <a:tabLst/>
                        <a:defRPr/>
                      </a:pPr>
                      <a:r>
                        <a:rPr kumimoji="0" lang="en-US" sz="1100" b="1" i="0" u="none" strike="noStrike" kern="1200" cap="none" spc="0" normalizeH="0" baseline="0" noProof="0" dirty="0">
                          <a:ln>
                            <a:noFill/>
                          </a:ln>
                          <a:solidFill>
                            <a:srgbClr val="49475B"/>
                          </a:solidFill>
                          <a:effectLst/>
                          <a:uLnTx/>
                          <a:uFillTx/>
                          <a:latin typeface="+mn-lt"/>
                          <a:ea typeface="+mn-ea"/>
                          <a:cs typeface="+mn-cs"/>
                        </a:rPr>
                        <a:t>LJPR Financial Advisors</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1989 I Acquired 2018</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0931355"/>
                  </a:ext>
                </a:extLst>
              </a:tr>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 typeface="Helvetica" panose="020B0604020202020204" pitchFamily="34" charset="0"/>
                        <a:buNone/>
                        <a:tabLst/>
                        <a:defRPr/>
                      </a:pPr>
                      <a:r>
                        <a:rPr kumimoji="0" lang="en-US" sz="1100" b="1" i="0" u="none" strike="noStrike" kern="1200" cap="none" spc="0" normalizeH="0" baseline="0" noProof="0" dirty="0">
                          <a:ln>
                            <a:noFill/>
                          </a:ln>
                          <a:solidFill>
                            <a:srgbClr val="49475B"/>
                          </a:solidFill>
                          <a:effectLst/>
                          <a:uLnTx/>
                          <a:uFillTx/>
                          <a:latin typeface="+mn-lt"/>
                          <a:ea typeface="+mn-ea"/>
                          <a:cs typeface="+mn-cs"/>
                        </a:rPr>
                        <a:t>WEALTHSTONE Advisors</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1977 I Acquired 2021</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0016032"/>
                  </a:ext>
                </a:extLst>
              </a:tr>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 typeface="Helvetica" panose="020B0604020202020204" pitchFamily="34" charset="0"/>
                        <a:buNone/>
                        <a:tabLst/>
                        <a:defRPr/>
                      </a:pPr>
                      <a:r>
                        <a:rPr kumimoji="0" lang="en-US" sz="1100" b="1" i="0" u="none" strike="noStrike" kern="1200" cap="none" spc="0" normalizeH="0" baseline="0" noProof="0" dirty="0">
                          <a:ln>
                            <a:noFill/>
                          </a:ln>
                          <a:solidFill>
                            <a:srgbClr val="49475B"/>
                          </a:solidFill>
                          <a:effectLst/>
                          <a:uLnTx/>
                          <a:uFillTx/>
                          <a:latin typeface="+mn-lt"/>
                          <a:ea typeface="+mn-ea"/>
                          <a:cs typeface="+mn-cs"/>
                        </a:rPr>
                        <a:t>NCA Financial Planners</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1986 I Acquired 2021</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436881"/>
                  </a:ext>
                </a:extLst>
              </a:tr>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 typeface="Helvetica" panose="020B0604020202020204" pitchFamily="34" charset="0"/>
                        <a:buNone/>
                        <a:tabLst/>
                        <a:defRPr/>
                      </a:pPr>
                      <a:r>
                        <a:rPr kumimoji="0" lang="en-US" sz="1100" b="1" i="0" u="none" strike="noStrike" kern="1200" cap="none" spc="0" normalizeH="0" baseline="0" noProof="0" dirty="0">
                          <a:ln>
                            <a:noFill/>
                          </a:ln>
                          <a:solidFill>
                            <a:srgbClr val="49475B"/>
                          </a:solidFill>
                          <a:effectLst/>
                          <a:uLnTx/>
                          <a:uFillTx/>
                          <a:latin typeface="+mn-lt"/>
                          <a:ea typeface="+mn-ea"/>
                          <a:cs typeface="+mn-cs"/>
                        </a:rPr>
                        <a:t>Zeke Capital Advisors</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2008 I Acquired 2023</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1841718"/>
                  </a:ext>
                </a:extLst>
              </a:tr>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 typeface="Helvetica" panose="020B0604020202020204" pitchFamily="34" charset="0"/>
                        <a:buNone/>
                        <a:tabLst/>
                        <a:defRPr/>
                      </a:pPr>
                      <a:r>
                        <a:rPr kumimoji="0" lang="en-US" sz="1100" b="1" i="0" u="none" strike="noStrike" kern="1200" cap="none" spc="0" normalizeH="0" baseline="0" noProof="0" dirty="0">
                          <a:ln>
                            <a:noFill/>
                          </a:ln>
                          <a:solidFill>
                            <a:srgbClr val="49475B"/>
                          </a:solidFill>
                          <a:effectLst/>
                          <a:uLnTx/>
                          <a:uFillTx/>
                          <a:latin typeface="+mn-lt"/>
                          <a:ea typeface="+mn-ea"/>
                          <a:cs typeface="+mn-cs"/>
                        </a:rPr>
                        <a:t>Cirrus Wealth Management</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2015 I Acquired 2023</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7957790"/>
                  </a:ext>
                </a:extLst>
              </a:tr>
              <a:tr h="558770">
                <a:tc>
                  <a:txBody>
                    <a:bodyPr/>
                    <a:lstStyle/>
                    <a:p>
                      <a:pPr marL="0" marR="0" lvl="0" indent="0" algn="ctr" defTabSz="914400" rtl="0" eaLnBrk="1" fontAlgn="auto" latinLnBrk="0" hangingPunct="1">
                        <a:lnSpc>
                          <a:spcPct val="100000"/>
                        </a:lnSpc>
                        <a:spcBef>
                          <a:spcPts val="0"/>
                        </a:spcBef>
                        <a:spcAft>
                          <a:spcPts val="0"/>
                        </a:spcAft>
                        <a:buClr>
                          <a:srgbClr val="48A942"/>
                        </a:buClr>
                        <a:buSzTx/>
                        <a:buFont typeface="Helvetica" panose="020B0604020202020204" pitchFamily="34" charset="0"/>
                        <a:buNone/>
                        <a:tabLst/>
                        <a:defRPr/>
                      </a:pPr>
                      <a:r>
                        <a:rPr kumimoji="0" lang="en-US" sz="1100" b="1" i="0" u="none" strike="noStrike" kern="1200" cap="none" spc="0" normalizeH="0" baseline="0" noProof="0" dirty="0" err="1">
                          <a:ln>
                            <a:noFill/>
                          </a:ln>
                          <a:solidFill>
                            <a:srgbClr val="49475B"/>
                          </a:solidFill>
                          <a:effectLst/>
                          <a:uLnTx/>
                          <a:uFillTx/>
                          <a:latin typeface="+mn-lt"/>
                          <a:ea typeface="+mn-ea"/>
                          <a:cs typeface="+mn-cs"/>
                        </a:rPr>
                        <a:t>Affinia</a:t>
                      </a:r>
                      <a:r>
                        <a:rPr kumimoji="0" lang="en-US" sz="1100" b="1" i="0" u="none" strike="noStrike" kern="1200" cap="none" spc="0" normalizeH="0" baseline="0" noProof="0" dirty="0">
                          <a:ln>
                            <a:noFill/>
                          </a:ln>
                          <a:solidFill>
                            <a:srgbClr val="49475B"/>
                          </a:solidFill>
                          <a:effectLst/>
                          <a:uLnTx/>
                          <a:uFillTx/>
                          <a:latin typeface="+mn-lt"/>
                          <a:ea typeface="+mn-ea"/>
                          <a:cs typeface="+mn-cs"/>
                        </a:rPr>
                        <a:t> Financial Group</a:t>
                      </a:r>
                    </a:p>
                    <a:p>
                      <a:pPr marL="0" marR="0" lvl="0" indent="0" algn="ctr" defTabSz="914400" rtl="0" eaLnBrk="1" fontAlgn="auto" latinLnBrk="0" hangingPunct="1">
                        <a:lnSpc>
                          <a:spcPct val="100000"/>
                        </a:lnSpc>
                        <a:spcBef>
                          <a:spcPts val="0"/>
                        </a:spcBef>
                        <a:spcAft>
                          <a:spcPts val="0"/>
                        </a:spcAft>
                        <a:buClr>
                          <a:srgbClr val="48A942"/>
                        </a:buClr>
                        <a:buSzTx/>
                        <a:buFontTx/>
                        <a:buNone/>
                        <a:tabLst/>
                        <a:defRPr/>
                      </a:pPr>
                      <a:r>
                        <a:rPr kumimoji="0" lang="en-US" sz="800" b="0" i="0" u="none" strike="noStrike" kern="1200" cap="none" spc="0" normalizeH="0" baseline="0" noProof="0" dirty="0">
                          <a:ln>
                            <a:noFill/>
                          </a:ln>
                          <a:solidFill>
                            <a:srgbClr val="49475B"/>
                          </a:solidFill>
                          <a:effectLst/>
                          <a:uLnTx/>
                          <a:uFillTx/>
                          <a:latin typeface="+mn-lt"/>
                          <a:ea typeface="+mn-ea"/>
                          <a:cs typeface="+mn-cs"/>
                        </a:rPr>
                        <a:t>Founded 2019 I Acquired 2023</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endParaRPr lang="en-US" dirty="0"/>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0953167"/>
                  </a:ext>
                </a:extLst>
              </a:tr>
            </a:tbl>
          </a:graphicData>
        </a:graphic>
      </p:graphicFrame>
      <p:sp>
        <p:nvSpPr>
          <p:cNvPr id="12" name="Rectangle 11">
            <a:extLst>
              <a:ext uri="{FF2B5EF4-FFF2-40B4-BE49-F238E27FC236}">
                <a16:creationId xmlns:a16="http://schemas.microsoft.com/office/drawing/2014/main" id="{A39D50A4-6A6D-4C93-B80A-CDDBEBDA2C2D}"/>
              </a:ext>
            </a:extLst>
          </p:cNvPr>
          <p:cNvSpPr/>
          <p:nvPr/>
        </p:nvSpPr>
        <p:spPr>
          <a:xfrm>
            <a:off x="3" y="1"/>
            <a:ext cx="2319174" cy="6857999"/>
          </a:xfrm>
          <a:prstGeom prst="rect">
            <a:avLst/>
          </a:prstGeom>
          <a:solidFill>
            <a:srgbClr val="494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74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4ECA5EFB-396E-4031-9582-EB5BEBA122DA}"/>
              </a:ext>
            </a:extLst>
          </p:cNvPr>
          <p:cNvPicPr>
            <a:picLocks noChangeAspect="1"/>
          </p:cNvPicPr>
          <p:nvPr/>
        </p:nvPicPr>
        <p:blipFill rotWithShape="1">
          <a:blip r:embed="rId3">
            <a:alphaModFix amt="7000"/>
          </a:blip>
          <a:srcRect l="35278" t="7868" r="13956" b="-994"/>
          <a:stretch/>
        </p:blipFill>
        <p:spPr>
          <a:xfrm>
            <a:off x="-21896" y="544"/>
            <a:ext cx="2422769" cy="6987076"/>
          </a:xfrm>
          <a:prstGeom prst="rect">
            <a:avLst/>
          </a:prstGeom>
        </p:spPr>
      </p:pic>
      <p:sp>
        <p:nvSpPr>
          <p:cNvPr id="16" name="TextBox 15">
            <a:extLst>
              <a:ext uri="{FF2B5EF4-FFF2-40B4-BE49-F238E27FC236}">
                <a16:creationId xmlns:a16="http://schemas.microsoft.com/office/drawing/2014/main" id="{A1161123-A2F9-47B1-BF00-4094C22B119B}"/>
              </a:ext>
            </a:extLst>
          </p:cNvPr>
          <p:cNvSpPr txBox="1"/>
          <p:nvPr/>
        </p:nvSpPr>
        <p:spPr>
          <a:xfrm>
            <a:off x="344032" y="316871"/>
            <a:ext cx="2199992" cy="954107"/>
          </a:xfrm>
          <a:prstGeom prst="rect">
            <a:avLst/>
          </a:prstGeom>
          <a:noFill/>
        </p:spPr>
        <p:txBody>
          <a:bodyPr wrap="square" rtlCol="0">
            <a:spAutoFit/>
          </a:bodyPr>
          <a:lstStyle/>
          <a:p>
            <a:r>
              <a:rPr lang="en-US" sz="2800" b="1" dirty="0">
                <a:solidFill>
                  <a:srgbClr val="EFF0F1"/>
                </a:solidFill>
                <a:latin typeface="Poppins" panose="00000500000000000000" pitchFamily="2" charset="0"/>
                <a:cs typeface="Poppins" panose="00000500000000000000" pitchFamily="2" charset="0"/>
              </a:rPr>
              <a:t>M&amp;A </a:t>
            </a:r>
          </a:p>
          <a:p>
            <a:r>
              <a:rPr lang="en-US" sz="2800" b="1" dirty="0">
                <a:solidFill>
                  <a:srgbClr val="EFF0F1"/>
                </a:solidFill>
                <a:latin typeface="Poppins" panose="00000500000000000000" pitchFamily="2" charset="0"/>
                <a:cs typeface="Poppins" panose="00000500000000000000" pitchFamily="2" charset="0"/>
              </a:rPr>
              <a:t>History</a:t>
            </a:r>
          </a:p>
        </p:txBody>
      </p:sp>
      <p:cxnSp>
        <p:nvCxnSpPr>
          <p:cNvPr id="18" name="Straight Connector 17">
            <a:extLst>
              <a:ext uri="{FF2B5EF4-FFF2-40B4-BE49-F238E27FC236}">
                <a16:creationId xmlns:a16="http://schemas.microsoft.com/office/drawing/2014/main" id="{1C7AFC59-BAB6-4660-93AD-9A74C8BAE83E}"/>
              </a:ext>
            </a:extLst>
          </p:cNvPr>
          <p:cNvCxnSpPr>
            <a:cxnSpLocks/>
          </p:cNvCxnSpPr>
          <p:nvPr/>
        </p:nvCxnSpPr>
        <p:spPr>
          <a:xfrm>
            <a:off x="0" y="1451669"/>
            <a:ext cx="1104523" cy="0"/>
          </a:xfrm>
          <a:prstGeom prst="line">
            <a:avLst/>
          </a:prstGeom>
          <a:ln w="38100">
            <a:solidFill>
              <a:srgbClr val="48A942"/>
            </a:solidFill>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BC89023E-CC0B-4392-A171-74A186B828AC}"/>
              </a:ext>
            </a:extLst>
          </p:cNvPr>
          <p:cNvSpPr txBox="1"/>
          <p:nvPr/>
        </p:nvSpPr>
        <p:spPr>
          <a:xfrm>
            <a:off x="70677" y="1831785"/>
            <a:ext cx="2114064" cy="2862322"/>
          </a:xfrm>
          <a:prstGeom prst="rect">
            <a:avLst/>
          </a:prstGeom>
          <a:noFill/>
        </p:spPr>
        <p:txBody>
          <a:bodyPr wrap="square" rtlCol="0">
            <a:spAutoFit/>
          </a:bodyPr>
          <a:lstStyle/>
          <a:p>
            <a:r>
              <a:rPr lang="en-US" dirty="0">
                <a:solidFill>
                  <a:srgbClr val="EFF0F1"/>
                </a:solidFill>
                <a:latin typeface="Poppins" panose="00000500000000000000" pitchFamily="2" charset="0"/>
                <a:ea typeface="PMingLiU-ExtB" panose="02020500000000000000" pitchFamily="18" charset="-120"/>
                <a:cs typeface="Poppins" panose="00000500000000000000" pitchFamily="2" charset="0"/>
              </a:rPr>
              <a:t>We are a collection of the best pieces of 11 firms. </a:t>
            </a:r>
          </a:p>
          <a:p>
            <a:endParaRPr lang="en-US" dirty="0">
              <a:solidFill>
                <a:srgbClr val="EFF0F1"/>
              </a:solidFill>
              <a:latin typeface="Poppins" panose="00000500000000000000" pitchFamily="2" charset="0"/>
              <a:ea typeface="PMingLiU-ExtB" panose="02020500000000000000" pitchFamily="18" charset="-120"/>
              <a:cs typeface="Poppins" panose="00000500000000000000" pitchFamily="2" charset="0"/>
            </a:endParaRPr>
          </a:p>
          <a:p>
            <a:endParaRPr lang="en-US" dirty="0">
              <a:solidFill>
                <a:srgbClr val="EFF0F1"/>
              </a:solidFill>
              <a:latin typeface="Poppins" panose="00000500000000000000" pitchFamily="2" charset="0"/>
              <a:ea typeface="PMingLiU-ExtB" panose="02020500000000000000" pitchFamily="18" charset="-120"/>
              <a:cs typeface="Poppins" panose="00000500000000000000" pitchFamily="2" charset="0"/>
            </a:endParaRPr>
          </a:p>
          <a:p>
            <a:r>
              <a:rPr lang="en-US" dirty="0">
                <a:solidFill>
                  <a:srgbClr val="EFF0F1"/>
                </a:solidFill>
                <a:latin typeface="Poppins" panose="00000500000000000000" pitchFamily="2" charset="0"/>
                <a:ea typeface="PMingLiU-ExtB" panose="02020500000000000000" pitchFamily="18" charset="-120"/>
                <a:cs typeface="Poppins" panose="00000500000000000000" pitchFamily="2" charset="0"/>
              </a:rPr>
              <a:t>We choose to partner with successful firms who persevere.</a:t>
            </a:r>
          </a:p>
        </p:txBody>
      </p:sp>
      <p:sp>
        <p:nvSpPr>
          <p:cNvPr id="5" name="Slide Number Placeholder 4">
            <a:extLst>
              <a:ext uri="{FF2B5EF4-FFF2-40B4-BE49-F238E27FC236}">
                <a16:creationId xmlns:a16="http://schemas.microsoft.com/office/drawing/2014/main" id="{FB9621AD-08C4-424C-A82C-A77A0077F37B}"/>
              </a:ext>
            </a:extLst>
          </p:cNvPr>
          <p:cNvSpPr>
            <a:spLocks noGrp="1"/>
          </p:cNvSpPr>
          <p:nvPr>
            <p:ph type="sldNum" sz="quarter" idx="4"/>
          </p:nvPr>
        </p:nvSpPr>
        <p:spPr/>
        <p:txBody>
          <a:bodyPr/>
          <a:lstStyle/>
          <a:p>
            <a:fld id="{CE503083-4DA8-4E12-AF1C-AE6E142C82B7}" type="slidenum">
              <a:rPr lang="en-US" smtClean="0"/>
              <a:pPr/>
              <a:t>5</a:t>
            </a:fld>
            <a:endParaRPr lang="en-US" dirty="0"/>
          </a:p>
        </p:txBody>
      </p:sp>
      <p:grpSp>
        <p:nvGrpSpPr>
          <p:cNvPr id="22" name="Group 21">
            <a:extLst>
              <a:ext uri="{FF2B5EF4-FFF2-40B4-BE49-F238E27FC236}">
                <a16:creationId xmlns:a16="http://schemas.microsoft.com/office/drawing/2014/main" id="{870B6137-3A3C-D4A4-0E99-3D0A18DDB083}"/>
              </a:ext>
            </a:extLst>
          </p:cNvPr>
          <p:cNvGrpSpPr/>
          <p:nvPr/>
        </p:nvGrpSpPr>
        <p:grpSpPr>
          <a:xfrm>
            <a:off x="6647619" y="657966"/>
            <a:ext cx="2845539" cy="5494669"/>
            <a:chOff x="7506787" y="614167"/>
            <a:chExt cx="2845539" cy="5494669"/>
          </a:xfrm>
        </p:grpSpPr>
        <p:pic>
          <p:nvPicPr>
            <p:cNvPr id="8" name="Picture 7" descr="Logo&#10;&#10;Description automatically generated">
              <a:extLst>
                <a:ext uri="{FF2B5EF4-FFF2-40B4-BE49-F238E27FC236}">
                  <a16:creationId xmlns:a16="http://schemas.microsoft.com/office/drawing/2014/main" id="{DCD7BC15-4586-0B49-B5DC-E70DA11F5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455" y="1356161"/>
              <a:ext cx="1393669" cy="1393669"/>
            </a:xfrm>
            <a:prstGeom prst="rect">
              <a:avLst/>
            </a:prstGeom>
          </p:spPr>
        </p:pic>
        <p:pic>
          <p:nvPicPr>
            <p:cNvPr id="6" name="Picture 5" descr="Text&#10;&#10;Description automatically generated">
              <a:extLst>
                <a:ext uri="{FF2B5EF4-FFF2-40B4-BE49-F238E27FC236}">
                  <a16:creationId xmlns:a16="http://schemas.microsoft.com/office/drawing/2014/main" id="{04A28F11-91D9-491E-7BDE-9A8FD64A9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6787" y="614167"/>
              <a:ext cx="2845539" cy="680787"/>
            </a:xfrm>
            <a:prstGeom prst="rect">
              <a:avLst/>
            </a:prstGeom>
          </p:spPr>
        </p:pic>
        <p:pic>
          <p:nvPicPr>
            <p:cNvPr id="7" name="Picture 6">
              <a:extLst>
                <a:ext uri="{FF2B5EF4-FFF2-40B4-BE49-F238E27FC236}">
                  <a16:creationId xmlns:a16="http://schemas.microsoft.com/office/drawing/2014/main" id="{4E6341B6-D48A-FB11-57F7-A7AC5D54E0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7294" y="1321754"/>
              <a:ext cx="2199992" cy="271566"/>
            </a:xfrm>
            <a:prstGeom prst="rect">
              <a:avLst/>
            </a:prstGeom>
          </p:spPr>
        </p:pic>
        <p:pic>
          <p:nvPicPr>
            <p:cNvPr id="9" name="Picture 8" descr="Logo&#10;&#10;Description automatically generated">
              <a:extLst>
                <a:ext uri="{FF2B5EF4-FFF2-40B4-BE49-F238E27FC236}">
                  <a16:creationId xmlns:a16="http://schemas.microsoft.com/office/drawing/2014/main" id="{56DA5878-4BDC-8558-9056-9949401A39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5632" y="2204039"/>
              <a:ext cx="763314" cy="763314"/>
            </a:xfrm>
            <a:prstGeom prst="rect">
              <a:avLst/>
            </a:prstGeom>
          </p:spPr>
        </p:pic>
        <p:pic>
          <p:nvPicPr>
            <p:cNvPr id="10" name="Picture 9" descr="Text&#10;&#10;Description automatically generated">
              <a:extLst>
                <a:ext uri="{FF2B5EF4-FFF2-40B4-BE49-F238E27FC236}">
                  <a16:creationId xmlns:a16="http://schemas.microsoft.com/office/drawing/2014/main" id="{DEA399E6-8BEC-3B26-CAAF-F96C570599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39308" y="2926226"/>
              <a:ext cx="911354" cy="453088"/>
            </a:xfrm>
            <a:prstGeom prst="rect">
              <a:avLst/>
            </a:prstGeom>
          </p:spPr>
        </p:pic>
        <p:pic>
          <p:nvPicPr>
            <p:cNvPr id="11" name="Picture 10" descr="A blue and white logo&#10;&#10;Description automatically generated">
              <a:extLst>
                <a:ext uri="{FF2B5EF4-FFF2-40B4-BE49-F238E27FC236}">
                  <a16:creationId xmlns:a16="http://schemas.microsoft.com/office/drawing/2014/main" id="{5C2B71F7-5DC3-69C9-61A4-3FA3AAE509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1294" y="5209864"/>
              <a:ext cx="1221565" cy="377026"/>
            </a:xfrm>
            <a:prstGeom prst="rect">
              <a:avLst/>
            </a:prstGeom>
          </p:spPr>
        </p:pic>
        <p:pic>
          <p:nvPicPr>
            <p:cNvPr id="14" name="Picture 13">
              <a:extLst>
                <a:ext uri="{FF2B5EF4-FFF2-40B4-BE49-F238E27FC236}">
                  <a16:creationId xmlns:a16="http://schemas.microsoft.com/office/drawing/2014/main" id="{EEA2B97A-CC6F-CAFA-D455-9676E5EA72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18772" y="5764832"/>
              <a:ext cx="1221565" cy="344004"/>
            </a:xfrm>
            <a:prstGeom prst="rect">
              <a:avLst/>
            </a:prstGeom>
          </p:spPr>
        </p:pic>
        <p:pic>
          <p:nvPicPr>
            <p:cNvPr id="17" name="Picture 16" descr="Text&#10;&#10;Description automatically generated">
              <a:extLst>
                <a:ext uri="{FF2B5EF4-FFF2-40B4-BE49-F238E27FC236}">
                  <a16:creationId xmlns:a16="http://schemas.microsoft.com/office/drawing/2014/main" id="{CC4B8BB2-BF24-7447-C02E-8A21E0431C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00984" y="4587698"/>
              <a:ext cx="1341875" cy="533265"/>
            </a:xfrm>
            <a:prstGeom prst="rect">
              <a:avLst/>
            </a:prstGeom>
          </p:spPr>
        </p:pic>
        <p:pic>
          <p:nvPicPr>
            <p:cNvPr id="19" name="Picture 18" descr="Logo, company name&#10;&#10;Description automatically generated">
              <a:extLst>
                <a:ext uri="{FF2B5EF4-FFF2-40B4-BE49-F238E27FC236}">
                  <a16:creationId xmlns:a16="http://schemas.microsoft.com/office/drawing/2014/main" id="{ACAAFCED-342F-FB50-9475-0691CBD235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61511" y="3866011"/>
              <a:ext cx="866947" cy="866947"/>
            </a:xfrm>
            <a:prstGeom prst="rect">
              <a:avLst/>
            </a:prstGeom>
          </p:spPr>
        </p:pic>
        <p:pic>
          <p:nvPicPr>
            <p:cNvPr id="21" name="Picture 20" descr="Text&#10;&#10;Description automatically generated">
              <a:extLst>
                <a:ext uri="{FF2B5EF4-FFF2-40B4-BE49-F238E27FC236}">
                  <a16:creationId xmlns:a16="http://schemas.microsoft.com/office/drawing/2014/main" id="{8DF51B93-A338-A3C9-8461-D2E100528E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14155" y="3478006"/>
              <a:ext cx="2230801" cy="626190"/>
            </a:xfrm>
            <a:prstGeom prst="rect">
              <a:avLst/>
            </a:prstGeom>
          </p:spPr>
        </p:pic>
      </p:grpSp>
      <p:pic>
        <p:nvPicPr>
          <p:cNvPr id="3" name="Picture 2" descr="A green and grey logo&#10;&#10;Description automatically generated">
            <a:extLst>
              <a:ext uri="{FF2B5EF4-FFF2-40B4-BE49-F238E27FC236}">
                <a16:creationId xmlns:a16="http://schemas.microsoft.com/office/drawing/2014/main" id="{596A4196-548D-EFD3-303A-2AEC1C7A2E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80679" y="2920169"/>
            <a:ext cx="1512989" cy="502944"/>
          </a:xfrm>
          <a:prstGeom prst="rect">
            <a:avLst/>
          </a:prstGeom>
        </p:spPr>
      </p:pic>
    </p:spTree>
    <p:extLst>
      <p:ext uri="{BB962C8B-B14F-4D97-AF65-F5344CB8AC3E}">
        <p14:creationId xmlns:p14="http://schemas.microsoft.com/office/powerpoint/2010/main" val="1463279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algn="ctr"/>
            <a:r>
              <a:rPr lang="en-US" sz="3200" dirty="0">
                <a:solidFill>
                  <a:schemeClr val="bg1"/>
                </a:solidFill>
                <a:latin typeface="Bitter" pitchFamily="2" charset="0"/>
              </a:rPr>
              <a:t>Building Opportunities</a:t>
            </a:r>
          </a:p>
        </p:txBody>
      </p:sp>
    </p:spTree>
    <p:extLst>
      <p:ext uri="{BB962C8B-B14F-4D97-AF65-F5344CB8AC3E}">
        <p14:creationId xmlns:p14="http://schemas.microsoft.com/office/powerpoint/2010/main" val="3754869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2259"/>
            <a:ext cx="10861564" cy="423497"/>
          </a:xfrm>
        </p:spPr>
        <p:txBody>
          <a:bodyPr/>
          <a:lstStyle/>
          <a:p>
            <a:r>
              <a:rPr lang="pt-BR" sz="2400" spc="300" dirty="0">
                <a:solidFill>
                  <a:srgbClr val="49475B"/>
                </a:solidFill>
                <a:latin typeface="Poppins" panose="00000500000000000000" pitchFamily="2" charset="0"/>
                <a:cs typeface="Poppins" panose="00000500000000000000" pitchFamily="2" charset="0"/>
              </a:rPr>
              <a:t>ROLES WHEN BUILDING HOUSEHOLDS AND OPPORTUNITIES</a:t>
            </a:r>
            <a:endParaRPr lang="en-US" sz="2400" spc="300" dirty="0">
              <a:solidFill>
                <a:srgbClr val="49475B"/>
              </a:solidFill>
              <a:latin typeface="Poppins" panose="00000500000000000000" pitchFamily="2" charset="0"/>
              <a:cs typeface="Poppins" panose="00000500000000000000" pitchFamily="2" charset="0"/>
            </a:endParaRPr>
          </a:p>
        </p:txBody>
      </p:sp>
      <p:cxnSp>
        <p:nvCxnSpPr>
          <p:cNvPr id="2" name="Straight Connector 1">
            <a:extLst>
              <a:ext uri="{FF2B5EF4-FFF2-40B4-BE49-F238E27FC236}">
                <a16:creationId xmlns:a16="http://schemas.microsoft.com/office/drawing/2014/main" id="{3309C354-8D6F-350F-3192-4147F524E46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2A58DD6-2255-74E3-2CD8-99CDCB17667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748159-3496-4BEB-9338-494E1E6B0ABA}"/>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C9B27B0-7B1E-4BC8-80CC-955982AB0E01}"/>
              </a:ext>
            </a:extLst>
          </p:cNvPr>
          <p:cNvSpPr txBox="1"/>
          <p:nvPr/>
        </p:nvSpPr>
        <p:spPr>
          <a:xfrm>
            <a:off x="1010772" y="1866231"/>
            <a:ext cx="10647449" cy="3785652"/>
          </a:xfrm>
          <a:prstGeom prst="rect">
            <a:avLst/>
          </a:prstGeom>
          <a:noFill/>
        </p:spPr>
        <p:txBody>
          <a:bodyPr wrap="square" rtlCol="0">
            <a:spAutoFit/>
          </a:bodyPr>
          <a:lstStyle/>
          <a:p>
            <a:pPr marL="171450" indent="-171450">
              <a:buClr>
                <a:srgbClr val="48A942"/>
              </a:buClr>
              <a:buFont typeface="Helvetica" panose="020B0604020202020204" pitchFamily="34" charset="0"/>
              <a:buChar char="►"/>
            </a:pPr>
            <a:r>
              <a:rPr lang="en-US" sz="1200" b="1" i="0" dirty="0">
                <a:effectLst/>
                <a:latin typeface="Arial" panose="020B0604020202020204" pitchFamily="34" charset="0"/>
              </a:rPr>
              <a:t>Internal Referrer</a:t>
            </a:r>
            <a:r>
              <a:rPr lang="en-US" sz="1200" b="0" i="0" dirty="0">
                <a:effectLst/>
                <a:latin typeface="Arial" panose="020B0604020202020204" pitchFamily="34" charset="0"/>
              </a:rPr>
              <a:t> - Can be any Sequoia employee who introduces a new relationship or opportunity to</a:t>
            </a:r>
            <a:r>
              <a:rPr lang="en-US" sz="1200" dirty="0">
                <a:latin typeface="Lato" panose="020F0502020204030203" pitchFamily="34" charset="0"/>
              </a:rPr>
              <a:t> </a:t>
            </a:r>
            <a:r>
              <a:rPr lang="en-US" sz="1200" b="0" i="0" dirty="0">
                <a:effectLst/>
                <a:latin typeface="Arial" panose="020B0604020202020204" pitchFamily="34" charset="0"/>
              </a:rPr>
              <a:t>Sequoia, regardless of position. This person can be the same or different than the Originating Advisor.</a:t>
            </a:r>
            <a:r>
              <a:rPr lang="en-US" sz="1200" dirty="0">
                <a:latin typeface="Lato" panose="020F0502020204030203" pitchFamily="34" charset="0"/>
              </a:rPr>
              <a:t> </a:t>
            </a:r>
            <a:r>
              <a:rPr lang="en-US" sz="1200" b="0" i="0" dirty="0">
                <a:effectLst/>
                <a:latin typeface="Arial" panose="020B0604020202020204" pitchFamily="34" charset="0"/>
              </a:rPr>
              <a:t>Internal referrer is identified on BOTH the household and each opportunity. Household level internal referrers</a:t>
            </a:r>
            <a:r>
              <a:rPr lang="en-US" sz="1200" dirty="0">
                <a:latin typeface="Lato" panose="020F0502020204030203" pitchFamily="34" charset="0"/>
              </a:rPr>
              <a:t> </a:t>
            </a:r>
            <a:r>
              <a:rPr lang="en-US" sz="1200" b="0" i="0" dirty="0">
                <a:effectLst/>
                <a:latin typeface="Arial" panose="020B0604020202020204" pitchFamily="34" charset="0"/>
              </a:rPr>
              <a:t>should not change. Individual opportunities can be referred by anybody in the firm</a:t>
            </a:r>
          </a:p>
          <a:p>
            <a:pPr marL="171450" indent="-171450">
              <a:buClr>
                <a:srgbClr val="48A942"/>
              </a:buClr>
              <a:buFont typeface="Helvetica" panose="020B0604020202020204" pitchFamily="34" charset="0"/>
              <a:buChar char="►"/>
            </a:pPr>
            <a:endParaRPr lang="en-US" sz="1200" b="0" i="0" dirty="0">
              <a:effectLst/>
              <a:latin typeface="Arial" panose="020B0604020202020204" pitchFamily="34" charset="0"/>
            </a:endParaRPr>
          </a:p>
          <a:p>
            <a:pPr marL="171450" indent="-171450">
              <a:buClr>
                <a:srgbClr val="48A942"/>
              </a:buClr>
              <a:buFont typeface="Helvetica" panose="020B0604020202020204" pitchFamily="34" charset="0"/>
              <a:buChar char="►"/>
            </a:pPr>
            <a:r>
              <a:rPr lang="en-US" sz="1200" b="1" i="0" dirty="0">
                <a:effectLst/>
                <a:latin typeface="Arial" panose="020B0604020202020204" pitchFamily="34" charset="0"/>
              </a:rPr>
              <a:t>External</a:t>
            </a:r>
            <a:r>
              <a:rPr lang="en-US" sz="1200" b="0" i="0" dirty="0">
                <a:effectLst/>
                <a:latin typeface="Arial" panose="020B0604020202020204" pitchFamily="34" charset="0"/>
              </a:rPr>
              <a:t> </a:t>
            </a:r>
            <a:r>
              <a:rPr lang="en-US" sz="1200" b="1" i="0" dirty="0">
                <a:effectLst/>
                <a:latin typeface="Arial" panose="020B0604020202020204" pitchFamily="34" charset="0"/>
              </a:rPr>
              <a:t>Referrer</a:t>
            </a:r>
            <a:r>
              <a:rPr lang="en-US" sz="1200" b="0" i="0" dirty="0">
                <a:effectLst/>
                <a:latin typeface="Arial" panose="020B0604020202020204" pitchFamily="34" charset="0"/>
              </a:rPr>
              <a:t> – The person, outside of Sequoia, who provided the opportunity to Sequoia. Can be an</a:t>
            </a:r>
            <a:r>
              <a:rPr lang="en-US" sz="1200" dirty="0">
                <a:latin typeface="Lato" panose="020F0502020204030203" pitchFamily="34" charset="0"/>
              </a:rPr>
              <a:t> </a:t>
            </a:r>
            <a:r>
              <a:rPr lang="en-US" sz="1200" b="0" i="0" dirty="0">
                <a:effectLst/>
                <a:latin typeface="Arial" panose="020B0604020202020204" pitchFamily="34" charset="0"/>
              </a:rPr>
              <a:t>existing client, Cohen employee, another COI or person from your personal network, or a Fidelity or Schwab</a:t>
            </a:r>
            <a:r>
              <a:rPr lang="en-US" sz="1200" dirty="0">
                <a:latin typeface="Lato" panose="020F0502020204030203" pitchFamily="34" charset="0"/>
              </a:rPr>
              <a:t> </a:t>
            </a:r>
            <a:r>
              <a:rPr lang="en-US" sz="1200" b="0" i="0" dirty="0">
                <a:effectLst/>
                <a:latin typeface="Arial" panose="020B0604020202020204" pitchFamily="34" charset="0"/>
              </a:rPr>
              <a:t>representative. Opportunities may have both an internal and external referrer.</a:t>
            </a:r>
          </a:p>
          <a:p>
            <a:pPr marL="171450" indent="-171450">
              <a:buClr>
                <a:srgbClr val="48A942"/>
              </a:buClr>
              <a:buFont typeface="Helvetica" panose="020B0604020202020204" pitchFamily="34" charset="0"/>
              <a:buChar char="►"/>
            </a:pPr>
            <a:endParaRPr lang="en-US" sz="1200" b="0" i="0" dirty="0">
              <a:effectLst/>
              <a:latin typeface="Arial" panose="020B0604020202020204" pitchFamily="34" charset="0"/>
            </a:endParaRPr>
          </a:p>
          <a:p>
            <a:pPr marL="171450" indent="-171450">
              <a:buClr>
                <a:srgbClr val="48A942"/>
              </a:buClr>
              <a:buFont typeface="Helvetica" panose="020B0604020202020204" pitchFamily="34" charset="0"/>
              <a:buChar char="►"/>
            </a:pPr>
            <a:r>
              <a:rPr lang="en-US" sz="1200" b="1" i="0" dirty="0">
                <a:effectLst/>
                <a:latin typeface="Arial" panose="020B0604020202020204" pitchFamily="34" charset="0"/>
              </a:rPr>
              <a:t>Household</a:t>
            </a:r>
            <a:r>
              <a:rPr lang="en-US" sz="1200" b="0" i="0" dirty="0">
                <a:effectLst/>
                <a:latin typeface="Arial" panose="020B0604020202020204" pitchFamily="34" charset="0"/>
              </a:rPr>
              <a:t>: </a:t>
            </a:r>
            <a:r>
              <a:rPr lang="en-US" sz="1200" b="1" i="0" dirty="0">
                <a:effectLst/>
                <a:latin typeface="Arial" panose="020B0604020202020204" pitchFamily="34" charset="0"/>
              </a:rPr>
              <a:t>Originating</a:t>
            </a:r>
            <a:r>
              <a:rPr lang="en-US" sz="1200" b="0" i="0" dirty="0">
                <a:effectLst/>
                <a:latin typeface="Arial" panose="020B0604020202020204" pitchFamily="34" charset="0"/>
              </a:rPr>
              <a:t> </a:t>
            </a:r>
            <a:r>
              <a:rPr lang="en-US" sz="1200" b="1" i="0" dirty="0">
                <a:effectLst/>
                <a:latin typeface="Arial" panose="020B0604020202020204" pitchFamily="34" charset="0"/>
              </a:rPr>
              <a:t>Advisor</a:t>
            </a:r>
            <a:r>
              <a:rPr lang="en-US" sz="1200" b="0" i="0" dirty="0">
                <a:effectLst/>
                <a:latin typeface="Arial" panose="020B0604020202020204" pitchFamily="34" charset="0"/>
              </a:rPr>
              <a:t> - This is the advisor (managing or servicing) who sourced the initial</a:t>
            </a:r>
            <a:r>
              <a:rPr lang="en-US" sz="1200" dirty="0">
                <a:latin typeface="Lato" panose="020F0502020204030203" pitchFamily="34" charset="0"/>
              </a:rPr>
              <a:t> </a:t>
            </a:r>
            <a:r>
              <a:rPr lang="en-US" sz="1200" b="0" i="0" dirty="0">
                <a:effectLst/>
                <a:latin typeface="Arial" panose="020B0604020202020204" pitchFamily="34" charset="0"/>
              </a:rPr>
              <a:t>household opportunity and is also the internal referral source or the advisor who received the</a:t>
            </a:r>
            <a:r>
              <a:rPr lang="en-US" sz="1200" dirty="0">
                <a:latin typeface="Lato" panose="020F0502020204030203" pitchFamily="34" charset="0"/>
              </a:rPr>
              <a:t> </a:t>
            </a:r>
            <a:r>
              <a:rPr lang="en-US" sz="1200" b="0" i="0" dirty="0">
                <a:effectLst/>
                <a:latin typeface="Arial" panose="020B0604020202020204" pitchFamily="34" charset="0"/>
              </a:rPr>
              <a:t>internal/external referral. Once assigned at relationship acquisition, the originator never changes on the</a:t>
            </a:r>
            <a:br>
              <a:rPr lang="en-US" sz="1200" b="0" i="0" dirty="0">
                <a:effectLst/>
                <a:latin typeface="Lato" panose="020F0502020204030203" pitchFamily="34" charset="0"/>
              </a:rPr>
            </a:br>
            <a:r>
              <a:rPr lang="en-US" sz="1200" b="0" i="0" dirty="0">
                <a:effectLst/>
                <a:latin typeface="Arial" panose="020B0604020202020204" pitchFamily="34" charset="0"/>
              </a:rPr>
              <a:t>household or on subsequent opportunities when identified.</a:t>
            </a:r>
          </a:p>
          <a:p>
            <a:pPr marL="171450" indent="-171450">
              <a:buClr>
                <a:srgbClr val="48A942"/>
              </a:buClr>
              <a:buFont typeface="Helvetica" panose="020B0604020202020204" pitchFamily="34" charset="0"/>
              <a:buChar char="►"/>
            </a:pPr>
            <a:endParaRPr lang="en-US" sz="1200" b="0" i="0" dirty="0">
              <a:effectLst/>
              <a:latin typeface="Arial" panose="020B0604020202020204" pitchFamily="34" charset="0"/>
            </a:endParaRPr>
          </a:p>
          <a:p>
            <a:pPr marL="171450" indent="-171450">
              <a:buClr>
                <a:srgbClr val="48A942"/>
              </a:buClr>
              <a:buFont typeface="Helvetica" panose="020B0604020202020204" pitchFamily="34" charset="0"/>
              <a:buChar char="►"/>
            </a:pPr>
            <a:r>
              <a:rPr lang="en-US" sz="1200" b="1" i="0" dirty="0">
                <a:effectLst/>
                <a:latin typeface="Arial" panose="020B0604020202020204" pitchFamily="34" charset="0"/>
              </a:rPr>
              <a:t>Opportunity</a:t>
            </a:r>
            <a:r>
              <a:rPr lang="en-US" sz="1200" b="0" i="0" dirty="0">
                <a:effectLst/>
                <a:latin typeface="Arial" panose="020B0604020202020204" pitchFamily="34" charset="0"/>
              </a:rPr>
              <a:t> </a:t>
            </a:r>
            <a:r>
              <a:rPr lang="en-US" sz="1200" b="1" i="0" dirty="0">
                <a:effectLst/>
                <a:latin typeface="Arial" panose="020B0604020202020204" pitchFamily="34" charset="0"/>
              </a:rPr>
              <a:t>Owner</a:t>
            </a:r>
            <a:r>
              <a:rPr lang="en-US" sz="1200" b="0" i="0" dirty="0">
                <a:effectLst/>
                <a:latin typeface="Arial" panose="020B0604020202020204" pitchFamily="34" charset="0"/>
              </a:rPr>
              <a:t> - This is the advisor primarily responsible for advancing the sales process and closing</a:t>
            </a:r>
            <a:r>
              <a:rPr lang="en-US" sz="1200" dirty="0">
                <a:latin typeface="Lato" panose="020F0502020204030203" pitchFamily="34" charset="0"/>
              </a:rPr>
              <a:t> </a:t>
            </a:r>
            <a:r>
              <a:rPr lang="en-US" sz="1200" b="0" i="0" dirty="0">
                <a:effectLst/>
                <a:latin typeface="Arial" panose="020B0604020202020204" pitchFamily="34" charset="0"/>
              </a:rPr>
              <a:t>the opportunity. The system automatically inserts the name of the person entering the opportunity; however,</a:t>
            </a:r>
            <a:r>
              <a:rPr lang="en-US" sz="1200" dirty="0">
                <a:latin typeface="Lato" panose="020F0502020204030203" pitchFamily="34" charset="0"/>
              </a:rPr>
              <a:t> </a:t>
            </a:r>
            <a:r>
              <a:rPr lang="en-US" sz="1200" b="0" i="0" dirty="0">
                <a:effectLst/>
                <a:latin typeface="Arial" panose="020B0604020202020204" pitchFamily="34" charset="0"/>
              </a:rPr>
              <a:t>the owner can be changed after the opportunity is initially built and saved.</a:t>
            </a:r>
          </a:p>
          <a:p>
            <a:pPr marL="171450" indent="-171450">
              <a:buClr>
                <a:srgbClr val="48A942"/>
              </a:buClr>
              <a:buFont typeface="Helvetica" panose="020B0604020202020204" pitchFamily="34" charset="0"/>
              <a:buChar char="►"/>
            </a:pPr>
            <a:endParaRPr lang="en-US" sz="1200" b="0" i="0" dirty="0">
              <a:effectLst/>
              <a:latin typeface="Arial" panose="020B0604020202020204" pitchFamily="34" charset="0"/>
            </a:endParaRPr>
          </a:p>
          <a:p>
            <a:pPr marL="171450" indent="-171450">
              <a:buClr>
                <a:srgbClr val="48A942"/>
              </a:buClr>
              <a:buFont typeface="Helvetica" panose="020B0604020202020204" pitchFamily="34" charset="0"/>
              <a:buChar char="►"/>
            </a:pPr>
            <a:r>
              <a:rPr lang="en-US" sz="1200" b="1" i="0" dirty="0">
                <a:effectLst/>
                <a:latin typeface="Arial" panose="020B0604020202020204" pitchFamily="34" charset="0"/>
              </a:rPr>
              <a:t>Managing</a:t>
            </a:r>
            <a:r>
              <a:rPr lang="en-US" sz="1200" b="0" i="0" dirty="0">
                <a:effectLst/>
                <a:latin typeface="Arial" panose="020B0604020202020204" pitchFamily="34" charset="0"/>
              </a:rPr>
              <a:t> </a:t>
            </a:r>
            <a:r>
              <a:rPr lang="en-US" sz="1200" b="1" i="0" dirty="0">
                <a:effectLst/>
                <a:latin typeface="Arial" panose="020B0604020202020204" pitchFamily="34" charset="0"/>
              </a:rPr>
              <a:t>Advisor</a:t>
            </a:r>
            <a:r>
              <a:rPr lang="en-US" sz="1200" b="0" i="0" dirty="0">
                <a:effectLst/>
                <a:latin typeface="Arial" panose="020B0604020202020204" pitchFamily="34" charset="0"/>
              </a:rPr>
              <a:t> - Segmentation drives ongoing level of engagement with the Servicing Advisor and</a:t>
            </a:r>
            <a:r>
              <a:rPr lang="en-US" sz="1200" dirty="0">
                <a:latin typeface="Lato" panose="020F0502020204030203" pitchFamily="34" charset="0"/>
              </a:rPr>
              <a:t> </a:t>
            </a:r>
            <a:r>
              <a:rPr lang="en-US" sz="1200" b="0" i="0" dirty="0">
                <a:effectLst/>
                <a:latin typeface="Arial" panose="020B0604020202020204" pitchFamily="34" charset="0"/>
              </a:rPr>
              <a:t>client. The Managing Advisor provides strategic advice and relationship oversight. The Managing Advisor</a:t>
            </a:r>
            <a:r>
              <a:rPr lang="en-US" sz="1200" dirty="0">
                <a:latin typeface="Lato" panose="020F0502020204030203" pitchFamily="34" charset="0"/>
              </a:rPr>
              <a:t> </a:t>
            </a:r>
            <a:r>
              <a:rPr lang="en-US" sz="1200" b="0" i="0" dirty="0">
                <a:effectLst/>
                <a:latin typeface="Arial" panose="020B0604020202020204" pitchFamily="34" charset="0"/>
              </a:rPr>
              <a:t>has overall responsibility for relationship strategy and, if they are not also the servicing advisor, working in</a:t>
            </a:r>
            <a:r>
              <a:rPr lang="en-US" sz="1200" dirty="0">
                <a:latin typeface="Lato" panose="020F0502020204030203" pitchFamily="34" charset="0"/>
              </a:rPr>
              <a:t> </a:t>
            </a:r>
            <a:r>
              <a:rPr lang="en-US" sz="1200" b="0" i="0" dirty="0">
                <a:effectLst/>
                <a:latin typeface="Arial" panose="020B0604020202020204" pitchFamily="34" charset="0"/>
              </a:rPr>
              <a:t>concert with the servicing advisor to ensure an optimal client experience.</a:t>
            </a:r>
          </a:p>
          <a:p>
            <a:pPr marL="171450" indent="-171450">
              <a:buClr>
                <a:srgbClr val="48A942"/>
              </a:buClr>
              <a:buFont typeface="Helvetica" panose="020B0604020202020204" pitchFamily="34" charset="0"/>
              <a:buChar char="►"/>
            </a:pPr>
            <a:endParaRPr lang="en-US" sz="1200" b="0" i="0" dirty="0">
              <a:effectLst/>
              <a:latin typeface="Arial" panose="020B0604020202020204" pitchFamily="34" charset="0"/>
            </a:endParaRPr>
          </a:p>
          <a:p>
            <a:pPr marL="171450" indent="-171450">
              <a:buClr>
                <a:srgbClr val="48A942"/>
              </a:buClr>
              <a:buFont typeface="Helvetica" panose="020B0604020202020204" pitchFamily="34" charset="0"/>
              <a:buChar char="►"/>
            </a:pPr>
            <a:r>
              <a:rPr lang="en-US" sz="1200" b="1" i="0" dirty="0">
                <a:effectLst/>
                <a:latin typeface="Arial" panose="020B0604020202020204" pitchFamily="34" charset="0"/>
              </a:rPr>
              <a:t>Servicing</a:t>
            </a:r>
            <a:r>
              <a:rPr lang="en-US" sz="1200" b="0" i="0" dirty="0">
                <a:effectLst/>
                <a:latin typeface="Arial" panose="020B0604020202020204" pitchFamily="34" charset="0"/>
              </a:rPr>
              <a:t> </a:t>
            </a:r>
            <a:r>
              <a:rPr lang="en-US" sz="1200" b="1" i="0" dirty="0">
                <a:effectLst/>
                <a:latin typeface="Arial" panose="020B0604020202020204" pitchFamily="34" charset="0"/>
              </a:rPr>
              <a:t>Advisor</a:t>
            </a:r>
            <a:r>
              <a:rPr lang="en-US" sz="1200" b="0" i="0" dirty="0">
                <a:effectLst/>
                <a:latin typeface="Arial" panose="020B0604020202020204" pitchFamily="34" charset="0"/>
              </a:rPr>
              <a:t> - Segmentation drives the ongoing level of engagement with the Managing Advisor and</a:t>
            </a:r>
            <a:r>
              <a:rPr lang="en-US" sz="1200" dirty="0">
                <a:latin typeface="Lato" panose="020F0502020204030203" pitchFamily="34" charset="0"/>
              </a:rPr>
              <a:t> </a:t>
            </a:r>
            <a:r>
              <a:rPr lang="en-US" sz="1200" b="0" i="0" dirty="0">
                <a:effectLst/>
                <a:latin typeface="Arial" panose="020B0604020202020204" pitchFamily="34" charset="0"/>
              </a:rPr>
              <a:t>client. The Servicing Advisor is the advisor who implements strategy and provides the client with tactical</a:t>
            </a:r>
            <a:r>
              <a:rPr lang="en-US" sz="1200" dirty="0">
                <a:latin typeface="Lato" panose="020F0502020204030203" pitchFamily="34" charset="0"/>
              </a:rPr>
              <a:t> </a:t>
            </a:r>
            <a:r>
              <a:rPr lang="en-US" sz="1200" b="0" i="0" dirty="0">
                <a:effectLst/>
                <a:latin typeface="Arial" panose="020B0604020202020204" pitchFamily="34" charset="0"/>
              </a:rPr>
              <a:t>advice and ongoing service.</a:t>
            </a:r>
            <a:endParaRPr lang="en-US" sz="1200" dirty="0"/>
          </a:p>
        </p:txBody>
      </p:sp>
      <p:sp>
        <p:nvSpPr>
          <p:cNvPr id="6" name="Slide Number Placeholder 5">
            <a:extLst>
              <a:ext uri="{FF2B5EF4-FFF2-40B4-BE49-F238E27FC236}">
                <a16:creationId xmlns:a16="http://schemas.microsoft.com/office/drawing/2014/main" id="{E404048E-74AF-4E23-B33E-F869CB8D2AAD}"/>
              </a:ext>
            </a:extLst>
          </p:cNvPr>
          <p:cNvSpPr>
            <a:spLocks noGrp="1"/>
          </p:cNvSpPr>
          <p:nvPr>
            <p:ph type="sldNum" sz="quarter" idx="4"/>
          </p:nvPr>
        </p:nvSpPr>
        <p:spPr/>
        <p:txBody>
          <a:bodyPr/>
          <a:lstStyle/>
          <a:p>
            <a:fld id="{CE503083-4DA8-4E12-AF1C-AE6E142C82B7}" type="slidenum">
              <a:rPr lang="en-US" smtClean="0"/>
              <a:pPr/>
              <a:t>51</a:t>
            </a:fld>
            <a:endParaRPr lang="en-US" dirty="0"/>
          </a:p>
        </p:txBody>
      </p:sp>
    </p:spTree>
    <p:extLst>
      <p:ext uri="{BB962C8B-B14F-4D97-AF65-F5344CB8AC3E}">
        <p14:creationId xmlns:p14="http://schemas.microsoft.com/office/powerpoint/2010/main" val="2605685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2259"/>
            <a:ext cx="10861564" cy="423497"/>
          </a:xfrm>
        </p:spPr>
        <p:txBody>
          <a:bodyPr/>
          <a:lstStyle/>
          <a:p>
            <a:r>
              <a:rPr lang="pt-BR" sz="2400" spc="300" dirty="0">
                <a:solidFill>
                  <a:srgbClr val="49475B"/>
                </a:solidFill>
                <a:latin typeface="Poppins" panose="00000500000000000000" pitchFamily="2" charset="0"/>
                <a:cs typeface="Poppins" panose="00000500000000000000" pitchFamily="2" charset="0"/>
              </a:rPr>
              <a:t>OPPORTUNITY TYPES</a:t>
            </a:r>
          </a:p>
        </p:txBody>
      </p:sp>
      <p:cxnSp>
        <p:nvCxnSpPr>
          <p:cNvPr id="2" name="Straight Connector 1">
            <a:extLst>
              <a:ext uri="{FF2B5EF4-FFF2-40B4-BE49-F238E27FC236}">
                <a16:creationId xmlns:a16="http://schemas.microsoft.com/office/drawing/2014/main" id="{3309C354-8D6F-350F-3192-4147F524E46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2A58DD6-2255-74E3-2CD8-99CDCB17667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748159-3496-4BEB-9338-494E1E6B0ABA}"/>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C9B27B0-7B1E-4BC8-80CC-955982AB0E01}"/>
              </a:ext>
            </a:extLst>
          </p:cNvPr>
          <p:cNvSpPr txBox="1"/>
          <p:nvPr/>
        </p:nvSpPr>
        <p:spPr>
          <a:xfrm>
            <a:off x="1231738" y="2000431"/>
            <a:ext cx="9919062" cy="4515019"/>
          </a:xfrm>
          <a:prstGeom prst="rect">
            <a:avLst/>
          </a:prstGeom>
          <a:noFill/>
        </p:spPr>
        <p:txBody>
          <a:bodyPr wrap="square" rtlCol="0">
            <a:spAutoFit/>
          </a:bodyPr>
          <a:lstStyle/>
          <a:p>
            <a:pPr marL="197485" indent="-171450">
              <a:lnSpc>
                <a:spcPct val="150000"/>
              </a:lnSpc>
              <a:spcBef>
                <a:spcPts val="100"/>
              </a:spcBef>
              <a:buClr>
                <a:srgbClr val="48A942"/>
              </a:buClr>
              <a:buFont typeface="Helvetica" panose="020B0604020202020204" pitchFamily="34" charset="0"/>
              <a:buChar char="►"/>
              <a:tabLst>
                <a:tab pos="239395" algn="l"/>
              </a:tabLst>
            </a:pPr>
            <a:r>
              <a:rPr lang="en-US" sz="1600" dirty="0">
                <a:latin typeface="Helvetica" panose="020B0604020202020204" pitchFamily="34" charset="0"/>
                <a:cs typeface="Helvetica" panose="020B0604020202020204" pitchFamily="34" charset="0"/>
              </a:rPr>
              <a:t>Financial</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planning</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or</a:t>
            </a:r>
            <a:r>
              <a:rPr lang="en-US" sz="1600" spc="-10" dirty="0">
                <a:latin typeface="Helvetica" panose="020B0604020202020204" pitchFamily="34" charset="0"/>
                <a:cs typeface="Helvetica" panose="020B0604020202020204" pitchFamily="34" charset="0"/>
              </a:rPr>
              <a:t> project-</a:t>
            </a:r>
            <a:r>
              <a:rPr lang="en-US" sz="1600" dirty="0">
                <a:latin typeface="Helvetica" panose="020B0604020202020204" pitchFamily="34" charset="0"/>
                <a:cs typeface="Helvetica" panose="020B0604020202020204" pitchFamily="34" charset="0"/>
              </a:rPr>
              <a:t>based</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fee</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cases</a:t>
            </a:r>
            <a:r>
              <a:rPr lang="en-US" sz="1600" spc="-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where</a:t>
            </a:r>
            <a:r>
              <a:rPr lang="en-US" sz="1600" spc="-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a separate</a:t>
            </a:r>
            <a:r>
              <a:rPr lang="en-US" sz="1600" spc="-25" dirty="0">
                <a:latin typeface="Helvetica" panose="020B0604020202020204" pitchFamily="34" charset="0"/>
                <a:cs typeface="Helvetica" panose="020B0604020202020204" pitchFamily="34" charset="0"/>
              </a:rPr>
              <a:t> </a:t>
            </a:r>
            <a:r>
              <a:rPr lang="en-US" sz="1600" spc="-10" dirty="0">
                <a:latin typeface="Helvetica" panose="020B0604020202020204" pitchFamily="34" charset="0"/>
                <a:cs typeface="Helvetica" panose="020B0604020202020204" pitchFamily="34" charset="0"/>
              </a:rPr>
              <a:t>planning/project</a:t>
            </a:r>
            <a:r>
              <a:rPr lang="en-US" sz="1600" spc="-3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fee</a:t>
            </a:r>
            <a:r>
              <a:rPr lang="en-US" sz="1600" spc="-1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is</a:t>
            </a:r>
            <a:r>
              <a:rPr lang="en-US" sz="1600" spc="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being</a:t>
            </a:r>
            <a:r>
              <a:rPr lang="en-US" sz="1600" spc="-25" dirty="0">
                <a:latin typeface="Helvetica" panose="020B0604020202020204" pitchFamily="34" charset="0"/>
                <a:cs typeface="Helvetica" panose="020B0604020202020204" pitchFamily="34" charset="0"/>
              </a:rPr>
              <a:t> </a:t>
            </a:r>
            <a:r>
              <a:rPr lang="en-US" sz="1600" spc="-10" dirty="0">
                <a:latin typeface="Helvetica" panose="020B0604020202020204" pitchFamily="34" charset="0"/>
                <a:cs typeface="Helvetica" panose="020B0604020202020204" pitchFamily="34" charset="0"/>
              </a:rPr>
              <a:t>earned</a:t>
            </a:r>
            <a:endParaRPr lang="en-US" sz="3200" dirty="0">
              <a:latin typeface="Helvetica" panose="020B0604020202020204" pitchFamily="34" charset="0"/>
              <a:cs typeface="Helvetica" panose="020B0604020202020204" pitchFamily="34" charset="0"/>
            </a:endParaRPr>
          </a:p>
          <a:p>
            <a:pPr marL="197485" indent="-171450">
              <a:lnSpc>
                <a:spcPct val="150000"/>
              </a:lnSpc>
              <a:spcBef>
                <a:spcPts val="5"/>
              </a:spcBef>
              <a:buClr>
                <a:srgbClr val="48A942"/>
              </a:buClr>
              <a:buFont typeface="Helvetica" panose="020B0604020202020204" pitchFamily="34" charset="0"/>
              <a:buChar char="►"/>
              <a:tabLst>
                <a:tab pos="239395" algn="l"/>
              </a:tabLst>
            </a:pPr>
            <a:r>
              <a:rPr lang="en-US" sz="1600" dirty="0">
                <a:latin typeface="Helvetica" panose="020B0604020202020204" pitchFamily="34" charset="0"/>
                <a:cs typeface="Helvetica" panose="020B0604020202020204" pitchFamily="34" charset="0"/>
              </a:rPr>
              <a:t>New</a:t>
            </a:r>
            <a:r>
              <a:rPr lang="en-US" sz="1600" spc="-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client</a:t>
            </a:r>
            <a:r>
              <a:rPr lang="en-US" sz="1600" spc="-10" dirty="0">
                <a:latin typeface="Helvetica" panose="020B0604020202020204" pitchFamily="34" charset="0"/>
                <a:cs typeface="Helvetica" panose="020B0604020202020204" pitchFamily="34" charset="0"/>
              </a:rPr>
              <a:t> asset-</a:t>
            </a:r>
            <a:r>
              <a:rPr lang="en-US" sz="1600" dirty="0">
                <a:latin typeface="Helvetica" panose="020B0604020202020204" pitchFamily="34" charset="0"/>
                <a:cs typeface="Helvetica" panose="020B0604020202020204" pitchFamily="34" charset="0"/>
              </a:rPr>
              <a:t>based</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fee</a:t>
            </a:r>
            <a:r>
              <a:rPr lang="en-US" sz="1600" spc="-5" dirty="0">
                <a:latin typeface="Helvetica" panose="020B0604020202020204" pitchFamily="34" charset="0"/>
                <a:cs typeface="Helvetica" panose="020B0604020202020204" pitchFamily="34" charset="0"/>
              </a:rPr>
              <a:t> </a:t>
            </a:r>
            <a:r>
              <a:rPr lang="en-US" sz="1600" spc="-10" dirty="0">
                <a:latin typeface="Helvetica" panose="020B0604020202020204" pitchFamily="34" charset="0"/>
                <a:cs typeface="Helvetica" panose="020B0604020202020204" pitchFamily="34" charset="0"/>
              </a:rPr>
              <a:t>opportunities</a:t>
            </a:r>
            <a:endParaRPr lang="en-US" sz="3200" dirty="0">
              <a:latin typeface="Helvetica" panose="020B0604020202020204" pitchFamily="34" charset="0"/>
              <a:cs typeface="Helvetica" panose="020B0604020202020204" pitchFamily="34" charset="0"/>
            </a:endParaRPr>
          </a:p>
          <a:p>
            <a:pPr marL="197485" indent="-171450">
              <a:lnSpc>
                <a:spcPct val="150000"/>
              </a:lnSpc>
              <a:buClr>
                <a:srgbClr val="48A942"/>
              </a:buClr>
              <a:buFont typeface="Helvetica" panose="020B0604020202020204" pitchFamily="34" charset="0"/>
              <a:buChar char="►"/>
              <a:tabLst>
                <a:tab pos="239395" algn="l"/>
              </a:tabLst>
            </a:pPr>
            <a:r>
              <a:rPr lang="en-US" sz="1600" dirty="0">
                <a:latin typeface="Helvetica" panose="020B0604020202020204" pitchFamily="34" charset="0"/>
                <a:cs typeface="Helvetica" panose="020B0604020202020204" pitchFamily="34" charset="0"/>
              </a:rPr>
              <a:t>Existing</a:t>
            </a:r>
            <a:r>
              <a:rPr lang="en-US" sz="1600" spc="-1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client</a:t>
            </a:r>
            <a:r>
              <a:rPr lang="en-US" sz="1600" spc="-25" dirty="0">
                <a:latin typeface="Helvetica" panose="020B0604020202020204" pitchFamily="34" charset="0"/>
                <a:cs typeface="Helvetica" panose="020B0604020202020204" pitchFamily="34" charset="0"/>
              </a:rPr>
              <a:t> </a:t>
            </a:r>
            <a:r>
              <a:rPr lang="en-US" sz="1600" spc="-10" dirty="0">
                <a:latin typeface="Helvetica" panose="020B0604020202020204" pitchFamily="34" charset="0"/>
                <a:cs typeface="Helvetica" panose="020B0604020202020204" pitchFamily="34" charset="0"/>
              </a:rPr>
              <a:t>asset-</a:t>
            </a:r>
            <a:r>
              <a:rPr lang="en-US" sz="1600" dirty="0">
                <a:latin typeface="Helvetica" panose="020B0604020202020204" pitchFamily="34" charset="0"/>
                <a:cs typeface="Helvetica" panose="020B0604020202020204" pitchFamily="34" charset="0"/>
              </a:rPr>
              <a:t>based</a:t>
            </a:r>
            <a:r>
              <a:rPr lang="en-US" sz="1600" spc="-5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fee</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opportunities</a:t>
            </a:r>
            <a:r>
              <a:rPr lang="en-US" sz="1600" spc="-3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of</a:t>
            </a:r>
            <a:r>
              <a:rPr lang="en-US" sz="1600" spc="-1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$100,000</a:t>
            </a:r>
            <a:r>
              <a:rPr lang="en-US" sz="1600" spc="-3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or</a:t>
            </a:r>
            <a:r>
              <a:rPr lang="en-US" sz="1600" spc="-20" dirty="0">
                <a:latin typeface="Helvetica" panose="020B0604020202020204" pitchFamily="34" charset="0"/>
                <a:cs typeface="Helvetica" panose="020B0604020202020204" pitchFamily="34" charset="0"/>
              </a:rPr>
              <a:t> more</a:t>
            </a:r>
            <a:endParaRPr lang="en-US" sz="3200" dirty="0">
              <a:latin typeface="Helvetica" panose="020B0604020202020204" pitchFamily="34" charset="0"/>
              <a:cs typeface="Helvetica" panose="020B0604020202020204" pitchFamily="34" charset="0"/>
            </a:endParaRPr>
          </a:p>
          <a:p>
            <a:pPr marL="197485" indent="-171450">
              <a:lnSpc>
                <a:spcPct val="150000"/>
              </a:lnSpc>
              <a:buClr>
                <a:srgbClr val="48A942"/>
              </a:buClr>
              <a:buFont typeface="Helvetica" panose="020B0604020202020204" pitchFamily="34" charset="0"/>
              <a:buChar char="►"/>
              <a:tabLst>
                <a:tab pos="239395" algn="l"/>
              </a:tabLst>
            </a:pPr>
            <a:r>
              <a:rPr lang="en-US" sz="1600" dirty="0">
                <a:latin typeface="Helvetica" panose="020B0604020202020204" pitchFamily="34" charset="0"/>
                <a:cs typeface="Helvetica" panose="020B0604020202020204" pitchFamily="34" charset="0"/>
              </a:rPr>
              <a:t>Recurring</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retainer</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fee</a:t>
            </a:r>
            <a:r>
              <a:rPr lang="en-US" sz="1600" spc="-35" dirty="0">
                <a:latin typeface="Helvetica" panose="020B0604020202020204" pitchFamily="34" charset="0"/>
                <a:cs typeface="Helvetica" panose="020B0604020202020204" pitchFamily="34" charset="0"/>
              </a:rPr>
              <a:t> </a:t>
            </a:r>
            <a:r>
              <a:rPr lang="en-US" sz="1600" spc="-10" dirty="0">
                <a:latin typeface="Helvetica" panose="020B0604020202020204" pitchFamily="34" charset="0"/>
                <a:cs typeface="Helvetica" panose="020B0604020202020204" pitchFamily="34" charset="0"/>
              </a:rPr>
              <a:t>opportunities</a:t>
            </a:r>
            <a:endParaRPr lang="en-US" sz="3200" dirty="0">
              <a:latin typeface="Helvetica" panose="020B0604020202020204" pitchFamily="34" charset="0"/>
              <a:cs typeface="Helvetica" panose="020B0604020202020204" pitchFamily="34" charset="0"/>
            </a:endParaRPr>
          </a:p>
          <a:p>
            <a:pPr marL="196850" marR="33655" indent="-171450">
              <a:lnSpc>
                <a:spcPct val="150000"/>
              </a:lnSpc>
              <a:spcBef>
                <a:spcPts val="5"/>
              </a:spcBef>
              <a:buClr>
                <a:srgbClr val="48A942"/>
              </a:buClr>
              <a:buFont typeface="Helvetica" panose="020B0604020202020204" pitchFamily="34" charset="0"/>
              <a:buChar char="►"/>
              <a:tabLst>
                <a:tab pos="259079" algn="l"/>
              </a:tabLst>
            </a:pPr>
            <a:r>
              <a:rPr lang="en-US" sz="1600" dirty="0">
                <a:latin typeface="Helvetica" panose="020B0604020202020204" pitchFamily="34" charset="0"/>
                <a:cs typeface="Helvetica" panose="020B0604020202020204" pitchFamily="34" charset="0"/>
              </a:rPr>
              <a:t>Fee</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increases</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or</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discount</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reductions</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where</a:t>
            </a:r>
            <a:r>
              <a:rPr lang="en-US" sz="1600" spc="-1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$1,000</a:t>
            </a:r>
            <a:r>
              <a:rPr lang="en-US" sz="1600" spc="-5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or</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more</a:t>
            </a:r>
            <a:r>
              <a:rPr lang="en-US" sz="1600" spc="-3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of</a:t>
            </a:r>
            <a:r>
              <a:rPr lang="en-US" sz="1600" spc="-1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additional</a:t>
            </a:r>
            <a:r>
              <a:rPr lang="en-US" sz="1600" spc="-20" dirty="0">
                <a:latin typeface="Helvetica" panose="020B0604020202020204" pitchFamily="34" charset="0"/>
                <a:cs typeface="Helvetica" panose="020B0604020202020204" pitchFamily="34" charset="0"/>
              </a:rPr>
              <a:t> </a:t>
            </a:r>
            <a:r>
              <a:rPr lang="en-US" sz="1600" spc="-10" dirty="0">
                <a:latin typeface="Helvetica" panose="020B0604020202020204" pitchFamily="34" charset="0"/>
                <a:cs typeface="Helvetica" panose="020B0604020202020204" pitchFamily="34" charset="0"/>
              </a:rPr>
              <a:t>annualized</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revenue</a:t>
            </a:r>
            <a:r>
              <a:rPr lang="en-US" sz="1600" spc="-3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will</a:t>
            </a:r>
            <a:r>
              <a:rPr lang="en-US" sz="1600" spc="5" dirty="0">
                <a:latin typeface="Helvetica" panose="020B0604020202020204" pitchFamily="34" charset="0"/>
                <a:cs typeface="Helvetica" panose="020B0604020202020204" pitchFamily="34" charset="0"/>
              </a:rPr>
              <a:t> </a:t>
            </a:r>
            <a:r>
              <a:rPr lang="en-US" sz="1600" spc="-25" dirty="0">
                <a:latin typeface="Helvetica" panose="020B0604020202020204" pitchFamily="34" charset="0"/>
                <a:cs typeface="Helvetica" panose="020B0604020202020204" pitchFamily="34" charset="0"/>
              </a:rPr>
              <a:t>be 	</a:t>
            </a:r>
            <a:r>
              <a:rPr lang="en-US" sz="1600" dirty="0">
                <a:latin typeface="Helvetica" panose="020B0604020202020204" pitchFamily="34" charset="0"/>
                <a:cs typeface="Helvetica" panose="020B0604020202020204" pitchFamily="34" charset="0"/>
              </a:rPr>
              <a:t>earned.</a:t>
            </a:r>
            <a:r>
              <a:rPr lang="en-US" sz="1600" spc="29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Build</a:t>
            </a:r>
            <a:r>
              <a:rPr lang="en-US" sz="1600" spc="-3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the</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opportunity</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for</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only</a:t>
            </a:r>
            <a:r>
              <a:rPr lang="en-US" sz="1600" spc="-3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the</a:t>
            </a:r>
            <a:r>
              <a:rPr lang="en-US" sz="1600" spc="-1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increase</a:t>
            </a:r>
            <a:r>
              <a:rPr lang="en-US" sz="1600" spc="-3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amount.</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Status</a:t>
            </a:r>
            <a:r>
              <a:rPr lang="en-US" sz="1600" spc="-3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as</a:t>
            </a:r>
            <a:r>
              <a:rPr lang="en-US" sz="1600" spc="-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“Signed”</a:t>
            </a:r>
            <a:r>
              <a:rPr lang="en-US" sz="1600" spc="-3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when</a:t>
            </a:r>
            <a:r>
              <a:rPr lang="en-US" sz="1600" spc="-3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the</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client</a:t>
            </a:r>
            <a:r>
              <a:rPr lang="en-US" sz="1600" spc="-25" dirty="0">
                <a:latin typeface="Helvetica" panose="020B0604020202020204" pitchFamily="34" charset="0"/>
                <a:cs typeface="Helvetica" panose="020B0604020202020204" pitchFamily="34" charset="0"/>
              </a:rPr>
              <a:t> has 	</a:t>
            </a:r>
            <a:r>
              <a:rPr lang="en-US" sz="1600" dirty="0">
                <a:latin typeface="Helvetica" panose="020B0604020202020204" pitchFamily="34" charset="0"/>
                <a:cs typeface="Helvetica" panose="020B0604020202020204" pitchFamily="34" charset="0"/>
              </a:rPr>
              <a:t>agreed</a:t>
            </a:r>
            <a:r>
              <a:rPr lang="en-US" sz="1600" spc="-5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to it.</a:t>
            </a:r>
            <a:r>
              <a:rPr lang="en-US" sz="1600" spc="3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Move</a:t>
            </a:r>
            <a:r>
              <a:rPr lang="en-US" sz="1600" spc="-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to “Closed</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Won”</a:t>
            </a:r>
            <a:r>
              <a:rPr lang="en-US" sz="1600" spc="-4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on</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the</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day</a:t>
            </a:r>
            <a:r>
              <a:rPr lang="en-US" sz="1600" spc="-3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the</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fee</a:t>
            </a:r>
            <a:r>
              <a:rPr lang="en-US" sz="1600" spc="-3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increase</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will</a:t>
            </a:r>
            <a:r>
              <a:rPr lang="en-US" sz="1600" spc="-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be</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in</a:t>
            </a:r>
            <a:r>
              <a:rPr lang="en-US" sz="1600" spc="-1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effect</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(usually</a:t>
            </a:r>
            <a:r>
              <a:rPr lang="en-US" sz="1600" spc="-3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the</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first</a:t>
            </a:r>
            <a:r>
              <a:rPr lang="en-US" sz="1600" spc="-1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day</a:t>
            </a:r>
            <a:r>
              <a:rPr lang="en-US" sz="1600" spc="-15" dirty="0">
                <a:latin typeface="Helvetica" panose="020B0604020202020204" pitchFamily="34" charset="0"/>
                <a:cs typeface="Helvetica" panose="020B0604020202020204" pitchFamily="34" charset="0"/>
              </a:rPr>
              <a:t> </a:t>
            </a:r>
            <a:r>
              <a:rPr lang="en-US" sz="1600" spc="-25" dirty="0">
                <a:latin typeface="Helvetica" panose="020B0604020202020204" pitchFamily="34" charset="0"/>
                <a:cs typeface="Helvetica" panose="020B0604020202020204" pitchFamily="34" charset="0"/>
              </a:rPr>
              <a:t>of 	</a:t>
            </a:r>
            <a:r>
              <a:rPr lang="en-US" sz="1600" dirty="0">
                <a:latin typeface="Helvetica" panose="020B0604020202020204" pitchFamily="34" charset="0"/>
                <a:cs typeface="Helvetica" panose="020B0604020202020204" pitchFamily="34" charset="0"/>
              </a:rPr>
              <a:t>the</a:t>
            </a:r>
            <a:r>
              <a:rPr lang="en-US" sz="1600" spc="-1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next</a:t>
            </a:r>
            <a:r>
              <a:rPr lang="en-US" sz="1600" spc="-15" dirty="0">
                <a:latin typeface="Helvetica" panose="020B0604020202020204" pitchFamily="34" charset="0"/>
                <a:cs typeface="Helvetica" panose="020B0604020202020204" pitchFamily="34" charset="0"/>
              </a:rPr>
              <a:t> </a:t>
            </a:r>
            <a:r>
              <a:rPr lang="en-US" sz="1600" spc="-10" dirty="0">
                <a:latin typeface="Helvetica" panose="020B0604020202020204" pitchFamily="34" charset="0"/>
                <a:cs typeface="Helvetica" panose="020B0604020202020204" pitchFamily="34" charset="0"/>
              </a:rPr>
              <a:t>quarter)</a:t>
            </a:r>
            <a:endParaRPr lang="en-US" sz="3200" dirty="0">
              <a:latin typeface="Helvetica" panose="020B0604020202020204" pitchFamily="34" charset="0"/>
              <a:cs typeface="Helvetica" panose="020B0604020202020204" pitchFamily="34" charset="0"/>
            </a:endParaRPr>
          </a:p>
          <a:p>
            <a:pPr marL="197485" indent="-171450">
              <a:lnSpc>
                <a:spcPct val="150000"/>
              </a:lnSpc>
              <a:buClr>
                <a:srgbClr val="48A942"/>
              </a:buClr>
              <a:buFont typeface="Helvetica" panose="020B0604020202020204" pitchFamily="34" charset="0"/>
              <a:buChar char="►"/>
              <a:tabLst>
                <a:tab pos="239395" algn="l"/>
              </a:tabLst>
            </a:pPr>
            <a:r>
              <a:rPr lang="en-US" sz="1600" dirty="0">
                <a:latin typeface="Helvetica" panose="020B0604020202020204" pitchFamily="34" charset="0"/>
                <a:cs typeface="Helvetica" panose="020B0604020202020204" pitchFamily="34" charset="0"/>
              </a:rPr>
              <a:t>Long</a:t>
            </a:r>
            <a:r>
              <a:rPr lang="en-US" sz="1600" spc="-4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Road</a:t>
            </a:r>
            <a:r>
              <a:rPr lang="en-US" sz="1600" spc="-4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Risk</a:t>
            </a:r>
            <a:r>
              <a:rPr lang="en-US" sz="1600" spc="-1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Management</a:t>
            </a:r>
            <a:r>
              <a:rPr lang="en-US" sz="1600" spc="-45" dirty="0">
                <a:latin typeface="Helvetica" panose="020B0604020202020204" pitchFamily="34" charset="0"/>
                <a:cs typeface="Helvetica" panose="020B0604020202020204" pitchFamily="34" charset="0"/>
              </a:rPr>
              <a:t> </a:t>
            </a:r>
            <a:r>
              <a:rPr lang="en-US" sz="1600" spc="-10" dirty="0">
                <a:latin typeface="Helvetica" panose="020B0604020202020204" pitchFamily="34" charset="0"/>
                <a:cs typeface="Helvetica" panose="020B0604020202020204" pitchFamily="34" charset="0"/>
              </a:rPr>
              <a:t>opportunities</a:t>
            </a:r>
            <a:endParaRPr lang="en-US" sz="3200" dirty="0">
              <a:latin typeface="Helvetica" panose="020B0604020202020204" pitchFamily="34" charset="0"/>
              <a:cs typeface="Helvetica" panose="020B0604020202020204" pitchFamily="34" charset="0"/>
            </a:endParaRPr>
          </a:p>
          <a:p>
            <a:pPr marL="197485" indent="-171450">
              <a:lnSpc>
                <a:spcPct val="150000"/>
              </a:lnSpc>
              <a:buClr>
                <a:srgbClr val="48A942"/>
              </a:buClr>
              <a:buFont typeface="Helvetica" panose="020B0604020202020204" pitchFamily="34" charset="0"/>
              <a:buChar char="►"/>
              <a:tabLst>
                <a:tab pos="239395" algn="l"/>
              </a:tabLst>
            </a:pPr>
            <a:r>
              <a:rPr lang="en-US" sz="1600" dirty="0">
                <a:latin typeface="Helvetica" panose="020B0604020202020204" pitchFamily="34" charset="0"/>
                <a:cs typeface="Helvetica" panose="020B0604020202020204" pitchFamily="34" charset="0"/>
              </a:rPr>
              <a:t>CBIZ</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retirement</a:t>
            </a:r>
            <a:r>
              <a:rPr lang="en-US" sz="1600" spc="-4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plan</a:t>
            </a:r>
            <a:r>
              <a:rPr lang="en-US" sz="1600" spc="-3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or</a:t>
            </a:r>
            <a:r>
              <a:rPr lang="en-US" sz="1600" spc="-2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institutional</a:t>
            </a:r>
            <a:r>
              <a:rPr lang="en-US" sz="1600" spc="-55"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asset</a:t>
            </a:r>
            <a:r>
              <a:rPr lang="en-US" sz="1600" spc="-2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management</a:t>
            </a:r>
            <a:r>
              <a:rPr lang="en-US" sz="1600" spc="-45" dirty="0">
                <a:latin typeface="Helvetica" panose="020B0604020202020204" pitchFamily="34" charset="0"/>
                <a:cs typeface="Helvetica" panose="020B0604020202020204" pitchFamily="34" charset="0"/>
              </a:rPr>
              <a:t> </a:t>
            </a:r>
            <a:r>
              <a:rPr lang="en-US" sz="1600" spc="-10" dirty="0">
                <a:latin typeface="Helvetica" panose="020B0604020202020204" pitchFamily="34" charset="0"/>
                <a:cs typeface="Helvetica" panose="020B0604020202020204" pitchFamily="34" charset="0"/>
              </a:rPr>
              <a:t>opportunities</a:t>
            </a:r>
            <a:endParaRPr lang="en-US" sz="2000" dirty="0"/>
          </a:p>
          <a:p>
            <a:pPr marL="254000" marR="5080" indent="-228600">
              <a:lnSpc>
                <a:spcPct val="150000"/>
              </a:lnSpc>
            </a:pPr>
            <a:r>
              <a:rPr lang="en-US" sz="1100" b="1" dirty="0">
                <a:latin typeface="Arial"/>
                <a:cs typeface="Arial"/>
              </a:rPr>
              <a:t>Q:</a:t>
            </a:r>
            <a:r>
              <a:rPr lang="en-US" sz="1100" b="1" spc="-10" dirty="0">
                <a:latin typeface="Arial"/>
                <a:cs typeface="Arial"/>
              </a:rPr>
              <a:t> </a:t>
            </a:r>
            <a:r>
              <a:rPr lang="en-US" sz="1100" dirty="0"/>
              <a:t>Who</a:t>
            </a:r>
            <a:r>
              <a:rPr lang="en-US" sz="1100" spc="-50" dirty="0"/>
              <a:t> </a:t>
            </a:r>
            <a:r>
              <a:rPr lang="en-US" sz="1100" dirty="0"/>
              <a:t>should</a:t>
            </a:r>
            <a:r>
              <a:rPr lang="en-US" sz="1100" spc="-35" dirty="0"/>
              <a:t> </a:t>
            </a:r>
            <a:r>
              <a:rPr lang="en-US" sz="1100" dirty="0"/>
              <a:t>build</a:t>
            </a:r>
            <a:r>
              <a:rPr lang="en-US" sz="1100" spc="-35" dirty="0"/>
              <a:t> </a:t>
            </a:r>
            <a:r>
              <a:rPr lang="en-US" sz="1100" dirty="0"/>
              <a:t>and</a:t>
            </a:r>
            <a:r>
              <a:rPr lang="en-US" sz="1100" spc="-25" dirty="0"/>
              <a:t> </a:t>
            </a:r>
            <a:r>
              <a:rPr lang="en-US" sz="1100" dirty="0"/>
              <a:t>update</a:t>
            </a:r>
            <a:r>
              <a:rPr lang="en-US" sz="1100" spc="-45" dirty="0"/>
              <a:t> </a:t>
            </a:r>
            <a:r>
              <a:rPr lang="en-US" sz="1100" dirty="0"/>
              <a:t>opportunities?</a:t>
            </a:r>
            <a:r>
              <a:rPr lang="en-US" sz="1100" spc="295" dirty="0"/>
              <a:t> </a:t>
            </a:r>
            <a:r>
              <a:rPr lang="en-US" sz="1100" b="1" i="1" dirty="0">
                <a:latin typeface="Arial"/>
                <a:cs typeface="Arial"/>
              </a:rPr>
              <a:t>A</a:t>
            </a:r>
            <a:r>
              <a:rPr lang="en-US" sz="1100" b="1" dirty="0">
                <a:latin typeface="Arial"/>
                <a:cs typeface="Arial"/>
              </a:rPr>
              <a:t>:</a:t>
            </a:r>
            <a:r>
              <a:rPr lang="en-US" sz="1100" b="1" spc="325" dirty="0">
                <a:latin typeface="Arial"/>
                <a:cs typeface="Arial"/>
              </a:rPr>
              <a:t> </a:t>
            </a:r>
            <a:r>
              <a:rPr lang="en-US" sz="1100" dirty="0"/>
              <a:t>If not</a:t>
            </a:r>
            <a:r>
              <a:rPr lang="en-US" sz="1100" spc="-15" dirty="0"/>
              <a:t> </a:t>
            </a:r>
            <a:r>
              <a:rPr lang="en-US" sz="1100" dirty="0"/>
              <a:t>otherwise</a:t>
            </a:r>
            <a:r>
              <a:rPr lang="en-US" sz="1100" spc="-25" dirty="0"/>
              <a:t> </a:t>
            </a:r>
            <a:r>
              <a:rPr lang="en-US" sz="1100" dirty="0"/>
              <a:t>agreed</a:t>
            </a:r>
            <a:r>
              <a:rPr lang="en-US" sz="1100" spc="-25" dirty="0"/>
              <a:t> </a:t>
            </a:r>
            <a:r>
              <a:rPr lang="en-US" sz="1100" dirty="0"/>
              <a:t>upon</a:t>
            </a:r>
            <a:r>
              <a:rPr lang="en-US" sz="1100" spc="-30" dirty="0"/>
              <a:t> </a:t>
            </a:r>
            <a:r>
              <a:rPr lang="en-US" sz="1100" dirty="0"/>
              <a:t>by</a:t>
            </a:r>
            <a:r>
              <a:rPr lang="en-US" sz="1100" spc="-15" dirty="0"/>
              <a:t> </a:t>
            </a:r>
            <a:r>
              <a:rPr lang="en-US" sz="1100" dirty="0"/>
              <a:t>the</a:t>
            </a:r>
            <a:r>
              <a:rPr lang="en-US" sz="1100" spc="-10" dirty="0"/>
              <a:t> </a:t>
            </a:r>
            <a:r>
              <a:rPr lang="en-US" sz="1100" dirty="0"/>
              <a:t>service</a:t>
            </a:r>
            <a:r>
              <a:rPr lang="en-US" sz="1100" spc="-10" dirty="0"/>
              <a:t> </a:t>
            </a:r>
            <a:r>
              <a:rPr lang="en-US" sz="1100" dirty="0"/>
              <a:t>team</a:t>
            </a:r>
            <a:r>
              <a:rPr lang="en-US" sz="1100" spc="-20" dirty="0"/>
              <a:t> </a:t>
            </a:r>
            <a:r>
              <a:rPr lang="en-US" sz="1100" spc="-25" dirty="0"/>
              <a:t>on </a:t>
            </a:r>
            <a:r>
              <a:rPr lang="en-US" sz="1100" dirty="0"/>
              <a:t>the</a:t>
            </a:r>
            <a:r>
              <a:rPr lang="en-US" sz="1100" spc="-25" dirty="0"/>
              <a:t> </a:t>
            </a:r>
            <a:r>
              <a:rPr lang="en-US" sz="1100" dirty="0"/>
              <a:t>household,</a:t>
            </a:r>
            <a:r>
              <a:rPr lang="en-US" sz="1100" spc="285" dirty="0"/>
              <a:t> </a:t>
            </a:r>
            <a:r>
              <a:rPr lang="en-US" sz="1100" dirty="0"/>
              <a:t>the</a:t>
            </a:r>
            <a:r>
              <a:rPr lang="en-US" sz="1100" spc="-10" dirty="0"/>
              <a:t> </a:t>
            </a:r>
            <a:r>
              <a:rPr lang="en-US" sz="1100" dirty="0"/>
              <a:t>Sequoia</a:t>
            </a:r>
            <a:r>
              <a:rPr lang="en-US" sz="1100" spc="-35" dirty="0"/>
              <a:t> </a:t>
            </a:r>
            <a:r>
              <a:rPr lang="en-US" sz="1100" dirty="0"/>
              <a:t>team</a:t>
            </a:r>
            <a:r>
              <a:rPr lang="en-US" sz="1100" spc="-25" dirty="0"/>
              <a:t> </a:t>
            </a:r>
            <a:r>
              <a:rPr lang="en-US" sz="1100" dirty="0"/>
              <a:t>member</a:t>
            </a:r>
            <a:r>
              <a:rPr lang="en-US" sz="1100" spc="-35" dirty="0"/>
              <a:t> </a:t>
            </a:r>
            <a:r>
              <a:rPr lang="en-US" sz="1100" dirty="0"/>
              <a:t>who</a:t>
            </a:r>
            <a:r>
              <a:rPr lang="en-US" sz="1100" spc="-10" dirty="0"/>
              <a:t> </a:t>
            </a:r>
            <a:r>
              <a:rPr lang="en-US" sz="1100" dirty="0"/>
              <a:t>is</a:t>
            </a:r>
            <a:r>
              <a:rPr lang="en-US" sz="1100" spc="-10" dirty="0"/>
              <a:t> </a:t>
            </a:r>
            <a:r>
              <a:rPr lang="en-US" sz="1100" dirty="0"/>
              <a:t>noted</a:t>
            </a:r>
            <a:r>
              <a:rPr lang="en-US" sz="1100" spc="-35" dirty="0"/>
              <a:t> </a:t>
            </a:r>
            <a:r>
              <a:rPr lang="en-US" sz="1100" dirty="0"/>
              <a:t>as</a:t>
            </a:r>
            <a:r>
              <a:rPr lang="en-US" sz="1100" spc="-15" dirty="0"/>
              <a:t> </a:t>
            </a:r>
            <a:r>
              <a:rPr lang="en-US" sz="1100" dirty="0"/>
              <a:t>the</a:t>
            </a:r>
            <a:r>
              <a:rPr lang="en-US" sz="1100" spc="-15" dirty="0"/>
              <a:t> </a:t>
            </a:r>
            <a:r>
              <a:rPr lang="en-US" sz="1100" dirty="0"/>
              <a:t>internal</a:t>
            </a:r>
            <a:r>
              <a:rPr lang="en-US" sz="1100" spc="-45" dirty="0"/>
              <a:t> </a:t>
            </a:r>
            <a:r>
              <a:rPr lang="en-US" sz="1100" dirty="0"/>
              <a:t>(Sequoia)</a:t>
            </a:r>
            <a:r>
              <a:rPr lang="en-US" sz="1100" spc="-35" dirty="0"/>
              <a:t> </a:t>
            </a:r>
            <a:r>
              <a:rPr lang="en-US" sz="1100" dirty="0"/>
              <a:t>referral</a:t>
            </a:r>
            <a:r>
              <a:rPr lang="en-US" sz="1100" spc="-50" dirty="0"/>
              <a:t> </a:t>
            </a:r>
            <a:r>
              <a:rPr lang="en-US" sz="1100" dirty="0"/>
              <a:t>source</a:t>
            </a:r>
            <a:r>
              <a:rPr lang="en-US" sz="1100" spc="-25" dirty="0"/>
              <a:t> </a:t>
            </a:r>
            <a:r>
              <a:rPr lang="en-US" sz="1100" dirty="0"/>
              <a:t>of</a:t>
            </a:r>
            <a:r>
              <a:rPr lang="en-US" sz="1100" spc="-5" dirty="0"/>
              <a:t> </a:t>
            </a:r>
            <a:r>
              <a:rPr lang="en-US" sz="1100" spc="-25" dirty="0"/>
              <a:t>the </a:t>
            </a:r>
            <a:r>
              <a:rPr lang="en-US" sz="1100" dirty="0"/>
              <a:t>opportunity</a:t>
            </a:r>
            <a:r>
              <a:rPr lang="en-US" sz="1100" spc="-55" dirty="0"/>
              <a:t> </a:t>
            </a:r>
            <a:r>
              <a:rPr lang="en-US" sz="1100" i="1" dirty="0">
                <a:latin typeface="Arial"/>
                <a:cs typeface="Arial"/>
              </a:rPr>
              <a:t>OR</a:t>
            </a:r>
            <a:r>
              <a:rPr lang="en-US" sz="1100" i="1" spc="-10" dirty="0">
                <a:latin typeface="Arial"/>
                <a:cs typeface="Arial"/>
              </a:rPr>
              <a:t> </a:t>
            </a:r>
            <a:r>
              <a:rPr lang="en-US" sz="1100" dirty="0"/>
              <a:t>the</a:t>
            </a:r>
            <a:r>
              <a:rPr lang="en-US" sz="1100" spc="-15" dirty="0"/>
              <a:t> </a:t>
            </a:r>
            <a:r>
              <a:rPr lang="en-US" sz="1100" dirty="0"/>
              <a:t>person</a:t>
            </a:r>
            <a:r>
              <a:rPr lang="en-US" sz="1100" spc="-40" dirty="0"/>
              <a:t> </a:t>
            </a:r>
            <a:r>
              <a:rPr lang="en-US" sz="1100" dirty="0"/>
              <a:t>who</a:t>
            </a:r>
            <a:r>
              <a:rPr lang="en-US" sz="1100" spc="-15" dirty="0"/>
              <a:t> </a:t>
            </a:r>
            <a:r>
              <a:rPr lang="en-US" sz="1100" dirty="0"/>
              <a:t>will remain</a:t>
            </a:r>
            <a:r>
              <a:rPr lang="en-US" sz="1100" spc="-40" dirty="0"/>
              <a:t> </a:t>
            </a:r>
            <a:r>
              <a:rPr lang="en-US" sz="1100" dirty="0"/>
              <a:t>the</a:t>
            </a:r>
            <a:r>
              <a:rPr lang="en-US" sz="1100" spc="-15" dirty="0"/>
              <a:t> </a:t>
            </a:r>
            <a:r>
              <a:rPr lang="en-US" sz="1100" dirty="0"/>
              <a:t>opportunity</a:t>
            </a:r>
            <a:r>
              <a:rPr lang="en-US" sz="1100" spc="-45" dirty="0"/>
              <a:t> </a:t>
            </a:r>
            <a:r>
              <a:rPr lang="en-US" sz="1100" dirty="0"/>
              <a:t>owner</a:t>
            </a:r>
            <a:r>
              <a:rPr lang="en-US" sz="1100" spc="-25" dirty="0"/>
              <a:t> </a:t>
            </a:r>
            <a:r>
              <a:rPr lang="en-US" sz="1100" dirty="0"/>
              <a:t>in</a:t>
            </a:r>
            <a:r>
              <a:rPr lang="en-US" sz="1100" spc="-15" dirty="0"/>
              <a:t> </a:t>
            </a:r>
            <a:r>
              <a:rPr lang="en-US" sz="1100" dirty="0"/>
              <a:t>Salesforce</a:t>
            </a:r>
            <a:r>
              <a:rPr lang="en-US" sz="1100" spc="-40" dirty="0"/>
              <a:t> </a:t>
            </a:r>
            <a:r>
              <a:rPr lang="en-US" sz="1100" dirty="0"/>
              <a:t>should</a:t>
            </a:r>
            <a:r>
              <a:rPr lang="en-US" sz="1100" spc="-40" dirty="0"/>
              <a:t> </a:t>
            </a:r>
            <a:r>
              <a:rPr lang="en-US" sz="1100" dirty="0"/>
              <a:t>build</a:t>
            </a:r>
            <a:r>
              <a:rPr lang="en-US" sz="1100" spc="-35" dirty="0"/>
              <a:t> </a:t>
            </a:r>
            <a:r>
              <a:rPr lang="en-US" sz="1100" dirty="0"/>
              <a:t>it</a:t>
            </a:r>
            <a:r>
              <a:rPr lang="en-US" sz="1100" spc="-5" dirty="0"/>
              <a:t> </a:t>
            </a:r>
            <a:r>
              <a:rPr lang="en-US" sz="1100" spc="-25" dirty="0"/>
              <a:t>and </a:t>
            </a:r>
            <a:r>
              <a:rPr lang="en-US" sz="1100" dirty="0"/>
              <a:t>update</a:t>
            </a:r>
            <a:r>
              <a:rPr lang="en-US" sz="1100" spc="-55" dirty="0"/>
              <a:t> </a:t>
            </a:r>
            <a:r>
              <a:rPr lang="en-US" sz="1100" dirty="0"/>
              <a:t>it through</a:t>
            </a:r>
            <a:r>
              <a:rPr lang="en-US" sz="1100" spc="-25" dirty="0"/>
              <a:t> </a:t>
            </a:r>
            <a:r>
              <a:rPr lang="en-US" sz="1100" spc="-20" dirty="0"/>
              <a:t>close</a:t>
            </a:r>
          </a:p>
        </p:txBody>
      </p:sp>
      <p:sp>
        <p:nvSpPr>
          <p:cNvPr id="7" name="object 4">
            <a:extLst>
              <a:ext uri="{FF2B5EF4-FFF2-40B4-BE49-F238E27FC236}">
                <a16:creationId xmlns:a16="http://schemas.microsoft.com/office/drawing/2014/main" id="{396C78F7-009B-4624-8651-B243218B3BC4}"/>
              </a:ext>
            </a:extLst>
          </p:cNvPr>
          <p:cNvSpPr txBox="1">
            <a:spLocks/>
          </p:cNvSpPr>
          <p:nvPr/>
        </p:nvSpPr>
        <p:spPr>
          <a:xfrm>
            <a:off x="1450044" y="1473306"/>
            <a:ext cx="7606870" cy="382156"/>
          </a:xfrm>
          <a:prstGeom prst="rect">
            <a:avLst/>
          </a:prstGeom>
        </p:spPr>
        <p:txBody>
          <a:bodyPr vert="horz" wrap="square" lIns="0" tIns="12700" rIns="0" bIns="0" rtlCol="0" anchor="ctr">
            <a:spAutoFit/>
          </a:bodyPr>
          <a:lstStyle>
            <a:lvl1pPr algn="l" defTabSz="914399" rtl="0" eaLnBrk="1" latinLnBrk="0" hangingPunct="1">
              <a:lnSpc>
                <a:spcPct val="90000"/>
              </a:lnSpc>
              <a:spcBef>
                <a:spcPct val="0"/>
              </a:spcBef>
              <a:buNone/>
              <a:defRPr sz="3200" b="1" kern="1200">
                <a:solidFill>
                  <a:schemeClr val="bg2">
                    <a:lumMod val="50000"/>
                  </a:schemeClr>
                </a:solidFill>
                <a:latin typeface="HelveticaNeueLT Std" panose="020B0604020202020204" pitchFamily="34" charset="0"/>
                <a:ea typeface="+mj-ea"/>
                <a:cs typeface="+mj-cs"/>
              </a:defRPr>
            </a:lvl1pPr>
          </a:lstStyle>
          <a:p>
            <a:pPr marL="12700">
              <a:lnSpc>
                <a:spcPct val="100000"/>
              </a:lnSpc>
              <a:spcBef>
                <a:spcPts val="100"/>
              </a:spcBef>
            </a:pPr>
            <a:r>
              <a:rPr lang="en-US" sz="2400" spc="45" dirty="0">
                <a:solidFill>
                  <a:srgbClr val="49475B"/>
                </a:solidFill>
                <a:latin typeface="Bitter" pitchFamily="2" charset="0"/>
              </a:rPr>
              <a:t>Build</a:t>
            </a:r>
            <a:r>
              <a:rPr lang="en-US" sz="2400" spc="-15" dirty="0">
                <a:solidFill>
                  <a:srgbClr val="49475B"/>
                </a:solidFill>
                <a:latin typeface="Bitter" pitchFamily="2" charset="0"/>
              </a:rPr>
              <a:t> </a:t>
            </a:r>
            <a:r>
              <a:rPr lang="en-US" sz="2400" dirty="0">
                <a:solidFill>
                  <a:srgbClr val="49475B"/>
                </a:solidFill>
                <a:latin typeface="Bitter" pitchFamily="2" charset="0"/>
              </a:rPr>
              <a:t>and</a:t>
            </a:r>
            <a:r>
              <a:rPr lang="en-US" sz="2400" spc="5" dirty="0">
                <a:solidFill>
                  <a:srgbClr val="49475B"/>
                </a:solidFill>
                <a:latin typeface="Bitter" pitchFamily="2" charset="0"/>
              </a:rPr>
              <a:t> </a:t>
            </a:r>
            <a:r>
              <a:rPr lang="en-US" sz="2400" spc="45" dirty="0">
                <a:solidFill>
                  <a:srgbClr val="49475B"/>
                </a:solidFill>
                <a:latin typeface="Bitter" pitchFamily="2" charset="0"/>
              </a:rPr>
              <a:t>Update</a:t>
            </a:r>
            <a:r>
              <a:rPr lang="en-US" sz="2400" spc="-45" dirty="0">
                <a:solidFill>
                  <a:srgbClr val="49475B"/>
                </a:solidFill>
                <a:latin typeface="Bitter" pitchFamily="2" charset="0"/>
              </a:rPr>
              <a:t> </a:t>
            </a:r>
            <a:r>
              <a:rPr lang="en-US" sz="2400" spc="60" dirty="0">
                <a:solidFill>
                  <a:srgbClr val="49475B"/>
                </a:solidFill>
                <a:latin typeface="Bitter" pitchFamily="2" charset="0"/>
              </a:rPr>
              <a:t>Opportunities</a:t>
            </a:r>
            <a:r>
              <a:rPr lang="en-US" sz="2400" spc="-15" dirty="0">
                <a:solidFill>
                  <a:srgbClr val="49475B"/>
                </a:solidFill>
                <a:latin typeface="Bitter" pitchFamily="2" charset="0"/>
              </a:rPr>
              <a:t> </a:t>
            </a:r>
            <a:r>
              <a:rPr lang="en-US" sz="2400" spc="50" dirty="0">
                <a:solidFill>
                  <a:srgbClr val="49475B"/>
                </a:solidFill>
                <a:latin typeface="Bitter" pitchFamily="2" charset="0"/>
              </a:rPr>
              <a:t>in</a:t>
            </a:r>
            <a:r>
              <a:rPr lang="en-US" sz="2400" spc="-15" dirty="0">
                <a:solidFill>
                  <a:srgbClr val="49475B"/>
                </a:solidFill>
                <a:latin typeface="Bitter" pitchFamily="2" charset="0"/>
              </a:rPr>
              <a:t> </a:t>
            </a:r>
            <a:r>
              <a:rPr lang="en-US" sz="2400" spc="45" dirty="0">
                <a:solidFill>
                  <a:srgbClr val="49475B"/>
                </a:solidFill>
                <a:latin typeface="Bitter" pitchFamily="2" charset="0"/>
              </a:rPr>
              <a:t>Salesforce</a:t>
            </a:r>
            <a:r>
              <a:rPr lang="en-US" sz="2400" spc="-40" dirty="0">
                <a:solidFill>
                  <a:srgbClr val="49475B"/>
                </a:solidFill>
                <a:latin typeface="Bitter" pitchFamily="2" charset="0"/>
              </a:rPr>
              <a:t> </a:t>
            </a:r>
            <a:r>
              <a:rPr lang="en-US" sz="2400" spc="40" dirty="0">
                <a:solidFill>
                  <a:srgbClr val="49475B"/>
                </a:solidFill>
                <a:latin typeface="Bitter" pitchFamily="2" charset="0"/>
              </a:rPr>
              <a:t>for:</a:t>
            </a:r>
            <a:endParaRPr lang="en-US" sz="2400" dirty="0">
              <a:solidFill>
                <a:srgbClr val="49475B"/>
              </a:solidFill>
              <a:latin typeface="Bitter" pitchFamily="2" charset="0"/>
            </a:endParaRPr>
          </a:p>
        </p:txBody>
      </p:sp>
      <p:sp>
        <p:nvSpPr>
          <p:cNvPr id="6" name="Slide Number Placeholder 5">
            <a:extLst>
              <a:ext uri="{FF2B5EF4-FFF2-40B4-BE49-F238E27FC236}">
                <a16:creationId xmlns:a16="http://schemas.microsoft.com/office/drawing/2014/main" id="{9501714F-1B26-449A-8190-4329FEFE8E04}"/>
              </a:ext>
            </a:extLst>
          </p:cNvPr>
          <p:cNvSpPr>
            <a:spLocks noGrp="1"/>
          </p:cNvSpPr>
          <p:nvPr>
            <p:ph type="sldNum" sz="quarter" idx="4"/>
          </p:nvPr>
        </p:nvSpPr>
        <p:spPr/>
        <p:txBody>
          <a:bodyPr/>
          <a:lstStyle/>
          <a:p>
            <a:fld id="{CE503083-4DA8-4E12-AF1C-AE6E142C82B7}" type="slidenum">
              <a:rPr lang="en-US" smtClean="0"/>
              <a:pPr/>
              <a:t>52</a:t>
            </a:fld>
            <a:endParaRPr lang="en-US" dirty="0"/>
          </a:p>
        </p:txBody>
      </p:sp>
    </p:spTree>
    <p:extLst>
      <p:ext uri="{BB962C8B-B14F-4D97-AF65-F5344CB8AC3E}">
        <p14:creationId xmlns:p14="http://schemas.microsoft.com/office/powerpoint/2010/main" val="4125383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2259"/>
            <a:ext cx="10861564" cy="423497"/>
          </a:xfrm>
        </p:spPr>
        <p:txBody>
          <a:bodyPr/>
          <a:lstStyle/>
          <a:p>
            <a:r>
              <a:rPr lang="pt-BR" sz="2400" spc="300" dirty="0">
                <a:solidFill>
                  <a:srgbClr val="49475B"/>
                </a:solidFill>
                <a:latin typeface="Poppins" panose="00000500000000000000" pitchFamily="2" charset="0"/>
                <a:cs typeface="Poppins" panose="00000500000000000000" pitchFamily="2" charset="0"/>
              </a:rPr>
              <a:t>OPPORTUNITY UPDATING AND ADMINISTRATION</a:t>
            </a:r>
          </a:p>
        </p:txBody>
      </p:sp>
      <p:cxnSp>
        <p:nvCxnSpPr>
          <p:cNvPr id="2" name="Straight Connector 1">
            <a:extLst>
              <a:ext uri="{FF2B5EF4-FFF2-40B4-BE49-F238E27FC236}">
                <a16:creationId xmlns:a16="http://schemas.microsoft.com/office/drawing/2014/main" id="{3309C354-8D6F-350F-3192-4147F524E46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2A58DD6-2255-74E3-2CD8-99CDCB17667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748159-3496-4BEB-9338-494E1E6B0ABA}"/>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8" name="object 4">
            <a:extLst>
              <a:ext uri="{FF2B5EF4-FFF2-40B4-BE49-F238E27FC236}">
                <a16:creationId xmlns:a16="http://schemas.microsoft.com/office/drawing/2014/main" id="{EBB646B2-7185-46FD-BCBA-82AEB597AEE7}"/>
              </a:ext>
            </a:extLst>
          </p:cNvPr>
          <p:cNvSpPr txBox="1"/>
          <p:nvPr/>
        </p:nvSpPr>
        <p:spPr>
          <a:xfrm>
            <a:off x="1244875" y="1633261"/>
            <a:ext cx="10067558" cy="4110805"/>
          </a:xfrm>
          <a:prstGeom prst="rect">
            <a:avLst/>
          </a:prstGeom>
        </p:spPr>
        <p:txBody>
          <a:bodyPr vert="horz" wrap="square" lIns="0" tIns="11430" rIns="0" bIns="0" rtlCol="0">
            <a:spAutoFit/>
          </a:bodyPr>
          <a:lstStyle/>
          <a:p>
            <a:pPr marL="297816" marR="21590" indent="-285750">
              <a:lnSpc>
                <a:spcPct val="100699"/>
              </a:lnSpc>
              <a:spcBef>
                <a:spcPts val="90"/>
              </a:spcBef>
              <a:buClr>
                <a:srgbClr val="48A942"/>
              </a:buClr>
              <a:buFont typeface="Helvetica" panose="020B0604020202020204" pitchFamily="34" charset="0"/>
              <a:buChar char="►"/>
              <a:tabLst>
                <a:tab pos="245745" algn="l"/>
                <a:tab pos="246379" algn="l"/>
              </a:tabLst>
            </a:pPr>
            <a:r>
              <a:rPr sz="1300" b="1" dirty="0">
                <a:latin typeface="Helvetica" panose="020B0604020202020204" pitchFamily="34" charset="0"/>
                <a:cs typeface="Helvetica" panose="020B0604020202020204" pitchFamily="34" charset="0"/>
              </a:rPr>
              <a:t>Updates After Closing </a:t>
            </a:r>
            <a:r>
              <a:rPr sz="1300" dirty="0">
                <a:latin typeface="Helvetica" panose="020B0604020202020204" pitchFamily="34" charset="0"/>
                <a:cs typeface="Helvetica" panose="020B0604020202020204" pitchFamily="34" charset="0"/>
              </a:rPr>
              <a:t>- Opportunities cannot be updated by advisors or CSAs once moved to closed won status. This requires updating of initial funding AUM, estimated revenue and other data prior to advancing the stage to closed won. Sequoia Tech Team can still make changes after opportunities are advanced to closed won; however, this should be on an exception basis rather than a regular occurrence. A miscellaneous tech case should be created and submitted to facilitate adjustments (after closed won status)</a:t>
            </a:r>
          </a:p>
          <a:p>
            <a:pPr marL="297816" marR="71755" indent="-285750">
              <a:lnSpc>
                <a:spcPct val="101099"/>
              </a:lnSpc>
              <a:spcBef>
                <a:spcPts val="1135"/>
              </a:spcBef>
              <a:buClr>
                <a:srgbClr val="48A942"/>
              </a:buClr>
              <a:buFont typeface="Helvetica" panose="020B0604020202020204" pitchFamily="34" charset="0"/>
              <a:buChar char="►"/>
              <a:tabLst>
                <a:tab pos="246379" algn="l"/>
              </a:tabLst>
            </a:pPr>
            <a:r>
              <a:rPr sz="1300" b="1" dirty="0">
                <a:latin typeface="Helvetica" panose="020B0604020202020204" pitchFamily="34" charset="0"/>
                <a:cs typeface="Helvetica" panose="020B0604020202020204" pitchFamily="34" charset="0"/>
              </a:rPr>
              <a:t>AUM and Fee Amounts </a:t>
            </a:r>
            <a:r>
              <a:rPr sz="1300" dirty="0">
                <a:latin typeface="Helvetica" panose="020B0604020202020204" pitchFamily="34" charset="0"/>
                <a:cs typeface="Helvetica" panose="020B0604020202020204" pitchFamily="34" charset="0"/>
              </a:rPr>
              <a:t>- Estimated or expected AUM amounts and fees should be entered when opportunities are initially created. Before closing them on the system, opportunities must be updated to actual asset value received and estimated fees based on the fee schedule applied</a:t>
            </a:r>
          </a:p>
          <a:p>
            <a:pPr marL="297816" marR="141605" indent="-285750">
              <a:lnSpc>
                <a:spcPct val="103299"/>
              </a:lnSpc>
              <a:spcBef>
                <a:spcPts val="1105"/>
              </a:spcBef>
              <a:buClr>
                <a:srgbClr val="48A942"/>
              </a:buClr>
              <a:buFont typeface="Helvetica" panose="020B0604020202020204" pitchFamily="34" charset="0"/>
              <a:buChar char="►"/>
              <a:tabLst>
                <a:tab pos="246379" algn="l"/>
              </a:tabLst>
            </a:pPr>
            <a:r>
              <a:rPr sz="1300" b="1" dirty="0">
                <a:latin typeface="Helvetica" panose="020B0604020202020204" pitchFamily="34" charset="0"/>
                <a:cs typeface="Helvetica" panose="020B0604020202020204" pitchFamily="34" charset="0"/>
              </a:rPr>
              <a:t>Back-Dating of Close Dates</a:t>
            </a:r>
            <a:r>
              <a:rPr sz="1300" dirty="0">
                <a:latin typeface="Helvetica" panose="020B0604020202020204" pitchFamily="34" charset="0"/>
                <a:cs typeface="Helvetica" panose="020B0604020202020204" pitchFamily="34" charset="0"/>
              </a:rPr>
              <a:t> - The system does not permit back-dating of close dates prior to opportunity create dates</a:t>
            </a:r>
          </a:p>
          <a:p>
            <a:pPr marL="297816" marR="276225" indent="-285750">
              <a:lnSpc>
                <a:spcPct val="103299"/>
              </a:lnSpc>
              <a:spcBef>
                <a:spcPts val="1105"/>
              </a:spcBef>
              <a:buClr>
                <a:srgbClr val="48A942"/>
              </a:buClr>
              <a:buFont typeface="Helvetica" panose="020B0604020202020204" pitchFamily="34" charset="0"/>
              <a:buChar char="►"/>
              <a:tabLst>
                <a:tab pos="246379" algn="l"/>
              </a:tabLst>
            </a:pPr>
            <a:r>
              <a:rPr sz="1300" b="1" dirty="0">
                <a:latin typeface="Helvetica" panose="020B0604020202020204" pitchFamily="34" charset="0"/>
                <a:cs typeface="Helvetica" panose="020B0604020202020204" pitchFamily="34" charset="0"/>
              </a:rPr>
              <a:t>External Referral Source Names </a:t>
            </a:r>
            <a:r>
              <a:rPr sz="1300" dirty="0">
                <a:latin typeface="Helvetica" panose="020B0604020202020204" pitchFamily="34" charset="0"/>
                <a:cs typeface="Helvetica" panose="020B0604020202020204" pitchFamily="34" charset="0"/>
              </a:rPr>
              <a:t>- If the distribution channel selected is Cohen, existing client relationship, or advisor personal network, the external referrer name is a required field</a:t>
            </a:r>
          </a:p>
          <a:p>
            <a:pPr marL="297816" marR="113030" indent="-285750">
              <a:lnSpc>
                <a:spcPct val="103299"/>
              </a:lnSpc>
              <a:spcBef>
                <a:spcPts val="1105"/>
              </a:spcBef>
              <a:buClr>
                <a:srgbClr val="48A942"/>
              </a:buClr>
              <a:buFont typeface="Helvetica" panose="020B0604020202020204" pitchFamily="34" charset="0"/>
              <a:buChar char="►"/>
              <a:tabLst>
                <a:tab pos="246379" algn="l"/>
              </a:tabLst>
            </a:pPr>
            <a:r>
              <a:rPr sz="1300" b="1" dirty="0">
                <a:latin typeface="Helvetica" panose="020B0604020202020204" pitchFamily="34" charset="0"/>
                <a:cs typeface="Helvetica" panose="020B0604020202020204" pitchFamily="34" charset="0"/>
              </a:rPr>
              <a:t>Opportunity Ratings</a:t>
            </a:r>
            <a:r>
              <a:rPr sz="1300" dirty="0">
                <a:latin typeface="Helvetica" panose="020B0604020202020204" pitchFamily="34" charset="0"/>
                <a:cs typeface="Helvetica" panose="020B0604020202020204" pitchFamily="34" charset="0"/>
              </a:rPr>
              <a:t> - The “Hot/Warm/Cold” rating is the primary means of noting the probability/urgency/timing of the opportunity and should be updated throughout the sales cycle</a:t>
            </a:r>
          </a:p>
          <a:p>
            <a:pPr marL="297816" marR="250190" indent="-285750">
              <a:lnSpc>
                <a:spcPct val="101699"/>
              </a:lnSpc>
              <a:spcBef>
                <a:spcPts val="1125"/>
              </a:spcBef>
              <a:buClr>
                <a:srgbClr val="48A942"/>
              </a:buClr>
              <a:buFont typeface="Helvetica" panose="020B0604020202020204" pitchFamily="34" charset="0"/>
              <a:buChar char="►"/>
              <a:tabLst>
                <a:tab pos="246379" algn="l"/>
              </a:tabLst>
            </a:pPr>
            <a:r>
              <a:rPr sz="1300" b="1" dirty="0">
                <a:latin typeface="Helvetica" panose="020B0604020202020204" pitchFamily="34" charset="0"/>
                <a:cs typeface="Helvetica" panose="020B0604020202020204" pitchFamily="34" charset="0"/>
              </a:rPr>
              <a:t>Next Action Date </a:t>
            </a:r>
            <a:r>
              <a:rPr sz="1300" dirty="0">
                <a:latin typeface="Helvetica" panose="020B0604020202020204" pitchFamily="34" charset="0"/>
                <a:cs typeface="Helvetica" panose="020B0604020202020204" pitchFamily="34" charset="0"/>
              </a:rPr>
              <a:t>- This field was been added to log the date of your next intended contact with or action on the opportunity. This populates with a date one week from creation if not overwritten with a different date</a:t>
            </a:r>
          </a:p>
          <a:p>
            <a:pPr marL="297816" marR="5080" indent="-285750">
              <a:lnSpc>
                <a:spcPct val="100400"/>
              </a:lnSpc>
              <a:spcBef>
                <a:spcPts val="1145"/>
              </a:spcBef>
              <a:buClr>
                <a:srgbClr val="48A942"/>
              </a:buClr>
              <a:buFont typeface="Helvetica" panose="020B0604020202020204" pitchFamily="34" charset="0"/>
              <a:buChar char="►"/>
              <a:tabLst>
                <a:tab pos="246379" algn="l"/>
              </a:tabLst>
            </a:pPr>
            <a:r>
              <a:rPr sz="1300" b="1" dirty="0">
                <a:latin typeface="Helvetica" panose="020B0604020202020204" pitchFamily="34" charset="0"/>
                <a:cs typeface="Helvetica" panose="020B0604020202020204" pitchFamily="34" charset="0"/>
              </a:rPr>
              <a:t>Signed Status</a:t>
            </a:r>
            <a:r>
              <a:rPr sz="1300" dirty="0">
                <a:latin typeface="Helvetica" panose="020B0604020202020204" pitchFamily="34" charset="0"/>
                <a:cs typeface="Helvetica" panose="020B0604020202020204" pitchFamily="34" charset="0"/>
              </a:rPr>
              <a:t> - “Signed” was added as a new opportunity stage in Salesforce to enable better new revenue forecasting. Please move opportunities to this stage when the client or prospect has committed and related documents have been signed</a:t>
            </a:r>
          </a:p>
        </p:txBody>
      </p:sp>
      <p:sp>
        <p:nvSpPr>
          <p:cNvPr id="5" name="Slide Number Placeholder 4">
            <a:extLst>
              <a:ext uri="{FF2B5EF4-FFF2-40B4-BE49-F238E27FC236}">
                <a16:creationId xmlns:a16="http://schemas.microsoft.com/office/drawing/2014/main" id="{60006FEA-B8DC-4539-AFC4-AD76B3163B48}"/>
              </a:ext>
            </a:extLst>
          </p:cNvPr>
          <p:cNvSpPr>
            <a:spLocks noGrp="1"/>
          </p:cNvSpPr>
          <p:nvPr>
            <p:ph type="sldNum" sz="quarter" idx="4"/>
          </p:nvPr>
        </p:nvSpPr>
        <p:spPr/>
        <p:txBody>
          <a:bodyPr/>
          <a:lstStyle/>
          <a:p>
            <a:fld id="{CE503083-4DA8-4E12-AF1C-AE6E142C82B7}" type="slidenum">
              <a:rPr lang="en-US" smtClean="0"/>
              <a:pPr/>
              <a:t>53</a:t>
            </a:fld>
            <a:endParaRPr lang="en-US" dirty="0"/>
          </a:p>
        </p:txBody>
      </p:sp>
    </p:spTree>
    <p:extLst>
      <p:ext uri="{BB962C8B-B14F-4D97-AF65-F5344CB8AC3E}">
        <p14:creationId xmlns:p14="http://schemas.microsoft.com/office/powerpoint/2010/main" val="646620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9053"/>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algn="ctr"/>
            <a:r>
              <a:rPr lang="en-US" sz="3200" dirty="0">
                <a:solidFill>
                  <a:schemeClr val="bg1"/>
                </a:solidFill>
                <a:latin typeface="Bitter" pitchFamily="2" charset="0"/>
              </a:rPr>
              <a:t>Important Facts for New Advisors</a:t>
            </a:r>
          </a:p>
        </p:txBody>
      </p:sp>
    </p:spTree>
    <p:extLst>
      <p:ext uri="{BB962C8B-B14F-4D97-AF65-F5344CB8AC3E}">
        <p14:creationId xmlns:p14="http://schemas.microsoft.com/office/powerpoint/2010/main" val="3645402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PERSONAL DEVELOPMENT AND CHECK-INS</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13E2F3-FB49-CCE3-318D-F6BEC70ED4B8}"/>
              </a:ext>
            </a:extLst>
          </p:cNvPr>
          <p:cNvCxnSpPr>
            <a:cxnSpLocks/>
          </p:cNvCxnSpPr>
          <p:nvPr/>
        </p:nvCxnSpPr>
        <p:spPr>
          <a:xfrm flipH="1">
            <a:off x="714955" y="6581"/>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15FAEC7-6C84-4E97-9C64-18462E9AE641}"/>
              </a:ext>
            </a:extLst>
          </p:cNvPr>
          <p:cNvSpPr txBox="1"/>
          <p:nvPr/>
        </p:nvSpPr>
        <p:spPr>
          <a:xfrm>
            <a:off x="7123611" y="5756366"/>
            <a:ext cx="3820918" cy="369332"/>
          </a:xfrm>
          <a:prstGeom prst="rect">
            <a:avLst/>
          </a:prstGeom>
          <a:noFill/>
        </p:spPr>
        <p:txBody>
          <a:bodyPr wrap="none" rtlCol="0">
            <a:spAutoFit/>
          </a:bodyPr>
          <a:lstStyle/>
          <a:p>
            <a:r>
              <a:rPr lang="en-US" dirty="0">
                <a:hlinkClick r:id="rId3"/>
              </a:rPr>
              <a:t>For more information, CLICK HERE</a:t>
            </a:r>
            <a:endParaRPr lang="en-US" dirty="0"/>
          </a:p>
        </p:txBody>
      </p:sp>
      <p:sp>
        <p:nvSpPr>
          <p:cNvPr id="5" name="TextBox 4">
            <a:extLst>
              <a:ext uri="{FF2B5EF4-FFF2-40B4-BE49-F238E27FC236}">
                <a16:creationId xmlns:a16="http://schemas.microsoft.com/office/drawing/2014/main" id="{78AEEA33-6296-418F-8B78-B94FCBEE9EE6}"/>
              </a:ext>
            </a:extLst>
          </p:cNvPr>
          <p:cNvSpPr txBox="1"/>
          <p:nvPr/>
        </p:nvSpPr>
        <p:spPr>
          <a:xfrm>
            <a:off x="1436914" y="1576251"/>
            <a:ext cx="9440092" cy="3970318"/>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COMMUNICATION IS KEY</a:t>
            </a:r>
          </a:p>
          <a:p>
            <a:endParaRPr lang="en-US" b="1" dirty="0">
              <a:latin typeface="Helvetica" panose="020B0604020202020204" pitchFamily="34" charset="0"/>
              <a:cs typeface="Helvetica" panose="020B0604020202020204" pitchFamily="34" charset="0"/>
            </a:endParaRPr>
          </a:p>
          <a:p>
            <a:pPr marL="285750"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rPr>
              <a:t>You will have multiple check-ins throughout each quarter with your AGL</a:t>
            </a:r>
          </a:p>
          <a:p>
            <a:pPr marL="285750"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rPr>
              <a:t>On a more formal basis, you will have a mid-year and year-end review with your AGL </a:t>
            </a:r>
          </a:p>
          <a:p>
            <a:pPr marL="285750"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rPr>
              <a:t>Your AGL will walk you through how to complete your formal self-assessment in a Performance Plan template in Quip</a:t>
            </a:r>
          </a:p>
          <a:p>
            <a:pPr marL="742950" lvl="1"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rPr>
              <a:t>You can access the Performance Plan template </a:t>
            </a:r>
            <a:r>
              <a:rPr lang="en-US" dirty="0">
                <a:latin typeface="Helvetica" panose="020B0604020202020204" pitchFamily="34" charset="0"/>
                <a:cs typeface="Helvetica" panose="020B0604020202020204" pitchFamily="34" charset="0"/>
                <a:hlinkClick r:id="rId4"/>
              </a:rPr>
              <a:t>here</a:t>
            </a:r>
            <a:r>
              <a:rPr lang="en-US" dirty="0">
                <a:latin typeface="Helvetica" panose="020B0604020202020204" pitchFamily="34" charset="0"/>
                <a:cs typeface="Helvetica" panose="020B0604020202020204" pitchFamily="34" charset="0"/>
              </a:rPr>
              <a:t> to create a new one.</a:t>
            </a:r>
          </a:p>
          <a:p>
            <a:pPr marL="285750"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rPr>
              <a:t>Once your self-assessment is complete, please notify your manager with a comment through the Quip document.</a:t>
            </a:r>
          </a:p>
          <a:p>
            <a:pPr marL="285750"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rPr>
              <a:t>Your Manager will complete their assessment and then will schedule a Performance Review meeting with you.</a:t>
            </a:r>
          </a:p>
          <a:p>
            <a:pPr marL="285750" indent="-285750">
              <a:buClr>
                <a:srgbClr val="48A942"/>
              </a:buClr>
              <a:buFont typeface="Helvetica" panose="020B0604020202020204" pitchFamily="34" charset="0"/>
              <a:buChar char="►"/>
            </a:pPr>
            <a:r>
              <a:rPr lang="en-US" dirty="0">
                <a:latin typeface="Helvetica" panose="020B0604020202020204" pitchFamily="34" charset="0"/>
                <a:cs typeface="Helvetica" panose="020B0604020202020204" pitchFamily="34" charset="0"/>
              </a:rPr>
              <a:t>After the Performance Review conversation is complete, you need to complete the Acknowledgement step and notify your manager this is complete.</a:t>
            </a:r>
          </a:p>
          <a:p>
            <a:endParaRPr lang="en-US" dirty="0"/>
          </a:p>
        </p:txBody>
      </p:sp>
      <p:sp>
        <p:nvSpPr>
          <p:cNvPr id="6" name="Slide Number Placeholder 5">
            <a:extLst>
              <a:ext uri="{FF2B5EF4-FFF2-40B4-BE49-F238E27FC236}">
                <a16:creationId xmlns:a16="http://schemas.microsoft.com/office/drawing/2014/main" id="{C845012B-7EDD-46C7-8CD7-D60AF9275A1C}"/>
              </a:ext>
            </a:extLst>
          </p:cNvPr>
          <p:cNvSpPr>
            <a:spLocks noGrp="1"/>
          </p:cNvSpPr>
          <p:nvPr>
            <p:ph type="sldNum" sz="quarter" idx="4"/>
          </p:nvPr>
        </p:nvSpPr>
        <p:spPr/>
        <p:txBody>
          <a:bodyPr/>
          <a:lstStyle/>
          <a:p>
            <a:fld id="{CE503083-4DA8-4E12-AF1C-AE6E142C82B7}" type="slidenum">
              <a:rPr lang="en-US" smtClean="0"/>
              <a:pPr/>
              <a:t>55</a:t>
            </a:fld>
            <a:endParaRPr lang="en-US" dirty="0"/>
          </a:p>
        </p:txBody>
      </p:sp>
    </p:spTree>
    <p:extLst>
      <p:ext uri="{BB962C8B-B14F-4D97-AF65-F5344CB8AC3E}">
        <p14:creationId xmlns:p14="http://schemas.microsoft.com/office/powerpoint/2010/main" val="153438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F70D6B0E-75D4-409B-B0CA-ED43199C27F1}"/>
              </a:ext>
            </a:extLst>
          </p:cNvPr>
          <p:cNvSpPr/>
          <p:nvPr/>
        </p:nvSpPr>
        <p:spPr>
          <a:xfrm>
            <a:off x="9033400" y="2580478"/>
            <a:ext cx="2320828" cy="3500208"/>
          </a:xfrm>
          <a:prstGeom prst="roundRect">
            <a:avLst/>
          </a:prstGeom>
          <a:solidFill>
            <a:srgbClr val="E4E3E9"/>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BEC088F-2959-4C8E-9592-0D1FBDB9E598}"/>
              </a:ext>
            </a:extLst>
          </p:cNvPr>
          <p:cNvSpPr/>
          <p:nvPr/>
        </p:nvSpPr>
        <p:spPr>
          <a:xfrm>
            <a:off x="6592379" y="2580478"/>
            <a:ext cx="2320828" cy="3500208"/>
          </a:xfrm>
          <a:prstGeom prst="roundRect">
            <a:avLst/>
          </a:prstGeom>
          <a:solidFill>
            <a:srgbClr val="E4E3E9"/>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5C86AD5C-38FC-48A2-AF97-3D5F88F210AD}"/>
              </a:ext>
            </a:extLst>
          </p:cNvPr>
          <p:cNvSpPr/>
          <p:nvPr/>
        </p:nvSpPr>
        <p:spPr>
          <a:xfrm>
            <a:off x="4151358" y="2580478"/>
            <a:ext cx="2320828" cy="3500208"/>
          </a:xfrm>
          <a:prstGeom prst="roundRect">
            <a:avLst/>
          </a:prstGeom>
          <a:solidFill>
            <a:srgbClr val="E4E3E9"/>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C3A508A-B2BD-4CF1-BEDC-16391C0090F3}"/>
              </a:ext>
            </a:extLst>
          </p:cNvPr>
          <p:cNvSpPr/>
          <p:nvPr/>
        </p:nvSpPr>
        <p:spPr>
          <a:xfrm>
            <a:off x="1687284" y="2580478"/>
            <a:ext cx="2320828" cy="3500208"/>
          </a:xfrm>
          <a:prstGeom prst="roundRect">
            <a:avLst/>
          </a:prstGeom>
          <a:solidFill>
            <a:srgbClr val="E4E3E9"/>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DISTRIBUTION CHANNELS</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13E2F3-FB49-CCE3-318D-F6BEC70ED4B8}"/>
              </a:ext>
            </a:extLst>
          </p:cNvPr>
          <p:cNvCxnSpPr>
            <a:cxnSpLocks/>
          </p:cNvCxnSpPr>
          <p:nvPr/>
        </p:nvCxnSpPr>
        <p:spPr>
          <a:xfrm flipH="1">
            <a:off x="714955" y="6581"/>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E3E4FDA-42A5-4822-8BF6-94B0EF971310}"/>
              </a:ext>
            </a:extLst>
          </p:cNvPr>
          <p:cNvGrpSpPr/>
          <p:nvPr/>
        </p:nvGrpSpPr>
        <p:grpSpPr>
          <a:xfrm>
            <a:off x="1759132" y="1733006"/>
            <a:ext cx="2177134" cy="470261"/>
            <a:chOff x="1759132" y="1733006"/>
            <a:chExt cx="2177134" cy="470261"/>
          </a:xfrm>
        </p:grpSpPr>
        <p:sp>
          <p:nvSpPr>
            <p:cNvPr id="3" name="Rectangle: Rounded Corners 2">
              <a:extLst>
                <a:ext uri="{FF2B5EF4-FFF2-40B4-BE49-F238E27FC236}">
                  <a16:creationId xmlns:a16="http://schemas.microsoft.com/office/drawing/2014/main" id="{6B4E2E7A-2CAA-4F5E-A2F3-8D333F8B2B0E}"/>
                </a:ext>
              </a:extLst>
            </p:cNvPr>
            <p:cNvSpPr/>
            <p:nvPr/>
          </p:nvSpPr>
          <p:spPr>
            <a:xfrm>
              <a:off x="1759132" y="1733006"/>
              <a:ext cx="2177134" cy="470261"/>
            </a:xfrm>
            <a:prstGeom prst="roundRect">
              <a:avLst/>
            </a:prstGeom>
            <a:solidFill>
              <a:srgbClr val="49475B"/>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white sign&#10;&#10;Description automatically generated with low confidence">
              <a:extLst>
                <a:ext uri="{FF2B5EF4-FFF2-40B4-BE49-F238E27FC236}">
                  <a16:creationId xmlns:a16="http://schemas.microsoft.com/office/drawing/2014/main" id="{83F40E88-FFE9-4E08-B0B4-6C4527A36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87" y="1853276"/>
              <a:ext cx="1568223" cy="229720"/>
            </a:xfrm>
            <a:prstGeom prst="rect">
              <a:avLst/>
            </a:prstGeom>
          </p:spPr>
        </p:pic>
      </p:grpSp>
      <p:grpSp>
        <p:nvGrpSpPr>
          <p:cNvPr id="24" name="Group 23">
            <a:extLst>
              <a:ext uri="{FF2B5EF4-FFF2-40B4-BE49-F238E27FC236}">
                <a16:creationId xmlns:a16="http://schemas.microsoft.com/office/drawing/2014/main" id="{C5774A9F-87FE-4012-9342-CFE81814B468}"/>
              </a:ext>
            </a:extLst>
          </p:cNvPr>
          <p:cNvGrpSpPr/>
          <p:nvPr/>
        </p:nvGrpSpPr>
        <p:grpSpPr>
          <a:xfrm>
            <a:off x="4193713" y="1733005"/>
            <a:ext cx="2177134" cy="470261"/>
            <a:chOff x="4079966" y="1733006"/>
            <a:chExt cx="2177134" cy="470261"/>
          </a:xfrm>
        </p:grpSpPr>
        <p:sp>
          <p:nvSpPr>
            <p:cNvPr id="9" name="Rectangle: Rounded Corners 8">
              <a:extLst>
                <a:ext uri="{FF2B5EF4-FFF2-40B4-BE49-F238E27FC236}">
                  <a16:creationId xmlns:a16="http://schemas.microsoft.com/office/drawing/2014/main" id="{B211EC5D-1790-45D4-9D47-CF4C29D0D27D}"/>
                </a:ext>
              </a:extLst>
            </p:cNvPr>
            <p:cNvSpPr/>
            <p:nvPr/>
          </p:nvSpPr>
          <p:spPr>
            <a:xfrm>
              <a:off x="4079966" y="1733006"/>
              <a:ext cx="2177134" cy="470261"/>
            </a:xfrm>
            <a:prstGeom prst="roundRect">
              <a:avLst/>
            </a:prstGeom>
            <a:solidFill>
              <a:srgbClr val="49475B"/>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5ECDDCEE-9283-40C8-95BB-E1B014F8C0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447" y="1810109"/>
              <a:ext cx="1691685" cy="229720"/>
            </a:xfrm>
            <a:prstGeom prst="rect">
              <a:avLst/>
            </a:prstGeom>
          </p:spPr>
        </p:pic>
      </p:grpSp>
      <p:grpSp>
        <p:nvGrpSpPr>
          <p:cNvPr id="31" name="Group 30">
            <a:extLst>
              <a:ext uri="{FF2B5EF4-FFF2-40B4-BE49-F238E27FC236}">
                <a16:creationId xmlns:a16="http://schemas.microsoft.com/office/drawing/2014/main" id="{599211B4-7A70-459C-8C81-F97F7EDC9094}"/>
              </a:ext>
            </a:extLst>
          </p:cNvPr>
          <p:cNvGrpSpPr/>
          <p:nvPr/>
        </p:nvGrpSpPr>
        <p:grpSpPr>
          <a:xfrm>
            <a:off x="6631807" y="1727286"/>
            <a:ext cx="2177134" cy="475980"/>
            <a:chOff x="6400800" y="1727286"/>
            <a:chExt cx="2177134" cy="475980"/>
          </a:xfrm>
        </p:grpSpPr>
        <p:sp>
          <p:nvSpPr>
            <p:cNvPr id="10" name="Rectangle: Rounded Corners 9">
              <a:extLst>
                <a:ext uri="{FF2B5EF4-FFF2-40B4-BE49-F238E27FC236}">
                  <a16:creationId xmlns:a16="http://schemas.microsoft.com/office/drawing/2014/main" id="{9C064E64-0BBB-473E-B579-5271EEF90E99}"/>
                </a:ext>
              </a:extLst>
            </p:cNvPr>
            <p:cNvSpPr/>
            <p:nvPr/>
          </p:nvSpPr>
          <p:spPr>
            <a:xfrm>
              <a:off x="6400800" y="1733005"/>
              <a:ext cx="2177134" cy="470261"/>
            </a:xfrm>
            <a:prstGeom prst="roundRect">
              <a:avLst/>
            </a:prstGeom>
            <a:solidFill>
              <a:srgbClr val="49475B"/>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clipart&#10;&#10;Description automatically generated">
              <a:extLst>
                <a:ext uri="{FF2B5EF4-FFF2-40B4-BE49-F238E27FC236}">
                  <a16:creationId xmlns:a16="http://schemas.microsoft.com/office/drawing/2014/main" id="{1BC4866F-497E-409A-86C4-0777CEE5C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7102" y="1727286"/>
              <a:ext cx="1444530" cy="406802"/>
            </a:xfrm>
            <a:prstGeom prst="rect">
              <a:avLst/>
            </a:prstGeom>
          </p:spPr>
        </p:pic>
      </p:grpSp>
      <p:grpSp>
        <p:nvGrpSpPr>
          <p:cNvPr id="32" name="Group 31">
            <a:extLst>
              <a:ext uri="{FF2B5EF4-FFF2-40B4-BE49-F238E27FC236}">
                <a16:creationId xmlns:a16="http://schemas.microsoft.com/office/drawing/2014/main" id="{E9926526-AC09-4881-9076-49EA28AE416D}"/>
              </a:ext>
            </a:extLst>
          </p:cNvPr>
          <p:cNvGrpSpPr/>
          <p:nvPr/>
        </p:nvGrpSpPr>
        <p:grpSpPr>
          <a:xfrm>
            <a:off x="9069901" y="1655529"/>
            <a:ext cx="2177134" cy="625210"/>
            <a:chOff x="8721634" y="1655530"/>
            <a:chExt cx="2177134" cy="625210"/>
          </a:xfrm>
        </p:grpSpPr>
        <p:sp>
          <p:nvSpPr>
            <p:cNvPr id="11" name="Rectangle: Rounded Corners 10">
              <a:extLst>
                <a:ext uri="{FF2B5EF4-FFF2-40B4-BE49-F238E27FC236}">
                  <a16:creationId xmlns:a16="http://schemas.microsoft.com/office/drawing/2014/main" id="{0F51E067-0C4D-40B2-9913-04A4B58D3F12}"/>
                </a:ext>
              </a:extLst>
            </p:cNvPr>
            <p:cNvSpPr/>
            <p:nvPr/>
          </p:nvSpPr>
          <p:spPr>
            <a:xfrm>
              <a:off x="8721634" y="1733005"/>
              <a:ext cx="2177134" cy="470261"/>
            </a:xfrm>
            <a:prstGeom prst="roundRect">
              <a:avLst/>
            </a:prstGeom>
            <a:solidFill>
              <a:srgbClr val="49475B"/>
            </a:solidFill>
            <a:ln>
              <a:solidFill>
                <a:srgbClr val="4947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Graphical user interface, text&#10;&#10;Description automatically generated">
              <a:extLst>
                <a:ext uri="{FF2B5EF4-FFF2-40B4-BE49-F238E27FC236}">
                  <a16:creationId xmlns:a16="http://schemas.microsoft.com/office/drawing/2014/main" id="{513D562C-3B41-4707-80A1-9113F30A80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5211" y="1655530"/>
              <a:ext cx="2000673" cy="625210"/>
            </a:xfrm>
            <a:prstGeom prst="rect">
              <a:avLst/>
            </a:prstGeom>
          </p:spPr>
        </p:pic>
      </p:grpSp>
      <p:sp>
        <p:nvSpPr>
          <p:cNvPr id="20" name="TextBox 19">
            <a:extLst>
              <a:ext uri="{FF2B5EF4-FFF2-40B4-BE49-F238E27FC236}">
                <a16:creationId xmlns:a16="http://schemas.microsoft.com/office/drawing/2014/main" id="{2450CD2E-0AFC-4401-8013-14316E205B99}"/>
              </a:ext>
            </a:extLst>
          </p:cNvPr>
          <p:cNvSpPr txBox="1"/>
          <p:nvPr/>
        </p:nvSpPr>
        <p:spPr>
          <a:xfrm>
            <a:off x="1739996" y="2714755"/>
            <a:ext cx="2177132" cy="3231654"/>
          </a:xfrm>
          <a:prstGeom prst="rect">
            <a:avLst/>
          </a:prstGeom>
          <a:noFill/>
        </p:spPr>
        <p:txBody>
          <a:bodyPr wrap="square" rtlCol="0">
            <a:spAutoFit/>
          </a:bodyPr>
          <a:lstStyle/>
          <a:p>
            <a:pPr algn="ctr"/>
            <a:r>
              <a:rPr lang="en-US" sz="1200" dirty="0">
                <a:solidFill>
                  <a:srgbClr val="49475B"/>
                </a:solidFill>
              </a:rPr>
              <a:t>Sequoia has enjoyed a 20+ year collaborative relationship with Cohen &amp; Company, an accounting firm whose mission is to improve the lives of others by providing top-tier tax, assurance and advisory services. They serve a broad range of clients, from privately held companies and their owners; to public and private funds, advisers and fund service providers within the investment industry; to Fortune 1000 multinational enterprises.</a:t>
            </a:r>
            <a:endParaRPr lang="en-US" dirty="0">
              <a:solidFill>
                <a:srgbClr val="49475B"/>
              </a:solidFill>
            </a:endParaRPr>
          </a:p>
        </p:txBody>
      </p:sp>
      <p:sp>
        <p:nvSpPr>
          <p:cNvPr id="21" name="TextBox 20">
            <a:extLst>
              <a:ext uri="{FF2B5EF4-FFF2-40B4-BE49-F238E27FC236}">
                <a16:creationId xmlns:a16="http://schemas.microsoft.com/office/drawing/2014/main" id="{E8193F76-D0AA-4BEF-BDAB-45B022A7EC58}"/>
              </a:ext>
            </a:extLst>
          </p:cNvPr>
          <p:cNvSpPr txBox="1"/>
          <p:nvPr/>
        </p:nvSpPr>
        <p:spPr>
          <a:xfrm>
            <a:off x="4243605" y="2853718"/>
            <a:ext cx="1976829" cy="2862322"/>
          </a:xfrm>
          <a:prstGeom prst="rect">
            <a:avLst/>
          </a:prstGeom>
          <a:noFill/>
        </p:spPr>
        <p:txBody>
          <a:bodyPr wrap="square" rtlCol="0">
            <a:spAutoFit/>
          </a:bodyPr>
          <a:lstStyle/>
          <a:p>
            <a:pPr algn="ctr"/>
            <a:r>
              <a:rPr lang="en-US" sz="1200" dirty="0">
                <a:solidFill>
                  <a:srgbClr val="49475B"/>
                </a:solidFill>
              </a:rPr>
              <a:t>Sequoia is one of approximately 200 pre-screened financial advisors working with Charles Schwab Financial Consultants to offer additional services across a broad range of specialties including investment management, financial planning, insurance, tax strategies, and estate planning, depending on a client’s specialized needs.</a:t>
            </a:r>
          </a:p>
        </p:txBody>
      </p:sp>
      <p:sp>
        <p:nvSpPr>
          <p:cNvPr id="25" name="TextBox 24">
            <a:extLst>
              <a:ext uri="{FF2B5EF4-FFF2-40B4-BE49-F238E27FC236}">
                <a16:creationId xmlns:a16="http://schemas.microsoft.com/office/drawing/2014/main" id="{A584C229-2AD2-44BF-AC86-67A62841248B}"/>
              </a:ext>
            </a:extLst>
          </p:cNvPr>
          <p:cNvSpPr txBox="1"/>
          <p:nvPr/>
        </p:nvSpPr>
        <p:spPr>
          <a:xfrm>
            <a:off x="6731959" y="2954741"/>
            <a:ext cx="1976829" cy="2308324"/>
          </a:xfrm>
          <a:prstGeom prst="rect">
            <a:avLst/>
          </a:prstGeom>
          <a:noFill/>
        </p:spPr>
        <p:txBody>
          <a:bodyPr wrap="square" rtlCol="0">
            <a:spAutoFit/>
          </a:bodyPr>
          <a:lstStyle/>
          <a:p>
            <a:pPr algn="ctr"/>
            <a:r>
              <a:rPr lang="en-US" sz="1200" dirty="0">
                <a:solidFill>
                  <a:srgbClr val="49475B"/>
                </a:solidFill>
              </a:rPr>
              <a:t>Fidelity offers the WAS referral network option for wealth management clients whose strategies might benefit from additional, specialized services. Sequoia is part of an elite group of less than 100 firms within their referral network of independent, registered investment advisor firms.</a:t>
            </a:r>
          </a:p>
        </p:txBody>
      </p:sp>
      <p:sp>
        <p:nvSpPr>
          <p:cNvPr id="27" name="TextBox 26">
            <a:extLst>
              <a:ext uri="{FF2B5EF4-FFF2-40B4-BE49-F238E27FC236}">
                <a16:creationId xmlns:a16="http://schemas.microsoft.com/office/drawing/2014/main" id="{EC8BB0FC-E98C-442E-BBAC-C29044D98768}"/>
              </a:ext>
            </a:extLst>
          </p:cNvPr>
          <p:cNvSpPr txBox="1"/>
          <p:nvPr/>
        </p:nvSpPr>
        <p:spPr>
          <a:xfrm>
            <a:off x="9205399" y="2853718"/>
            <a:ext cx="1976829" cy="2677656"/>
          </a:xfrm>
          <a:prstGeom prst="rect">
            <a:avLst/>
          </a:prstGeom>
          <a:noFill/>
        </p:spPr>
        <p:txBody>
          <a:bodyPr wrap="square" rtlCol="0">
            <a:spAutoFit/>
          </a:bodyPr>
          <a:lstStyle/>
          <a:p>
            <a:pPr algn="ctr"/>
            <a:r>
              <a:rPr lang="en-US" sz="1200" dirty="0">
                <a:solidFill>
                  <a:srgbClr val="49475B"/>
                </a:solidFill>
              </a:rPr>
              <a:t>Sequoia is heavily involved in our local EO group, offering insight and collaborative service tailored to the specialized needs of entrepreneurs. We understand the reality of business owners’ lives, and we’re focused on providing customized solutions to help them maximize their business’ impact in the present and take them into the future.</a:t>
            </a:r>
          </a:p>
        </p:txBody>
      </p:sp>
      <p:sp>
        <p:nvSpPr>
          <p:cNvPr id="34" name="Slide Number Placeholder 33">
            <a:extLst>
              <a:ext uri="{FF2B5EF4-FFF2-40B4-BE49-F238E27FC236}">
                <a16:creationId xmlns:a16="http://schemas.microsoft.com/office/drawing/2014/main" id="{CEDFD527-3549-4BE1-855F-B7FEC7010743}"/>
              </a:ext>
            </a:extLst>
          </p:cNvPr>
          <p:cNvSpPr>
            <a:spLocks noGrp="1"/>
          </p:cNvSpPr>
          <p:nvPr>
            <p:ph type="sldNum" sz="quarter" idx="4"/>
          </p:nvPr>
        </p:nvSpPr>
        <p:spPr/>
        <p:txBody>
          <a:bodyPr/>
          <a:lstStyle/>
          <a:p>
            <a:fld id="{CE503083-4DA8-4E12-AF1C-AE6E142C82B7}" type="slidenum">
              <a:rPr lang="en-US" smtClean="0"/>
              <a:pPr/>
              <a:t>56</a:t>
            </a:fld>
            <a:endParaRPr lang="en-US" dirty="0"/>
          </a:p>
        </p:txBody>
      </p:sp>
    </p:spTree>
    <p:extLst>
      <p:ext uri="{BB962C8B-B14F-4D97-AF65-F5344CB8AC3E}">
        <p14:creationId xmlns:p14="http://schemas.microsoft.com/office/powerpoint/2010/main" val="4097953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0BC12-24DB-47B5-BC56-8B7D800642D4}"/>
              </a:ext>
            </a:extLst>
          </p:cNvPr>
          <p:cNvSpPr/>
          <p:nvPr/>
        </p:nvSpPr>
        <p:spPr>
          <a:xfrm>
            <a:off x="0" y="0"/>
            <a:ext cx="12191998" cy="6899765"/>
          </a:xfrm>
          <a:prstGeom prst="rect">
            <a:avLst/>
          </a:prstGeom>
          <a:solidFill>
            <a:srgbClr val="494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74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RESOURCE LIBRARY</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1" y="108814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91F9860-3EAD-40B7-93DF-A35A960A554B}"/>
              </a:ext>
            </a:extLst>
          </p:cNvPr>
          <p:cNvSpPr txBox="1"/>
          <p:nvPr/>
        </p:nvSpPr>
        <p:spPr>
          <a:xfrm>
            <a:off x="1236617" y="1445623"/>
            <a:ext cx="9919058" cy="1477328"/>
          </a:xfrm>
          <a:prstGeom prst="rect">
            <a:avLst/>
          </a:prstGeom>
          <a:noFill/>
        </p:spPr>
        <p:txBody>
          <a:bodyPr wrap="square" rtlCol="0">
            <a:spAutoFit/>
          </a:bodyPr>
          <a:lstStyle/>
          <a:p>
            <a:r>
              <a:rPr lang="en-US" dirty="0">
                <a:solidFill>
                  <a:schemeClr val="bg1"/>
                </a:solidFill>
              </a:rPr>
              <a:t>When in doubt, search the Resource Library. Think of it as the internal “Google” of Sequoia. The Resource Library can be found at the link below, or by searching in Quip.</a:t>
            </a:r>
          </a:p>
          <a:p>
            <a:endParaRPr lang="en-US" dirty="0"/>
          </a:p>
          <a:p>
            <a:endParaRPr lang="en-US" dirty="0"/>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520F837F-4BA7-4E0F-8551-5F57E2AC6DB4}"/>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colorTemperature colorTemp="9116"/>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5593953"/>
            <a:ext cx="12191998" cy="1328183"/>
          </a:xfrm>
          <a:prstGeom prst="rect">
            <a:avLst/>
          </a:prstGeom>
        </p:spPr>
      </p:pic>
      <p:sp>
        <p:nvSpPr>
          <p:cNvPr id="11" name="Title 2">
            <a:extLst>
              <a:ext uri="{FF2B5EF4-FFF2-40B4-BE49-F238E27FC236}">
                <a16:creationId xmlns:a16="http://schemas.microsoft.com/office/drawing/2014/main" id="{90DBF3A6-081E-477F-92AD-D4397162B2F3}"/>
              </a:ext>
            </a:extLst>
          </p:cNvPr>
          <p:cNvSpPr txBox="1">
            <a:spLocks/>
          </p:cNvSpPr>
          <p:nvPr/>
        </p:nvSpPr>
        <p:spPr>
          <a:xfrm>
            <a:off x="1200219" y="694659"/>
            <a:ext cx="10730674" cy="423497"/>
          </a:xfrm>
          <a:prstGeom prst="rect">
            <a:avLst/>
          </a:prstGeom>
        </p:spPr>
        <p:txBody>
          <a:bodyPr vert="horz" lIns="91440" tIns="45720" rIns="91440" bIns="45720" rtlCol="0" anchor="ctr">
            <a:noAutofit/>
          </a:bodyPr>
          <a:lstStyle>
            <a:lvl1pPr algn="l" defTabSz="914399" rtl="0" eaLnBrk="1" latinLnBrk="0" hangingPunct="1">
              <a:lnSpc>
                <a:spcPct val="90000"/>
              </a:lnSpc>
              <a:spcBef>
                <a:spcPct val="0"/>
              </a:spcBef>
              <a:buNone/>
              <a:defRPr sz="3200" b="1" kern="1200">
                <a:solidFill>
                  <a:schemeClr val="bg2">
                    <a:lumMod val="50000"/>
                  </a:schemeClr>
                </a:solidFill>
                <a:latin typeface="HelveticaNeueLT Std" panose="020B0604020202020204" pitchFamily="34" charset="0"/>
                <a:ea typeface="+mj-ea"/>
                <a:cs typeface="+mj-cs"/>
              </a:defRPr>
            </a:lvl1pPr>
          </a:lstStyle>
          <a:p>
            <a:r>
              <a:rPr lang="en-US" sz="2400" spc="300" dirty="0">
                <a:solidFill>
                  <a:schemeClr val="bg1"/>
                </a:solidFill>
                <a:latin typeface="Poppins" panose="00000500000000000000" pitchFamily="2" charset="0"/>
                <a:cs typeface="Poppins" panose="00000500000000000000" pitchFamily="2" charset="0"/>
              </a:rPr>
              <a:t>THE RESOURCE LIBRARY</a:t>
            </a:r>
          </a:p>
        </p:txBody>
      </p:sp>
      <p:pic>
        <p:nvPicPr>
          <p:cNvPr id="5" name="Picture 4">
            <a:hlinkClick r:id="rId5"/>
            <a:extLst>
              <a:ext uri="{FF2B5EF4-FFF2-40B4-BE49-F238E27FC236}">
                <a16:creationId xmlns:a16="http://schemas.microsoft.com/office/drawing/2014/main" id="{842689E5-C826-4402-9DD3-12ECBC52A101}"/>
              </a:ext>
            </a:extLst>
          </p:cNvPr>
          <p:cNvPicPr>
            <a:picLocks noChangeAspect="1"/>
          </p:cNvPicPr>
          <p:nvPr/>
        </p:nvPicPr>
        <p:blipFill>
          <a:blip r:embed="rId6"/>
          <a:stretch>
            <a:fillRect/>
          </a:stretch>
        </p:blipFill>
        <p:spPr>
          <a:xfrm>
            <a:off x="2812869" y="2532937"/>
            <a:ext cx="6055314" cy="2804226"/>
          </a:xfrm>
          <a:prstGeom prst="rect">
            <a:avLst/>
          </a:prstGeom>
        </p:spPr>
      </p:pic>
      <p:sp>
        <p:nvSpPr>
          <p:cNvPr id="6" name="TextBox 5">
            <a:extLst>
              <a:ext uri="{FF2B5EF4-FFF2-40B4-BE49-F238E27FC236}">
                <a16:creationId xmlns:a16="http://schemas.microsoft.com/office/drawing/2014/main" id="{34FA357F-2658-4BE6-A7A9-33F28F6F0709}"/>
              </a:ext>
            </a:extLst>
          </p:cNvPr>
          <p:cNvSpPr txBox="1"/>
          <p:nvPr/>
        </p:nvSpPr>
        <p:spPr>
          <a:xfrm>
            <a:off x="9413961" y="3473385"/>
            <a:ext cx="1741714" cy="923330"/>
          </a:xfrm>
          <a:prstGeom prst="rect">
            <a:avLst/>
          </a:prstGeom>
          <a:noFill/>
        </p:spPr>
        <p:txBody>
          <a:bodyPr wrap="square" rtlCol="0">
            <a:spAutoFit/>
          </a:bodyPr>
          <a:lstStyle/>
          <a:p>
            <a:r>
              <a:rPr lang="en-US" dirty="0">
                <a:solidFill>
                  <a:schemeClr val="bg1"/>
                </a:solidFill>
                <a:hlinkClick r:id="rId5">
                  <a:extLst>
                    <a:ext uri="{A12FA001-AC4F-418D-AE19-62706E023703}">
                      <ahyp:hlinkClr xmlns:ahyp="http://schemas.microsoft.com/office/drawing/2018/hyperlinkcolor" val="tx"/>
                    </a:ext>
                  </a:extLst>
                </a:hlinkClick>
              </a:rPr>
              <a:t>Click HERE for the Resource Library</a:t>
            </a:r>
            <a:endParaRPr lang="en-US" dirty="0">
              <a:solidFill>
                <a:schemeClr val="bg1"/>
              </a:solidFill>
            </a:endParaRPr>
          </a:p>
        </p:txBody>
      </p:sp>
      <p:sp>
        <p:nvSpPr>
          <p:cNvPr id="7" name="Slide Number Placeholder 6">
            <a:extLst>
              <a:ext uri="{FF2B5EF4-FFF2-40B4-BE49-F238E27FC236}">
                <a16:creationId xmlns:a16="http://schemas.microsoft.com/office/drawing/2014/main" id="{54092CA7-6ECE-41C2-8E34-41FE89574AEE}"/>
              </a:ext>
            </a:extLst>
          </p:cNvPr>
          <p:cNvSpPr>
            <a:spLocks noGrp="1"/>
          </p:cNvSpPr>
          <p:nvPr>
            <p:ph type="sldNum" sz="quarter" idx="4"/>
          </p:nvPr>
        </p:nvSpPr>
        <p:spPr/>
        <p:txBody>
          <a:bodyPr/>
          <a:lstStyle/>
          <a:p>
            <a:fld id="{CE503083-4DA8-4E12-AF1C-AE6E142C82B7}" type="slidenum">
              <a:rPr lang="en-US" smtClean="0"/>
              <a:pPr/>
              <a:t>57</a:t>
            </a:fld>
            <a:endParaRPr lang="en-US" dirty="0"/>
          </a:p>
        </p:txBody>
      </p:sp>
    </p:spTree>
    <p:extLst>
      <p:ext uri="{BB962C8B-B14F-4D97-AF65-F5344CB8AC3E}">
        <p14:creationId xmlns:p14="http://schemas.microsoft.com/office/powerpoint/2010/main" val="1805939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SEQUOIA GIVES BACK</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13E2F3-FB49-CCE3-318D-F6BEC70ED4B8}"/>
              </a:ext>
            </a:extLst>
          </p:cNvPr>
          <p:cNvCxnSpPr>
            <a:cxnSpLocks/>
          </p:cNvCxnSpPr>
          <p:nvPr/>
        </p:nvCxnSpPr>
        <p:spPr>
          <a:xfrm flipH="1">
            <a:off x="714955" y="6581"/>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6CFF65E-F578-408C-A7BD-17E10AACA770}"/>
              </a:ext>
            </a:extLst>
          </p:cNvPr>
          <p:cNvSpPr txBox="1"/>
          <p:nvPr/>
        </p:nvSpPr>
        <p:spPr>
          <a:xfrm>
            <a:off x="1715587" y="1375954"/>
            <a:ext cx="9109165" cy="923330"/>
          </a:xfrm>
          <a:prstGeom prst="rect">
            <a:avLst/>
          </a:prstGeom>
          <a:noFill/>
        </p:spPr>
        <p:txBody>
          <a:bodyPr wrap="square" rtlCol="0">
            <a:spAutoFit/>
          </a:bodyPr>
          <a:lstStyle/>
          <a:p>
            <a:r>
              <a:rPr lang="en-US" dirty="0"/>
              <a:t>Sequoia believes in giving back and we encourage everyone in our organization to get involved in their local communities and in other charitable causes to share your time, talents, and treasures. </a:t>
            </a:r>
          </a:p>
        </p:txBody>
      </p:sp>
      <p:sp>
        <p:nvSpPr>
          <p:cNvPr id="4" name="TextBox 3">
            <a:extLst>
              <a:ext uri="{FF2B5EF4-FFF2-40B4-BE49-F238E27FC236}">
                <a16:creationId xmlns:a16="http://schemas.microsoft.com/office/drawing/2014/main" id="{DF0B9CE9-85AC-4D38-AF2D-D62B1BB88CA4}"/>
              </a:ext>
            </a:extLst>
          </p:cNvPr>
          <p:cNvSpPr txBox="1"/>
          <p:nvPr/>
        </p:nvSpPr>
        <p:spPr>
          <a:xfrm>
            <a:off x="1606450" y="2612571"/>
            <a:ext cx="9613411" cy="360098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676767"/>
                </a:solidFill>
                <a:effectLst/>
              </a:rPr>
              <a:t>In 2015, Sequoia began a match program where we will match dollar for dollar contributions you make to a 501(c)(3) corporation, with a maximum match amount based on years of service.</a:t>
            </a:r>
            <a:endParaRPr lang="en-US" sz="1400" dirty="0"/>
          </a:p>
          <a:p>
            <a:pPr marL="285750" indent="-285750">
              <a:buFont typeface="Arial" panose="020B0604020202020204" pitchFamily="34" charset="0"/>
              <a:buChar char="•"/>
            </a:pPr>
            <a:r>
              <a:rPr lang="en-US" sz="1400" dirty="0">
                <a:solidFill>
                  <a:srgbClr val="676767"/>
                </a:solidFill>
                <a:effectLst/>
              </a:rPr>
              <a:t>Eligibility for the match begins the month following your hire month. </a:t>
            </a:r>
            <a:endParaRPr lang="en-US" sz="1400" dirty="0"/>
          </a:p>
          <a:p>
            <a:pPr marL="285750" indent="-285750">
              <a:buFont typeface="Arial" panose="020B0604020202020204" pitchFamily="34" charset="0"/>
              <a:buChar char="•"/>
            </a:pPr>
            <a:r>
              <a:rPr lang="en-US" sz="1400" dirty="0">
                <a:solidFill>
                  <a:srgbClr val="676767"/>
                </a:solidFill>
                <a:effectLst/>
              </a:rPr>
              <a:t>For those serving up to 5 years at Sequoia, we will match up to $200/year; 6-10 years of service will be matched up to $400/year; and 10+ years of service will be matched up to $600/year. </a:t>
            </a:r>
            <a:endParaRPr lang="en-US" sz="1400" dirty="0"/>
          </a:p>
          <a:p>
            <a:pPr marL="742950" lvl="1" indent="-285750">
              <a:buFont typeface="Arial" panose="020B0604020202020204" pitchFamily="34" charset="0"/>
              <a:buChar char="•"/>
            </a:pPr>
            <a:r>
              <a:rPr lang="en-US" sz="1400" dirty="0">
                <a:solidFill>
                  <a:srgbClr val="676767"/>
                </a:solidFill>
                <a:effectLst/>
              </a:rPr>
              <a:t>Ex: if you are in your 7</a:t>
            </a:r>
            <a:r>
              <a:rPr lang="en-US" sz="1400" baseline="30000" dirty="0">
                <a:solidFill>
                  <a:srgbClr val="676767"/>
                </a:solidFill>
                <a:effectLst/>
              </a:rPr>
              <a:t>th</a:t>
            </a:r>
            <a:r>
              <a:rPr lang="en-US" sz="1400" dirty="0">
                <a:solidFill>
                  <a:srgbClr val="676767"/>
                </a:solidFill>
                <a:effectLst/>
              </a:rPr>
              <a:t> year with Sequoia and contribute $400 or more to a qualified charitable organization, Sequoia will match the $400. </a:t>
            </a:r>
            <a:endParaRPr lang="en-US" sz="1400" dirty="0"/>
          </a:p>
          <a:p>
            <a:pPr marL="285750" indent="-285750">
              <a:buFont typeface="Arial" panose="020B0604020202020204" pitchFamily="34" charset="0"/>
              <a:buChar char="•"/>
            </a:pPr>
            <a:r>
              <a:rPr lang="en-US" sz="1400" dirty="0">
                <a:solidFill>
                  <a:srgbClr val="676767"/>
                </a:solidFill>
                <a:effectLst/>
              </a:rPr>
              <a:t>A qualifying donation:</a:t>
            </a:r>
            <a:endParaRPr lang="en-US" sz="1400" dirty="0"/>
          </a:p>
          <a:p>
            <a:pPr marL="742950" lvl="1" indent="-285750">
              <a:buFont typeface="Arial" panose="020B0604020202020204" pitchFamily="34" charset="0"/>
              <a:buChar char="•"/>
            </a:pPr>
            <a:r>
              <a:rPr lang="en-US" sz="1400" dirty="0"/>
              <a:t>Must be approved by Sequoia, in line with our vision (to enhance lives) and values (integrity, passion, teamwork). </a:t>
            </a:r>
          </a:p>
          <a:p>
            <a:pPr marL="742950" lvl="1" indent="-285750">
              <a:buFont typeface="Arial" panose="020B0604020202020204" pitchFamily="34" charset="0"/>
              <a:buChar char="•"/>
            </a:pPr>
            <a:r>
              <a:rPr lang="en-US" sz="1400" dirty="0">
                <a:solidFill>
                  <a:srgbClr val="676767"/>
                </a:solidFill>
                <a:effectLst/>
              </a:rPr>
              <a:t>Will be no less than $50, with a maximum of 4 matching requests per year per person (no matter the length of service).</a:t>
            </a:r>
            <a:endParaRPr lang="en-US" sz="1400" dirty="0"/>
          </a:p>
          <a:p>
            <a:pPr marL="285750" indent="-285750">
              <a:buFont typeface="Arial" panose="020B0604020202020204" pitchFamily="34" charset="0"/>
              <a:buChar char="•"/>
            </a:pPr>
            <a:r>
              <a:rPr lang="en-US" sz="1400" i="1" dirty="0">
                <a:solidFill>
                  <a:srgbClr val="008000"/>
                </a:solidFill>
                <a:effectLst/>
              </a:rPr>
              <a:t>To submit a request for a matching donation, please complete this </a:t>
            </a:r>
            <a:r>
              <a:rPr lang="en-US" sz="1400" b="1" i="1" dirty="0">
                <a:hlinkClick r:id="rId3"/>
              </a:rPr>
              <a:t>FORM</a:t>
            </a:r>
            <a:r>
              <a:rPr lang="en-US" sz="1400" b="1" i="1" dirty="0">
                <a:solidFill>
                  <a:srgbClr val="008000"/>
                </a:solidFill>
                <a:effectLst/>
              </a:rPr>
              <a:t> (Click USE TEMPLATE button) </a:t>
            </a:r>
            <a:r>
              <a:rPr lang="en-US" sz="1400" i="1" dirty="0">
                <a:solidFill>
                  <a:srgbClr val="008000"/>
                </a:solidFill>
                <a:effectLst/>
              </a:rPr>
              <a:t>including the attachment of a receipt regarding your charitable contribution. Instructions are on the form to share it with Jodi Burgy for processing.</a:t>
            </a:r>
            <a:endParaRPr lang="en-US" sz="1400" dirty="0"/>
          </a:p>
          <a:p>
            <a:endParaRPr lang="en-US" dirty="0"/>
          </a:p>
        </p:txBody>
      </p:sp>
      <p:sp>
        <p:nvSpPr>
          <p:cNvPr id="6" name="Slide Number Placeholder 5">
            <a:extLst>
              <a:ext uri="{FF2B5EF4-FFF2-40B4-BE49-F238E27FC236}">
                <a16:creationId xmlns:a16="http://schemas.microsoft.com/office/drawing/2014/main" id="{EDCCEC55-D9DC-4F7B-BAF7-7ED6BAD2EE03}"/>
              </a:ext>
            </a:extLst>
          </p:cNvPr>
          <p:cNvSpPr>
            <a:spLocks noGrp="1"/>
          </p:cNvSpPr>
          <p:nvPr>
            <p:ph type="sldNum" sz="quarter" idx="4"/>
          </p:nvPr>
        </p:nvSpPr>
        <p:spPr/>
        <p:txBody>
          <a:bodyPr/>
          <a:lstStyle/>
          <a:p>
            <a:fld id="{CE503083-4DA8-4E12-AF1C-AE6E142C82B7}" type="slidenum">
              <a:rPr lang="en-US" smtClean="0"/>
              <a:pPr/>
              <a:t>58</a:t>
            </a:fld>
            <a:endParaRPr lang="en-US" dirty="0"/>
          </a:p>
        </p:txBody>
      </p:sp>
    </p:spTree>
    <p:extLst>
      <p:ext uri="{BB962C8B-B14F-4D97-AF65-F5344CB8AC3E}">
        <p14:creationId xmlns:p14="http://schemas.microsoft.com/office/powerpoint/2010/main" val="1698983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OUR TECH PLATFORM</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79B74A-904E-8EA6-7E32-6D2609B9C7B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6C516B-FE7A-C8CE-9E27-E70865970689}"/>
              </a:ext>
            </a:extLst>
          </p:cNvPr>
          <p:cNvCxnSpPr>
            <a:cxnSpLocks/>
          </p:cNvCxnSpPr>
          <p:nvPr/>
        </p:nvCxnSpPr>
        <p:spPr>
          <a:xfrm>
            <a:off x="5514532" y="3202256"/>
            <a:ext cx="2267107" cy="0"/>
          </a:xfrm>
          <a:prstGeom prst="line">
            <a:avLst/>
          </a:prstGeom>
          <a:noFill/>
          <a:ln w="19050" cap="flat" cmpd="sng" algn="ctr">
            <a:solidFill>
              <a:sysClr val="window" lastClr="FFFFFF"/>
            </a:solidFill>
            <a:prstDash val="solid"/>
            <a:miter lim="800000"/>
          </a:ln>
          <a:effectLst/>
        </p:spPr>
      </p:cxnSp>
      <p:cxnSp>
        <p:nvCxnSpPr>
          <p:cNvPr id="23" name="Straight Connector 22">
            <a:extLst>
              <a:ext uri="{FF2B5EF4-FFF2-40B4-BE49-F238E27FC236}">
                <a16:creationId xmlns:a16="http://schemas.microsoft.com/office/drawing/2014/main" id="{CA21E1B9-21A1-164C-FB70-FB1427D7B656}"/>
              </a:ext>
            </a:extLst>
          </p:cNvPr>
          <p:cNvCxnSpPr>
            <a:cxnSpLocks/>
          </p:cNvCxnSpPr>
          <p:nvPr/>
        </p:nvCxnSpPr>
        <p:spPr>
          <a:xfrm>
            <a:off x="1712746" y="3202256"/>
            <a:ext cx="2267107" cy="0"/>
          </a:xfrm>
          <a:prstGeom prst="line">
            <a:avLst/>
          </a:prstGeom>
          <a:noFill/>
          <a:ln w="19050" cap="flat" cmpd="sng" algn="ctr">
            <a:solidFill>
              <a:sysClr val="window" lastClr="FFFFFF"/>
            </a:solidFill>
            <a:prstDash val="solid"/>
            <a:miter lim="800000"/>
          </a:ln>
          <a:effectLst/>
        </p:spPr>
      </p:cxnSp>
      <p:sp>
        <p:nvSpPr>
          <p:cNvPr id="9" name="Title 1">
            <a:extLst>
              <a:ext uri="{FF2B5EF4-FFF2-40B4-BE49-F238E27FC236}">
                <a16:creationId xmlns:a16="http://schemas.microsoft.com/office/drawing/2014/main" id="{0188785E-C780-AB32-6C4A-7C7CCF42260A}"/>
              </a:ext>
            </a:extLst>
          </p:cNvPr>
          <p:cNvSpPr txBox="1">
            <a:spLocks/>
          </p:cNvSpPr>
          <p:nvPr/>
        </p:nvSpPr>
        <p:spPr>
          <a:xfrm>
            <a:off x="1251443" y="2248405"/>
            <a:ext cx="2434133" cy="301752"/>
          </a:xfrm>
          <a:prstGeom prst="rect">
            <a:avLst/>
          </a:prstGeom>
          <a:solidFill>
            <a:srgbClr val="48A942"/>
          </a:solidFill>
        </p:spPr>
        <p:txBody>
          <a:bodyPr vert="horz"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65000"/>
                    <a:lumOff val="35000"/>
                  </a:schemeClr>
                </a:solidFill>
                <a:latin typeface="HelveticaNeueLT Std" panose="020B0604020202020204" pitchFamily="34" charset="0"/>
                <a:ea typeface="+mj-ea"/>
                <a:cs typeface="+mj-cs"/>
              </a:defRPr>
            </a:lvl1pPr>
          </a:lstStyle>
          <a:p>
            <a:r>
              <a:rPr lang="en-US" sz="1200" dirty="0">
                <a:solidFill>
                  <a:schemeClr val="bg1"/>
                </a:solidFill>
                <a:latin typeface="Bitter"/>
                <a:cs typeface="Arial" panose="020B0604020202020204" pitchFamily="34" charset="0"/>
              </a:rPr>
              <a:t>Custodial Integration</a:t>
            </a:r>
          </a:p>
        </p:txBody>
      </p:sp>
      <p:sp>
        <p:nvSpPr>
          <p:cNvPr id="10" name="Title 1">
            <a:extLst>
              <a:ext uri="{FF2B5EF4-FFF2-40B4-BE49-F238E27FC236}">
                <a16:creationId xmlns:a16="http://schemas.microsoft.com/office/drawing/2014/main" id="{8ED7E866-C3B1-D50A-BE0A-E7324D3D3DC2}"/>
              </a:ext>
            </a:extLst>
          </p:cNvPr>
          <p:cNvSpPr txBox="1">
            <a:spLocks/>
          </p:cNvSpPr>
          <p:nvPr/>
        </p:nvSpPr>
        <p:spPr>
          <a:xfrm>
            <a:off x="3905362" y="2248405"/>
            <a:ext cx="2434133" cy="301752"/>
          </a:xfrm>
          <a:prstGeom prst="rect">
            <a:avLst/>
          </a:prstGeom>
          <a:solidFill>
            <a:srgbClr val="48A942"/>
          </a:solidFill>
        </p:spPr>
        <p:txBody>
          <a:bodyPr vert="horz" lIns="0" tIns="0" rIns="0" bIns="0" rtlCol="0" anchor="ctr">
            <a:noAutofit/>
          </a:bodyPr>
          <a:lstStyle>
            <a:lvl1pPr algn="ctr" defTabSz="914400" rtl="0" eaLnBrk="1" latinLnBrk="0" hangingPunct="1">
              <a:lnSpc>
                <a:spcPct val="90000"/>
              </a:lnSpc>
              <a:spcBef>
                <a:spcPct val="0"/>
              </a:spcBef>
              <a:buNone/>
              <a:defRPr sz="3200" b="1" kern="1200">
                <a:solidFill>
                  <a:schemeClr val="tx1">
                    <a:lumMod val="65000"/>
                    <a:lumOff val="35000"/>
                  </a:schemeClr>
                </a:solidFill>
                <a:latin typeface="HelveticaNeueLT Std" panose="020B0604020202020204" pitchFamily="34" charset="0"/>
                <a:ea typeface="+mj-ea"/>
                <a:cs typeface="+mj-cs"/>
              </a:defRPr>
            </a:lvl1pPr>
          </a:lstStyle>
          <a:p>
            <a:r>
              <a:rPr lang="en-US" sz="1200" dirty="0">
                <a:solidFill>
                  <a:schemeClr val="bg1"/>
                </a:solidFill>
                <a:latin typeface="Bitter"/>
                <a:cs typeface="Arial" panose="020B0604020202020204" pitchFamily="34" charset="0"/>
              </a:rPr>
              <a:t>Client Experience</a:t>
            </a:r>
          </a:p>
        </p:txBody>
      </p:sp>
      <p:sp>
        <p:nvSpPr>
          <p:cNvPr id="11" name="Title 1">
            <a:extLst>
              <a:ext uri="{FF2B5EF4-FFF2-40B4-BE49-F238E27FC236}">
                <a16:creationId xmlns:a16="http://schemas.microsoft.com/office/drawing/2014/main" id="{3F999193-4C91-EC3C-371A-AB15DDE6C787}"/>
              </a:ext>
            </a:extLst>
          </p:cNvPr>
          <p:cNvSpPr txBox="1">
            <a:spLocks/>
          </p:cNvSpPr>
          <p:nvPr/>
        </p:nvSpPr>
        <p:spPr>
          <a:xfrm>
            <a:off x="6559281" y="2248405"/>
            <a:ext cx="2434133" cy="301752"/>
          </a:xfrm>
          <a:prstGeom prst="rect">
            <a:avLst/>
          </a:prstGeom>
          <a:solidFill>
            <a:srgbClr val="48A942"/>
          </a:solidFill>
        </p:spPr>
        <p:txBody>
          <a:bodyPr vert="horz" lIns="0" tIns="0" rIns="0" bIns="0" rtlCol="0" anchor="ctr">
            <a:noAutofit/>
          </a:bodyPr>
          <a:lstStyle>
            <a:lvl1pPr algn="ctr" defTabSz="914400" rtl="0" eaLnBrk="1" latinLnBrk="0" hangingPunct="1">
              <a:lnSpc>
                <a:spcPct val="90000"/>
              </a:lnSpc>
              <a:spcBef>
                <a:spcPct val="0"/>
              </a:spcBef>
              <a:buNone/>
              <a:defRPr sz="3200" b="1" kern="1200">
                <a:solidFill>
                  <a:schemeClr val="tx1">
                    <a:lumMod val="65000"/>
                    <a:lumOff val="35000"/>
                  </a:schemeClr>
                </a:solidFill>
                <a:latin typeface="HelveticaNeueLT Std" panose="020B0604020202020204" pitchFamily="34" charset="0"/>
                <a:ea typeface="+mj-ea"/>
                <a:cs typeface="+mj-cs"/>
              </a:defRPr>
            </a:lvl1pPr>
          </a:lstStyle>
          <a:p>
            <a:r>
              <a:rPr lang="en-US" sz="1200" dirty="0">
                <a:solidFill>
                  <a:schemeClr val="bg1"/>
                </a:solidFill>
                <a:latin typeface="Bitter"/>
                <a:cs typeface="Arial" panose="020B0604020202020204" pitchFamily="34" charset="0"/>
              </a:rPr>
              <a:t>Productivity</a:t>
            </a:r>
          </a:p>
        </p:txBody>
      </p:sp>
      <p:sp>
        <p:nvSpPr>
          <p:cNvPr id="12" name="Title 1">
            <a:extLst>
              <a:ext uri="{FF2B5EF4-FFF2-40B4-BE49-F238E27FC236}">
                <a16:creationId xmlns:a16="http://schemas.microsoft.com/office/drawing/2014/main" id="{F296C0A7-1251-F1A0-1AA4-B8D58B16BB46}"/>
              </a:ext>
            </a:extLst>
          </p:cNvPr>
          <p:cNvSpPr txBox="1">
            <a:spLocks/>
          </p:cNvSpPr>
          <p:nvPr/>
        </p:nvSpPr>
        <p:spPr>
          <a:xfrm>
            <a:off x="9213200" y="2248405"/>
            <a:ext cx="2434133" cy="301752"/>
          </a:xfrm>
          <a:prstGeom prst="rect">
            <a:avLst/>
          </a:prstGeom>
          <a:solidFill>
            <a:srgbClr val="48A942"/>
          </a:solidFill>
        </p:spPr>
        <p:txBody>
          <a:bodyPr vert="horz" lIns="0" tIns="0" rIns="0" bIns="0" rtlCol="0" anchor="ctr">
            <a:noAutofit/>
          </a:bodyPr>
          <a:lstStyle>
            <a:lvl1pPr algn="ctr" defTabSz="914400" rtl="0" eaLnBrk="1" latinLnBrk="0" hangingPunct="1">
              <a:lnSpc>
                <a:spcPct val="90000"/>
              </a:lnSpc>
              <a:spcBef>
                <a:spcPct val="0"/>
              </a:spcBef>
              <a:buNone/>
              <a:defRPr sz="3200" b="1" kern="1200">
                <a:solidFill>
                  <a:schemeClr val="tx1">
                    <a:lumMod val="65000"/>
                    <a:lumOff val="35000"/>
                  </a:schemeClr>
                </a:solidFill>
                <a:latin typeface="HelveticaNeueLT Std" panose="020B0604020202020204" pitchFamily="34" charset="0"/>
                <a:ea typeface="+mj-ea"/>
                <a:cs typeface="+mj-cs"/>
              </a:defRPr>
            </a:lvl1pPr>
          </a:lstStyle>
          <a:p>
            <a:r>
              <a:rPr lang="en-US" sz="1200" dirty="0">
                <a:solidFill>
                  <a:schemeClr val="bg1"/>
                </a:solidFill>
                <a:latin typeface="Bitter"/>
                <a:cs typeface="Arial" panose="020B0604020202020204" pitchFamily="34" charset="0"/>
              </a:rPr>
              <a:t>Organizational Apps</a:t>
            </a:r>
          </a:p>
        </p:txBody>
      </p:sp>
      <p:pic>
        <p:nvPicPr>
          <p:cNvPr id="13" name="Picture 12">
            <a:extLst>
              <a:ext uri="{FF2B5EF4-FFF2-40B4-BE49-F238E27FC236}">
                <a16:creationId xmlns:a16="http://schemas.microsoft.com/office/drawing/2014/main" id="{CA4020D9-1B26-CB5A-4B09-D18B7A9348C3}"/>
              </a:ext>
            </a:extLst>
          </p:cNvPr>
          <p:cNvPicPr>
            <a:picLocks noChangeAspect="1"/>
          </p:cNvPicPr>
          <p:nvPr/>
        </p:nvPicPr>
        <p:blipFill>
          <a:blip r:embed="rId3"/>
          <a:stretch>
            <a:fillRect/>
          </a:stretch>
        </p:blipFill>
        <p:spPr>
          <a:xfrm>
            <a:off x="1745156" y="3291974"/>
            <a:ext cx="469434" cy="469434"/>
          </a:xfrm>
          <a:prstGeom prst="rect">
            <a:avLst/>
          </a:prstGeom>
        </p:spPr>
      </p:pic>
      <p:pic>
        <p:nvPicPr>
          <p:cNvPr id="15" name="Picture 14">
            <a:extLst>
              <a:ext uri="{FF2B5EF4-FFF2-40B4-BE49-F238E27FC236}">
                <a16:creationId xmlns:a16="http://schemas.microsoft.com/office/drawing/2014/main" id="{7830FC59-D7EC-AC47-32F1-4B6B08544548}"/>
              </a:ext>
            </a:extLst>
          </p:cNvPr>
          <p:cNvPicPr>
            <a:picLocks noChangeAspect="1"/>
          </p:cNvPicPr>
          <p:nvPr/>
        </p:nvPicPr>
        <p:blipFill>
          <a:blip r:embed="rId4"/>
          <a:stretch>
            <a:fillRect/>
          </a:stretch>
        </p:blipFill>
        <p:spPr>
          <a:xfrm>
            <a:off x="3957922" y="5569436"/>
            <a:ext cx="593991" cy="154438"/>
          </a:xfrm>
          <a:prstGeom prst="rect">
            <a:avLst/>
          </a:prstGeom>
        </p:spPr>
      </p:pic>
      <p:pic>
        <p:nvPicPr>
          <p:cNvPr id="19" name="Picture 18">
            <a:extLst>
              <a:ext uri="{FF2B5EF4-FFF2-40B4-BE49-F238E27FC236}">
                <a16:creationId xmlns:a16="http://schemas.microsoft.com/office/drawing/2014/main" id="{046DADA9-AD08-15FA-D589-214FB8044536}"/>
              </a:ext>
            </a:extLst>
          </p:cNvPr>
          <p:cNvPicPr>
            <a:picLocks noChangeAspect="1"/>
          </p:cNvPicPr>
          <p:nvPr/>
        </p:nvPicPr>
        <p:blipFill>
          <a:blip r:embed="rId5"/>
          <a:stretch>
            <a:fillRect/>
          </a:stretch>
        </p:blipFill>
        <p:spPr>
          <a:xfrm>
            <a:off x="6623287" y="5087517"/>
            <a:ext cx="504825" cy="272605"/>
          </a:xfrm>
          <a:prstGeom prst="rect">
            <a:avLst/>
          </a:prstGeom>
        </p:spPr>
      </p:pic>
      <p:pic>
        <p:nvPicPr>
          <p:cNvPr id="24" name="Picture 23">
            <a:extLst>
              <a:ext uri="{FF2B5EF4-FFF2-40B4-BE49-F238E27FC236}">
                <a16:creationId xmlns:a16="http://schemas.microsoft.com/office/drawing/2014/main" id="{FD2FDCB1-479C-AF5C-EB2E-AD01DAEC0FC8}"/>
              </a:ext>
            </a:extLst>
          </p:cNvPr>
          <p:cNvPicPr>
            <a:picLocks noChangeAspect="1"/>
          </p:cNvPicPr>
          <p:nvPr/>
        </p:nvPicPr>
        <p:blipFill>
          <a:blip r:embed="rId6"/>
          <a:stretch>
            <a:fillRect/>
          </a:stretch>
        </p:blipFill>
        <p:spPr>
          <a:xfrm>
            <a:off x="6625476" y="2907224"/>
            <a:ext cx="502920" cy="352044"/>
          </a:xfrm>
          <a:prstGeom prst="rect">
            <a:avLst/>
          </a:prstGeom>
        </p:spPr>
      </p:pic>
      <p:pic>
        <p:nvPicPr>
          <p:cNvPr id="26" name="Picture 25">
            <a:extLst>
              <a:ext uri="{FF2B5EF4-FFF2-40B4-BE49-F238E27FC236}">
                <a16:creationId xmlns:a16="http://schemas.microsoft.com/office/drawing/2014/main" id="{9CF4A466-CA36-FBE2-1B2B-B2C32753CFD9}"/>
              </a:ext>
            </a:extLst>
          </p:cNvPr>
          <p:cNvPicPr>
            <a:picLocks noChangeAspect="1"/>
          </p:cNvPicPr>
          <p:nvPr/>
        </p:nvPicPr>
        <p:blipFill rotWithShape="1">
          <a:blip r:embed="rId7"/>
          <a:srcRect r="73760"/>
          <a:stretch/>
        </p:blipFill>
        <p:spPr>
          <a:xfrm>
            <a:off x="9454409" y="4906187"/>
            <a:ext cx="259222" cy="242036"/>
          </a:xfrm>
          <a:prstGeom prst="rect">
            <a:avLst/>
          </a:prstGeom>
        </p:spPr>
      </p:pic>
      <p:pic>
        <p:nvPicPr>
          <p:cNvPr id="28" name="Picture 12" descr="Trailhead | The fun way to learn">
            <a:extLst>
              <a:ext uri="{FF2B5EF4-FFF2-40B4-BE49-F238E27FC236}">
                <a16:creationId xmlns:a16="http://schemas.microsoft.com/office/drawing/2014/main" id="{D41D6713-3A16-CBA2-8544-C31A0276BB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2920" y="3985164"/>
            <a:ext cx="482201" cy="37677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8224EA7-CDAD-C004-7202-74A4A3271524}"/>
              </a:ext>
            </a:extLst>
          </p:cNvPr>
          <p:cNvSpPr txBox="1"/>
          <p:nvPr/>
        </p:nvSpPr>
        <p:spPr>
          <a:xfrm>
            <a:off x="1277798" y="2665106"/>
            <a:ext cx="2372473" cy="461665"/>
          </a:xfrm>
          <a:prstGeom prst="rect">
            <a:avLst/>
          </a:prstGeom>
          <a:noFill/>
        </p:spPr>
        <p:txBody>
          <a:bodyPr wrap="square" rtlCol="0">
            <a:spAutoFit/>
          </a:bodyPr>
          <a:lstStyle/>
          <a:p>
            <a:pPr algn="ctr"/>
            <a:r>
              <a:rPr lang="en-US" sz="800" dirty="0">
                <a:solidFill>
                  <a:schemeClr val="bg2">
                    <a:lumMod val="10000"/>
                  </a:schemeClr>
                </a:solidFill>
                <a:latin typeface="Bahnschrift" panose="020B0502040204020203" pitchFamily="34" charset="0"/>
                <a:cs typeface="Arial" panose="020B0604020202020204" pitchFamily="34" charset="0"/>
              </a:rPr>
              <a:t>SFG integrates with its two primary custodians to provide advisors with efficient access to relevant information</a:t>
            </a:r>
          </a:p>
        </p:txBody>
      </p:sp>
      <p:sp>
        <p:nvSpPr>
          <p:cNvPr id="30" name="TextBox 29">
            <a:extLst>
              <a:ext uri="{FF2B5EF4-FFF2-40B4-BE49-F238E27FC236}">
                <a16:creationId xmlns:a16="http://schemas.microsoft.com/office/drawing/2014/main" id="{16FD9CE2-7EE4-5B6E-7F26-3621B7C5E1BF}"/>
              </a:ext>
            </a:extLst>
          </p:cNvPr>
          <p:cNvSpPr txBox="1"/>
          <p:nvPr/>
        </p:nvSpPr>
        <p:spPr>
          <a:xfrm>
            <a:off x="4563901" y="2659219"/>
            <a:ext cx="1775593" cy="338554"/>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Cash flow-based projections and analysis</a:t>
            </a:r>
          </a:p>
        </p:txBody>
      </p:sp>
      <p:sp>
        <p:nvSpPr>
          <p:cNvPr id="31" name="TextBox 30">
            <a:extLst>
              <a:ext uri="{FF2B5EF4-FFF2-40B4-BE49-F238E27FC236}">
                <a16:creationId xmlns:a16="http://schemas.microsoft.com/office/drawing/2014/main" id="{F98B8E95-DE93-9760-75CA-2E9B8230BEA2}"/>
              </a:ext>
            </a:extLst>
          </p:cNvPr>
          <p:cNvSpPr txBox="1"/>
          <p:nvPr/>
        </p:nvSpPr>
        <p:spPr>
          <a:xfrm>
            <a:off x="4563901" y="3173344"/>
            <a:ext cx="1775593" cy="215444"/>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Social security timing analysis</a:t>
            </a:r>
          </a:p>
        </p:txBody>
      </p:sp>
      <p:sp>
        <p:nvSpPr>
          <p:cNvPr id="32" name="TextBox 31">
            <a:extLst>
              <a:ext uri="{FF2B5EF4-FFF2-40B4-BE49-F238E27FC236}">
                <a16:creationId xmlns:a16="http://schemas.microsoft.com/office/drawing/2014/main" id="{1766F414-D76B-3D9B-2748-4A8F2F9FF81B}"/>
              </a:ext>
            </a:extLst>
          </p:cNvPr>
          <p:cNvSpPr txBox="1"/>
          <p:nvPr/>
        </p:nvSpPr>
        <p:spPr>
          <a:xfrm>
            <a:off x="4563901" y="3564359"/>
            <a:ext cx="1775593" cy="215444"/>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Data gathering for new clients</a:t>
            </a:r>
          </a:p>
        </p:txBody>
      </p:sp>
      <p:sp>
        <p:nvSpPr>
          <p:cNvPr id="33" name="TextBox 32">
            <a:extLst>
              <a:ext uri="{FF2B5EF4-FFF2-40B4-BE49-F238E27FC236}">
                <a16:creationId xmlns:a16="http://schemas.microsoft.com/office/drawing/2014/main" id="{AD09E45B-53AD-B402-53CE-1E6AFE87D950}"/>
              </a:ext>
            </a:extLst>
          </p:cNvPr>
          <p:cNvSpPr txBox="1"/>
          <p:nvPr/>
        </p:nvSpPr>
        <p:spPr>
          <a:xfrm>
            <a:off x="4563901" y="3955374"/>
            <a:ext cx="1775593" cy="461665"/>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Enables advisors to run their business with greater efficiency, scale and profitability</a:t>
            </a:r>
          </a:p>
        </p:txBody>
      </p:sp>
      <p:sp>
        <p:nvSpPr>
          <p:cNvPr id="34" name="TextBox 33">
            <a:extLst>
              <a:ext uri="{FF2B5EF4-FFF2-40B4-BE49-F238E27FC236}">
                <a16:creationId xmlns:a16="http://schemas.microsoft.com/office/drawing/2014/main" id="{9A64DED0-75DE-6BC2-2D3E-5D5A5085F321}"/>
              </a:ext>
            </a:extLst>
          </p:cNvPr>
          <p:cNvSpPr txBox="1"/>
          <p:nvPr/>
        </p:nvSpPr>
        <p:spPr>
          <a:xfrm>
            <a:off x="4563901" y="4592610"/>
            <a:ext cx="1775593" cy="707886"/>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Provides daily balance and historical client account performance insights; storage of quarterly statements and facilitation of document transfer</a:t>
            </a:r>
          </a:p>
        </p:txBody>
      </p:sp>
      <p:sp>
        <p:nvSpPr>
          <p:cNvPr id="35" name="TextBox 34">
            <a:extLst>
              <a:ext uri="{FF2B5EF4-FFF2-40B4-BE49-F238E27FC236}">
                <a16:creationId xmlns:a16="http://schemas.microsoft.com/office/drawing/2014/main" id="{209DFC36-C085-3AE6-7846-565CDE798FCA}"/>
              </a:ext>
            </a:extLst>
          </p:cNvPr>
          <p:cNvSpPr txBox="1"/>
          <p:nvPr/>
        </p:nvSpPr>
        <p:spPr>
          <a:xfrm>
            <a:off x="4563901" y="5476067"/>
            <a:ext cx="1775593" cy="338554"/>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Digital library of custodial forms mapped to Salesforce data</a:t>
            </a:r>
          </a:p>
        </p:txBody>
      </p:sp>
      <p:sp>
        <p:nvSpPr>
          <p:cNvPr id="36" name="TextBox 35">
            <a:extLst>
              <a:ext uri="{FF2B5EF4-FFF2-40B4-BE49-F238E27FC236}">
                <a16:creationId xmlns:a16="http://schemas.microsoft.com/office/drawing/2014/main" id="{DCBE4314-E55D-9619-08BB-E4E7264DFCB2}"/>
              </a:ext>
            </a:extLst>
          </p:cNvPr>
          <p:cNvSpPr txBox="1"/>
          <p:nvPr/>
        </p:nvSpPr>
        <p:spPr>
          <a:xfrm>
            <a:off x="4563902" y="5990191"/>
            <a:ext cx="1775593" cy="215444"/>
          </a:xfrm>
          <a:prstGeom prst="rect">
            <a:avLst/>
          </a:prstGeom>
          <a:noFill/>
        </p:spPr>
        <p:txBody>
          <a:bodyPr wrap="square" rtlCol="0">
            <a:spAutoFit/>
          </a:bodyPr>
          <a:lstStyle/>
          <a:p>
            <a:r>
              <a:rPr lang="en-US" sz="800" dirty="0" err="1">
                <a:solidFill>
                  <a:schemeClr val="bg2">
                    <a:lumMod val="10000"/>
                  </a:schemeClr>
                </a:solidFill>
                <a:latin typeface="Bahnschrift" panose="020B0502040204020203" pitchFamily="34" charset="0"/>
                <a:cs typeface="Arial" panose="020B0604020202020204" pitchFamily="34" charset="0"/>
              </a:rPr>
              <a:t>Esignature</a:t>
            </a:r>
            <a:r>
              <a:rPr lang="en-US" sz="800" dirty="0">
                <a:solidFill>
                  <a:schemeClr val="bg2">
                    <a:lumMod val="10000"/>
                  </a:schemeClr>
                </a:solidFill>
                <a:latin typeface="Bahnschrift" panose="020B0502040204020203" pitchFamily="34" charset="0"/>
                <a:cs typeface="Arial" panose="020B0604020202020204" pitchFamily="34" charset="0"/>
              </a:rPr>
              <a:t> capture and delivery</a:t>
            </a:r>
          </a:p>
        </p:txBody>
      </p:sp>
      <p:pic>
        <p:nvPicPr>
          <p:cNvPr id="37" name="Picture 8" descr="Envestnet | Tamarac Named 'Best-In-Class' Vendor by Aite Group">
            <a:extLst>
              <a:ext uri="{FF2B5EF4-FFF2-40B4-BE49-F238E27FC236}">
                <a16:creationId xmlns:a16="http://schemas.microsoft.com/office/drawing/2014/main" id="{F68AEC60-2BE9-D17B-9213-21ECABA2A7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0851" r="71188" b="7883"/>
          <a:stretch/>
        </p:blipFill>
        <p:spPr bwMode="auto">
          <a:xfrm>
            <a:off x="4100569" y="4735259"/>
            <a:ext cx="308697" cy="45605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52B1282-5D64-61C1-3CF6-99211C60F329}"/>
              </a:ext>
            </a:extLst>
          </p:cNvPr>
          <p:cNvSpPr txBox="1"/>
          <p:nvPr/>
        </p:nvSpPr>
        <p:spPr>
          <a:xfrm>
            <a:off x="7179066" y="2659219"/>
            <a:ext cx="1821134" cy="830997"/>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CRM system; helps boost productivity, optimize operations, builds apps fast and helps advisors work smarter with a deeply integrated 360 degree relationship view</a:t>
            </a:r>
          </a:p>
        </p:txBody>
      </p:sp>
      <p:sp>
        <p:nvSpPr>
          <p:cNvPr id="40" name="TextBox 39">
            <a:extLst>
              <a:ext uri="{FF2B5EF4-FFF2-40B4-BE49-F238E27FC236}">
                <a16:creationId xmlns:a16="http://schemas.microsoft.com/office/drawing/2014/main" id="{4D1A91C4-4F21-68DE-4464-6D64A3053B96}"/>
              </a:ext>
            </a:extLst>
          </p:cNvPr>
          <p:cNvSpPr txBox="1"/>
          <p:nvPr/>
        </p:nvSpPr>
        <p:spPr>
          <a:xfrm>
            <a:off x="9824806" y="2659219"/>
            <a:ext cx="1818548" cy="569843"/>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Builds relationships while leveraging personalized data to drive client acquisition and retain / grow AUM</a:t>
            </a:r>
          </a:p>
        </p:txBody>
      </p:sp>
      <p:sp>
        <p:nvSpPr>
          <p:cNvPr id="41" name="TextBox 40">
            <a:extLst>
              <a:ext uri="{FF2B5EF4-FFF2-40B4-BE49-F238E27FC236}">
                <a16:creationId xmlns:a16="http://schemas.microsoft.com/office/drawing/2014/main" id="{A76540DF-2387-C04A-2CAF-FBB682EA0569}"/>
              </a:ext>
            </a:extLst>
          </p:cNvPr>
          <p:cNvSpPr txBox="1"/>
          <p:nvPr/>
        </p:nvSpPr>
        <p:spPr>
          <a:xfrm>
            <a:off x="7179066" y="3547012"/>
            <a:ext cx="1821134" cy="584775"/>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Connects user email with Salesforce customer data, tracking emails and gaining communication insights with clients and prospects</a:t>
            </a:r>
          </a:p>
        </p:txBody>
      </p:sp>
      <p:sp>
        <p:nvSpPr>
          <p:cNvPr id="42" name="TextBox 41">
            <a:extLst>
              <a:ext uri="{FF2B5EF4-FFF2-40B4-BE49-F238E27FC236}">
                <a16:creationId xmlns:a16="http://schemas.microsoft.com/office/drawing/2014/main" id="{580887EA-EC55-B6B7-AF5A-54B1E3023F64}"/>
              </a:ext>
            </a:extLst>
          </p:cNvPr>
          <p:cNvSpPr txBox="1"/>
          <p:nvPr/>
        </p:nvSpPr>
        <p:spPr>
          <a:xfrm>
            <a:off x="7179066" y="4188584"/>
            <a:ext cx="1821134" cy="584775"/>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Combines documents, spreadsheets, chat and slides into a collaboration platform that integrates with Salesforce</a:t>
            </a:r>
          </a:p>
        </p:txBody>
      </p:sp>
      <p:sp>
        <p:nvSpPr>
          <p:cNvPr id="43" name="TextBox 42">
            <a:extLst>
              <a:ext uri="{FF2B5EF4-FFF2-40B4-BE49-F238E27FC236}">
                <a16:creationId xmlns:a16="http://schemas.microsoft.com/office/drawing/2014/main" id="{67DB7F87-9D9E-2437-133F-B9A3DF88D045}"/>
              </a:ext>
            </a:extLst>
          </p:cNvPr>
          <p:cNvSpPr txBox="1"/>
          <p:nvPr/>
        </p:nvSpPr>
        <p:spPr>
          <a:xfrm>
            <a:off x="7179066" y="4830156"/>
            <a:ext cx="1821134" cy="584775"/>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Integrated and secure cloud document storage; facilitates client data sharing and internal collaboration</a:t>
            </a:r>
          </a:p>
        </p:txBody>
      </p:sp>
      <p:sp>
        <p:nvSpPr>
          <p:cNvPr id="44" name="TextBox 43">
            <a:extLst>
              <a:ext uri="{FF2B5EF4-FFF2-40B4-BE49-F238E27FC236}">
                <a16:creationId xmlns:a16="http://schemas.microsoft.com/office/drawing/2014/main" id="{510BB457-BB60-CDB0-8201-32828C3E22A8}"/>
              </a:ext>
            </a:extLst>
          </p:cNvPr>
          <p:cNvSpPr txBox="1"/>
          <p:nvPr/>
        </p:nvSpPr>
        <p:spPr>
          <a:xfrm>
            <a:off x="9824806" y="3288676"/>
            <a:ext cx="1818548" cy="584775"/>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Comprehensive client and business intelligence solutions that offer analytics to help grow and manage business</a:t>
            </a:r>
          </a:p>
        </p:txBody>
      </p:sp>
      <p:sp>
        <p:nvSpPr>
          <p:cNvPr id="47" name="TextBox 46">
            <a:extLst>
              <a:ext uri="{FF2B5EF4-FFF2-40B4-BE49-F238E27FC236}">
                <a16:creationId xmlns:a16="http://schemas.microsoft.com/office/drawing/2014/main" id="{382517B6-5413-EA37-0E55-1341E61FAE08}"/>
              </a:ext>
            </a:extLst>
          </p:cNvPr>
          <p:cNvSpPr txBox="1"/>
          <p:nvPr/>
        </p:nvSpPr>
        <p:spPr>
          <a:xfrm>
            <a:off x="9824806" y="3933065"/>
            <a:ext cx="1818548" cy="461665"/>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Customized content specific to training team members on using SFG’s tech stack and processes</a:t>
            </a:r>
          </a:p>
        </p:txBody>
      </p:sp>
      <p:sp>
        <p:nvSpPr>
          <p:cNvPr id="48" name="TextBox 47">
            <a:extLst>
              <a:ext uri="{FF2B5EF4-FFF2-40B4-BE49-F238E27FC236}">
                <a16:creationId xmlns:a16="http://schemas.microsoft.com/office/drawing/2014/main" id="{24F14806-861C-ED4D-A2B4-61B8F13B2D59}"/>
              </a:ext>
            </a:extLst>
          </p:cNvPr>
          <p:cNvSpPr txBox="1"/>
          <p:nvPr/>
        </p:nvSpPr>
        <p:spPr>
          <a:xfrm>
            <a:off x="9824806" y="4454344"/>
            <a:ext cx="1818548" cy="461665"/>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Simplifies back-office workflows with robust and flexible online accounting software</a:t>
            </a:r>
          </a:p>
        </p:txBody>
      </p:sp>
      <p:sp>
        <p:nvSpPr>
          <p:cNvPr id="49" name="TextBox 48">
            <a:extLst>
              <a:ext uri="{FF2B5EF4-FFF2-40B4-BE49-F238E27FC236}">
                <a16:creationId xmlns:a16="http://schemas.microsoft.com/office/drawing/2014/main" id="{C7CDE0F9-0047-8119-D096-A09AB492E6CB}"/>
              </a:ext>
            </a:extLst>
          </p:cNvPr>
          <p:cNvSpPr txBox="1"/>
          <p:nvPr/>
        </p:nvSpPr>
        <p:spPr>
          <a:xfrm>
            <a:off x="9824806" y="4899423"/>
            <a:ext cx="1818548" cy="215444"/>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Automated expense reporting</a:t>
            </a:r>
          </a:p>
        </p:txBody>
      </p:sp>
      <p:pic>
        <p:nvPicPr>
          <p:cNvPr id="50" name="Picture 4" descr="Pardot B2B Marketing Automation - what is it and for whom?">
            <a:extLst>
              <a:ext uri="{FF2B5EF4-FFF2-40B4-BE49-F238E27FC236}">
                <a16:creationId xmlns:a16="http://schemas.microsoft.com/office/drawing/2014/main" id="{92D9E45F-D454-0FA2-BDD6-2DD3C23DB3C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278" t="8230" r="19305" b="2998"/>
          <a:stretch/>
        </p:blipFill>
        <p:spPr bwMode="auto">
          <a:xfrm>
            <a:off x="9341500" y="2719975"/>
            <a:ext cx="485040" cy="47549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Salesforce Einstein Analytics Logo, HD Png Download , Transparent Png Image  - PNGitem">
            <a:extLst>
              <a:ext uri="{FF2B5EF4-FFF2-40B4-BE49-F238E27FC236}">
                <a16:creationId xmlns:a16="http://schemas.microsoft.com/office/drawing/2014/main" id="{892172D7-589A-7B8D-AFF7-5C95075FEB72}"/>
              </a:ext>
            </a:extLst>
          </p:cNvPr>
          <p:cNvPicPr>
            <a:picLocks noChangeAspect="1" noChangeArrowheads="1"/>
          </p:cNvPicPr>
          <p:nvPr/>
        </p:nvPicPr>
        <p:blipFill>
          <a:blip r:embed="rId11">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9318810" y="3345372"/>
            <a:ext cx="530421" cy="47549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Fidelity Logo and the history of the company | LogoMyWay">
            <a:extLst>
              <a:ext uri="{FF2B5EF4-FFF2-40B4-BE49-F238E27FC236}">
                <a16:creationId xmlns:a16="http://schemas.microsoft.com/office/drawing/2014/main" id="{C9BDE86F-E229-A571-C951-4111B30668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1121" y="3364852"/>
            <a:ext cx="1021186" cy="28792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CogniCor - Crunchbase Company Profile &amp; Funding">
            <a:extLst>
              <a:ext uri="{FF2B5EF4-FFF2-40B4-BE49-F238E27FC236}">
                <a16:creationId xmlns:a16="http://schemas.microsoft.com/office/drawing/2014/main" id="{ED6FAF05-BC9A-D842-CDEE-2E933CA225A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5224" b="16866"/>
          <a:stretch/>
        </p:blipFill>
        <p:spPr bwMode="auto">
          <a:xfrm>
            <a:off x="9332031" y="5188347"/>
            <a:ext cx="503978" cy="29359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VRGL | LinkedIn">
            <a:extLst>
              <a:ext uri="{FF2B5EF4-FFF2-40B4-BE49-F238E27FC236}">
                <a16:creationId xmlns:a16="http://schemas.microsoft.com/office/drawing/2014/main" id="{C6951029-7CDE-4A62-EC24-AA3F52A1DFC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4569" b="23467"/>
          <a:stretch/>
        </p:blipFill>
        <p:spPr bwMode="auto">
          <a:xfrm>
            <a:off x="9376729" y="5602274"/>
            <a:ext cx="414583" cy="21543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ForwardLane - The Wealth Mosaic">
            <a:extLst>
              <a:ext uri="{FF2B5EF4-FFF2-40B4-BE49-F238E27FC236}">
                <a16:creationId xmlns:a16="http://schemas.microsoft.com/office/drawing/2014/main" id="{C9147458-22C9-84F9-AD9F-956B82AE9A8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0218" b="28156"/>
          <a:stretch/>
        </p:blipFill>
        <p:spPr bwMode="auto">
          <a:xfrm>
            <a:off x="6554126" y="6012082"/>
            <a:ext cx="697484" cy="7641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INVENT.us Cloud Enablers">
            <a:extLst>
              <a:ext uri="{FF2B5EF4-FFF2-40B4-BE49-F238E27FC236}">
                <a16:creationId xmlns:a16="http://schemas.microsoft.com/office/drawing/2014/main" id="{AD2FF8F9-03F5-C656-5CB3-10580DEE1D2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51870" y="5598040"/>
            <a:ext cx="647659" cy="11350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122E9FD8-DE87-291B-AF51-FF6B85C42A45}"/>
              </a:ext>
            </a:extLst>
          </p:cNvPr>
          <p:cNvSpPr txBox="1"/>
          <p:nvPr/>
        </p:nvSpPr>
        <p:spPr>
          <a:xfrm>
            <a:off x="7179066" y="5471728"/>
            <a:ext cx="1821134" cy="338554"/>
          </a:xfrm>
          <a:prstGeom prst="rect">
            <a:avLst/>
          </a:prstGeom>
          <a:noFill/>
        </p:spPr>
        <p:txBody>
          <a:bodyPr wrap="square" rtlCol="0">
            <a:spAutoFit/>
          </a:bodyPr>
          <a:lstStyle/>
          <a:p>
            <a:r>
              <a:rPr lang="en-US" sz="800" dirty="0" err="1">
                <a:solidFill>
                  <a:schemeClr val="bg2">
                    <a:lumMod val="10000"/>
                  </a:schemeClr>
                </a:solidFill>
                <a:latin typeface="Bahnschrift" panose="020B0502040204020203" pitchFamily="34" charset="0"/>
                <a:cs typeface="Arial" panose="020B0604020202020204" pitchFamily="34" charset="0"/>
              </a:rPr>
              <a:t>WealthTech</a:t>
            </a:r>
            <a:r>
              <a:rPr lang="en-US" sz="800" dirty="0">
                <a:solidFill>
                  <a:schemeClr val="bg2">
                    <a:lumMod val="10000"/>
                  </a:schemeClr>
                </a:solidFill>
                <a:latin typeface="Bahnschrift" panose="020B0502040204020203" pitchFamily="34" charset="0"/>
                <a:cs typeface="Arial" panose="020B0604020202020204" pitchFamily="34" charset="0"/>
              </a:rPr>
              <a:t> cloud architecture and system optimization </a:t>
            </a:r>
          </a:p>
        </p:txBody>
      </p:sp>
      <p:sp>
        <p:nvSpPr>
          <p:cNvPr id="61" name="TextBox 60">
            <a:extLst>
              <a:ext uri="{FF2B5EF4-FFF2-40B4-BE49-F238E27FC236}">
                <a16:creationId xmlns:a16="http://schemas.microsoft.com/office/drawing/2014/main" id="{669FE890-3893-C841-12E4-5D249EE93730}"/>
              </a:ext>
            </a:extLst>
          </p:cNvPr>
          <p:cNvSpPr txBox="1"/>
          <p:nvPr/>
        </p:nvSpPr>
        <p:spPr>
          <a:xfrm>
            <a:off x="7179065" y="5867081"/>
            <a:ext cx="1821134" cy="338554"/>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Data aggregation, visualization and reporting</a:t>
            </a:r>
          </a:p>
        </p:txBody>
      </p:sp>
      <p:sp>
        <p:nvSpPr>
          <p:cNvPr id="62" name="TextBox 61">
            <a:extLst>
              <a:ext uri="{FF2B5EF4-FFF2-40B4-BE49-F238E27FC236}">
                <a16:creationId xmlns:a16="http://schemas.microsoft.com/office/drawing/2014/main" id="{60D33C9E-E079-2B72-0853-150B17A606B0}"/>
              </a:ext>
            </a:extLst>
          </p:cNvPr>
          <p:cNvSpPr txBox="1"/>
          <p:nvPr/>
        </p:nvSpPr>
        <p:spPr>
          <a:xfrm>
            <a:off x="9843882" y="5222106"/>
            <a:ext cx="1818548" cy="215444"/>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AI automation technology</a:t>
            </a:r>
          </a:p>
        </p:txBody>
      </p:sp>
      <p:sp>
        <p:nvSpPr>
          <p:cNvPr id="63" name="TextBox 62">
            <a:extLst>
              <a:ext uri="{FF2B5EF4-FFF2-40B4-BE49-F238E27FC236}">
                <a16:creationId xmlns:a16="http://schemas.microsoft.com/office/drawing/2014/main" id="{3AEA937A-3470-D9CD-1BC3-A342B8DD6ED1}"/>
              </a:ext>
            </a:extLst>
          </p:cNvPr>
          <p:cNvSpPr txBox="1"/>
          <p:nvPr/>
        </p:nvSpPr>
        <p:spPr>
          <a:xfrm>
            <a:off x="9843882" y="5525739"/>
            <a:ext cx="1818548" cy="338554"/>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Proposal generation and tracking technology</a:t>
            </a:r>
          </a:p>
        </p:txBody>
      </p:sp>
      <p:sp>
        <p:nvSpPr>
          <p:cNvPr id="64" name="TextBox 63">
            <a:extLst>
              <a:ext uri="{FF2B5EF4-FFF2-40B4-BE49-F238E27FC236}">
                <a16:creationId xmlns:a16="http://schemas.microsoft.com/office/drawing/2014/main" id="{4869039C-B942-58CF-6C6B-41EF62464A89}"/>
              </a:ext>
            </a:extLst>
          </p:cNvPr>
          <p:cNvSpPr txBox="1"/>
          <p:nvPr/>
        </p:nvSpPr>
        <p:spPr>
          <a:xfrm>
            <a:off x="9824806" y="5923909"/>
            <a:ext cx="1818548" cy="338554"/>
          </a:xfrm>
          <a:prstGeom prst="rect">
            <a:avLst/>
          </a:prstGeom>
          <a:noFill/>
        </p:spPr>
        <p:txBody>
          <a:bodyPr wrap="square" rtlCol="0">
            <a:spAutoFit/>
          </a:bodyPr>
          <a:lstStyle/>
          <a:p>
            <a:r>
              <a:rPr lang="en-US" sz="800" dirty="0">
                <a:solidFill>
                  <a:schemeClr val="bg2">
                    <a:lumMod val="10000"/>
                  </a:schemeClr>
                </a:solidFill>
                <a:latin typeface="Bahnschrift" panose="020B0502040204020203" pitchFamily="34" charset="0"/>
                <a:cs typeface="Arial" panose="020B0604020202020204" pitchFamily="34" charset="0"/>
              </a:rPr>
              <a:t>Connects potential clients with advisors</a:t>
            </a:r>
          </a:p>
        </p:txBody>
      </p:sp>
      <p:pic>
        <p:nvPicPr>
          <p:cNvPr id="65" name="Picture 10" descr="NEW “Taxes in Retirement” Marketing Kit">
            <a:extLst>
              <a:ext uri="{FF2B5EF4-FFF2-40B4-BE49-F238E27FC236}">
                <a16:creationId xmlns:a16="http://schemas.microsoft.com/office/drawing/2014/main" id="{0110029D-ECB3-68D0-7A6A-3D4F3FFE0797}"/>
              </a:ext>
            </a:extLst>
          </p:cNvPr>
          <p:cNvPicPr>
            <a:picLocks noChangeAspect="1" noChangeArrowheads="1"/>
          </p:cNvPicPr>
          <p:nvPr/>
        </p:nvPicPr>
        <p:blipFill>
          <a:blip r:embed="rId1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76470" y="3176944"/>
            <a:ext cx="556895" cy="25277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4" descr="Quip Official Brand Assets | Brandfolder">
            <a:extLst>
              <a:ext uri="{FF2B5EF4-FFF2-40B4-BE49-F238E27FC236}">
                <a16:creationId xmlns:a16="http://schemas.microsoft.com/office/drawing/2014/main" id="{10C65936-A0F9-CEBF-6A66-A7208D617114}"/>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95050" y="4412370"/>
            <a:ext cx="561298" cy="1856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6" descr="Envestnet | Tamarac Strengthens Cash Management Capabilities for RIAs,  Forging Integration with Flourish">
            <a:extLst>
              <a:ext uri="{FF2B5EF4-FFF2-40B4-BE49-F238E27FC236}">
                <a16:creationId xmlns:a16="http://schemas.microsoft.com/office/drawing/2014/main" id="{10C0492D-727F-5253-C819-7C7A736D3A2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969" y="4032430"/>
            <a:ext cx="583897" cy="30586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4" descr="Integration with PreciseFP - Fintech Integration Marketplace - INSART">
            <a:extLst>
              <a:ext uri="{FF2B5EF4-FFF2-40B4-BE49-F238E27FC236}">
                <a16:creationId xmlns:a16="http://schemas.microsoft.com/office/drawing/2014/main" id="{2090B3C1-B6CB-C0A5-47C4-C51AF5068F53}"/>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4607" y="3582898"/>
            <a:ext cx="600620" cy="221078"/>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Salesforce Inbox - AppRecs">
            <a:extLst>
              <a:ext uri="{FF2B5EF4-FFF2-40B4-BE49-F238E27FC236}">
                <a16:creationId xmlns:a16="http://schemas.microsoft.com/office/drawing/2014/main" id="{944D8237-3C88-655C-FA0C-9FCD359D664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76350" y="3646846"/>
            <a:ext cx="398698" cy="398698"/>
          </a:xfrm>
          <a:prstGeom prst="rect">
            <a:avLst/>
          </a:prstGeom>
          <a:noFill/>
          <a:extLst>
            <a:ext uri="{909E8E84-426E-40DD-AFC4-6F175D3DCCD1}">
              <a14:hiddenFill xmlns:a14="http://schemas.microsoft.com/office/drawing/2010/main">
                <a:solidFill>
                  <a:srgbClr val="FFFFFF"/>
                </a:solidFill>
              </a14:hiddenFill>
            </a:ext>
          </a:extLst>
        </p:spPr>
      </p:pic>
      <p:sp>
        <p:nvSpPr>
          <p:cNvPr id="109" name="Title 1">
            <a:extLst>
              <a:ext uri="{FF2B5EF4-FFF2-40B4-BE49-F238E27FC236}">
                <a16:creationId xmlns:a16="http://schemas.microsoft.com/office/drawing/2014/main" id="{8BCED8FE-77CF-3572-8581-2E13225C9779}"/>
              </a:ext>
            </a:extLst>
          </p:cNvPr>
          <p:cNvSpPr txBox="1">
            <a:spLocks/>
          </p:cNvSpPr>
          <p:nvPr/>
        </p:nvSpPr>
        <p:spPr>
          <a:xfrm>
            <a:off x="1251443" y="1836837"/>
            <a:ext cx="10395890" cy="301752"/>
          </a:xfrm>
          <a:prstGeom prst="rect">
            <a:avLst/>
          </a:prstGeom>
          <a:solidFill>
            <a:srgbClr val="49475B"/>
          </a:solidFill>
        </p:spPr>
        <p:txBody>
          <a:bodyPr vert="horz"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65000"/>
                    <a:lumOff val="35000"/>
                  </a:schemeClr>
                </a:solidFill>
                <a:latin typeface="HelveticaNeueLT Std" panose="020B0604020202020204" pitchFamily="34" charset="0"/>
                <a:ea typeface="+mj-ea"/>
                <a:cs typeface="+mj-cs"/>
              </a:defRPr>
            </a:lvl1pPr>
          </a:lstStyle>
          <a:p>
            <a:r>
              <a:rPr lang="en-US" sz="1200" dirty="0">
                <a:solidFill>
                  <a:schemeClr val="bg1"/>
                </a:solidFill>
                <a:latin typeface="Bitter"/>
                <a:cs typeface="Arial" panose="020B0604020202020204" pitchFamily="34" charset="0"/>
              </a:rPr>
              <a:t>Sequoia Financial Group Technology Platform</a:t>
            </a:r>
          </a:p>
        </p:txBody>
      </p:sp>
      <p:cxnSp>
        <p:nvCxnSpPr>
          <p:cNvPr id="113" name="Straight Connector 112">
            <a:extLst>
              <a:ext uri="{FF2B5EF4-FFF2-40B4-BE49-F238E27FC236}">
                <a16:creationId xmlns:a16="http://schemas.microsoft.com/office/drawing/2014/main" id="{1E710742-DCF0-E49E-4C90-6034C8D5E69F}"/>
              </a:ext>
            </a:extLst>
          </p:cNvPr>
          <p:cNvCxnSpPr>
            <a:cxnSpLocks/>
          </p:cNvCxnSpPr>
          <p:nvPr/>
        </p:nvCxnSpPr>
        <p:spPr>
          <a:xfrm>
            <a:off x="4773797" y="1646267"/>
            <a:ext cx="3319272" cy="0"/>
          </a:xfrm>
          <a:prstGeom prst="line">
            <a:avLst/>
          </a:prstGeom>
          <a:ln w="38100">
            <a:solidFill>
              <a:srgbClr val="49475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4" name="Title 1">
            <a:extLst>
              <a:ext uri="{FF2B5EF4-FFF2-40B4-BE49-F238E27FC236}">
                <a16:creationId xmlns:a16="http://schemas.microsoft.com/office/drawing/2014/main" id="{78E1AEC8-EF9E-D3BA-C938-1858B6CAF04E}"/>
              </a:ext>
            </a:extLst>
          </p:cNvPr>
          <p:cNvSpPr txBox="1">
            <a:spLocks/>
          </p:cNvSpPr>
          <p:nvPr/>
        </p:nvSpPr>
        <p:spPr>
          <a:xfrm>
            <a:off x="5646536" y="1563005"/>
            <a:ext cx="1573795" cy="170332"/>
          </a:xfrm>
          <a:prstGeom prst="rect">
            <a:avLst/>
          </a:prstGeom>
          <a:solidFill>
            <a:schemeClr val="bg1"/>
          </a:solidFill>
        </p:spPr>
        <p:txBody>
          <a:bodyPr vert="horz"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65000"/>
                    <a:lumOff val="35000"/>
                  </a:schemeClr>
                </a:solidFill>
                <a:latin typeface="HelveticaNeueLT Std" panose="020B0604020202020204" pitchFamily="34" charset="0"/>
                <a:ea typeface="+mj-ea"/>
                <a:cs typeface="+mj-cs"/>
              </a:defRPr>
            </a:lvl1pPr>
          </a:lstStyle>
          <a:p>
            <a:r>
              <a:rPr lang="en-US" sz="1200" dirty="0">
                <a:solidFill>
                  <a:srgbClr val="49475B"/>
                </a:solidFill>
                <a:latin typeface="Bitter"/>
                <a:cs typeface="Arial" panose="020B0604020202020204" pitchFamily="34" charset="0"/>
              </a:rPr>
              <a:t>Integrated Client Portal</a:t>
            </a:r>
          </a:p>
        </p:txBody>
      </p:sp>
      <p:cxnSp>
        <p:nvCxnSpPr>
          <p:cNvPr id="117" name="Straight Connector 116">
            <a:extLst>
              <a:ext uri="{FF2B5EF4-FFF2-40B4-BE49-F238E27FC236}">
                <a16:creationId xmlns:a16="http://schemas.microsoft.com/office/drawing/2014/main" id="{B04DEC36-0AD0-C46E-A27E-3BFBA4DB9F32}"/>
              </a:ext>
            </a:extLst>
          </p:cNvPr>
          <p:cNvCxnSpPr>
            <a:cxnSpLocks/>
          </p:cNvCxnSpPr>
          <p:nvPr/>
        </p:nvCxnSpPr>
        <p:spPr>
          <a:xfrm>
            <a:off x="8255640" y="1646267"/>
            <a:ext cx="3319272" cy="0"/>
          </a:xfrm>
          <a:prstGeom prst="line">
            <a:avLst/>
          </a:prstGeom>
          <a:ln w="38100">
            <a:solidFill>
              <a:srgbClr val="49475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9" name="Title 1">
            <a:extLst>
              <a:ext uri="{FF2B5EF4-FFF2-40B4-BE49-F238E27FC236}">
                <a16:creationId xmlns:a16="http://schemas.microsoft.com/office/drawing/2014/main" id="{A2A1DEE2-430E-FFCD-AE4D-8A382288C7AA}"/>
              </a:ext>
            </a:extLst>
          </p:cNvPr>
          <p:cNvSpPr txBox="1">
            <a:spLocks/>
          </p:cNvSpPr>
          <p:nvPr/>
        </p:nvSpPr>
        <p:spPr>
          <a:xfrm>
            <a:off x="9264948" y="1563005"/>
            <a:ext cx="1300657" cy="170332"/>
          </a:xfrm>
          <a:prstGeom prst="rect">
            <a:avLst/>
          </a:prstGeom>
          <a:solidFill>
            <a:schemeClr val="bg1"/>
          </a:solidFill>
        </p:spPr>
        <p:txBody>
          <a:bodyPr vert="horz" lIns="0" tIns="0" rIns="0" bIns="0" rtlCol="0" anchor="ctr">
            <a:normAutofit/>
          </a:bodyPr>
          <a:lstStyle>
            <a:lvl1pPr algn="ctr" defTabSz="914400" rtl="0" eaLnBrk="1" latinLnBrk="0" hangingPunct="1">
              <a:lnSpc>
                <a:spcPct val="90000"/>
              </a:lnSpc>
              <a:spcBef>
                <a:spcPct val="0"/>
              </a:spcBef>
              <a:buNone/>
              <a:defRPr sz="3200" b="1" kern="1200">
                <a:solidFill>
                  <a:schemeClr val="tx1">
                    <a:lumMod val="65000"/>
                    <a:lumOff val="35000"/>
                  </a:schemeClr>
                </a:solidFill>
                <a:latin typeface="HelveticaNeueLT Std" panose="020B0604020202020204" pitchFamily="34" charset="0"/>
                <a:ea typeface="+mj-ea"/>
                <a:cs typeface="+mj-cs"/>
              </a:defRPr>
            </a:lvl1pPr>
          </a:lstStyle>
          <a:p>
            <a:r>
              <a:rPr lang="en-US" sz="1200" dirty="0">
                <a:solidFill>
                  <a:srgbClr val="49475B"/>
                </a:solidFill>
                <a:latin typeface="Bitter"/>
                <a:cs typeface="Arial" panose="020B0604020202020204" pitchFamily="34" charset="0"/>
              </a:rPr>
              <a:t>Advisor Training</a:t>
            </a:r>
          </a:p>
        </p:txBody>
      </p:sp>
      <p:pic>
        <p:nvPicPr>
          <p:cNvPr id="122" name="Picture 121">
            <a:extLst>
              <a:ext uri="{FF2B5EF4-FFF2-40B4-BE49-F238E27FC236}">
                <a16:creationId xmlns:a16="http://schemas.microsoft.com/office/drawing/2014/main" id="{770236DD-9AD9-4AC4-F6D9-0077DAACF35F}"/>
              </a:ext>
            </a:extLst>
          </p:cNvPr>
          <p:cNvPicPr>
            <a:picLocks noChangeAspect="1"/>
          </p:cNvPicPr>
          <p:nvPr/>
        </p:nvPicPr>
        <p:blipFill>
          <a:blip r:embed="rId21"/>
          <a:stretch>
            <a:fillRect/>
          </a:stretch>
        </p:blipFill>
        <p:spPr>
          <a:xfrm>
            <a:off x="3998854" y="6065170"/>
            <a:ext cx="512126" cy="111387"/>
          </a:xfrm>
          <a:prstGeom prst="rect">
            <a:avLst/>
          </a:prstGeom>
        </p:spPr>
      </p:pic>
      <p:pic>
        <p:nvPicPr>
          <p:cNvPr id="123" name="Picture 30" descr="The Power to Transform Your Business | Accounting Seed">
            <a:extLst>
              <a:ext uri="{FF2B5EF4-FFF2-40B4-BE49-F238E27FC236}">
                <a16:creationId xmlns:a16="http://schemas.microsoft.com/office/drawing/2014/main" id="{4ACA8E01-3F36-D46D-8491-AE0DDAD456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87278" y="4585880"/>
            <a:ext cx="593485" cy="201785"/>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Rounded Corners 123">
            <a:extLst>
              <a:ext uri="{FF2B5EF4-FFF2-40B4-BE49-F238E27FC236}">
                <a16:creationId xmlns:a16="http://schemas.microsoft.com/office/drawing/2014/main" id="{CD7D6B2A-28EE-F690-0498-59CAFF7DF326}"/>
              </a:ext>
            </a:extLst>
          </p:cNvPr>
          <p:cNvSpPr/>
          <p:nvPr/>
        </p:nvSpPr>
        <p:spPr>
          <a:xfrm>
            <a:off x="1160888" y="6342175"/>
            <a:ext cx="10504535" cy="359454"/>
          </a:xfrm>
          <a:prstGeom prst="roundRect">
            <a:avLst/>
          </a:prstGeom>
          <a:solidFill>
            <a:srgbClr val="49475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Bitter"/>
              </a:rPr>
              <a:t>Sequoia uses personalization of applications at scale to provide the right integrated solutions each facet of the advisor role</a:t>
            </a:r>
          </a:p>
        </p:txBody>
      </p:sp>
      <p:pic>
        <p:nvPicPr>
          <p:cNvPr id="1035" name="Picture 10" descr="Top Local Wealth Advisors &amp; Planners - Zoe Financial">
            <a:extLst>
              <a:ext uri="{FF2B5EF4-FFF2-40B4-BE49-F238E27FC236}">
                <a16:creationId xmlns:a16="http://schemas.microsoft.com/office/drawing/2014/main" id="{0A13D5F0-E37D-3B3C-73F4-52F809ED821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320284" y="5992831"/>
            <a:ext cx="527472" cy="22857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D00B6282-1FB6-EFB0-1052-1ADF9108A1B7}"/>
              </a:ext>
            </a:extLst>
          </p:cNvPr>
          <p:cNvCxnSpPr>
            <a:cxnSpLocks/>
          </p:cNvCxnSpPr>
          <p:nvPr/>
        </p:nvCxnSpPr>
        <p:spPr>
          <a:xfrm>
            <a:off x="1291953" y="1646267"/>
            <a:ext cx="3319272" cy="0"/>
          </a:xfrm>
          <a:prstGeom prst="line">
            <a:avLst/>
          </a:prstGeom>
          <a:ln w="38100">
            <a:solidFill>
              <a:srgbClr val="49475B"/>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6" name="Title 1">
            <a:extLst>
              <a:ext uri="{FF2B5EF4-FFF2-40B4-BE49-F238E27FC236}">
                <a16:creationId xmlns:a16="http://schemas.microsoft.com/office/drawing/2014/main" id="{C4E8AA27-6DC9-2875-1FA8-1F2B0328FF4D}"/>
              </a:ext>
            </a:extLst>
          </p:cNvPr>
          <p:cNvSpPr txBox="1">
            <a:spLocks/>
          </p:cNvSpPr>
          <p:nvPr/>
        </p:nvSpPr>
        <p:spPr>
          <a:xfrm>
            <a:off x="1799493" y="1570748"/>
            <a:ext cx="2304193" cy="154847"/>
          </a:xfrm>
          <a:prstGeom prst="rect">
            <a:avLst/>
          </a:prstGeom>
          <a:solidFill>
            <a:schemeClr val="bg1"/>
          </a:solidFill>
        </p:spPr>
        <p:txBody>
          <a:bodyPr vert="horz" lIns="0" tIns="0" rIns="0" bIns="0" rtlCol="0" anchor="ctr">
            <a:normAutofit lnSpcReduction="10000"/>
          </a:bodyPr>
          <a:lstStyle>
            <a:lvl1pPr algn="ctr" defTabSz="914400" rtl="0" eaLnBrk="1" latinLnBrk="0" hangingPunct="1">
              <a:lnSpc>
                <a:spcPct val="90000"/>
              </a:lnSpc>
              <a:spcBef>
                <a:spcPct val="0"/>
              </a:spcBef>
              <a:buNone/>
              <a:defRPr sz="3200" b="1" kern="1200">
                <a:solidFill>
                  <a:schemeClr val="tx1">
                    <a:lumMod val="65000"/>
                    <a:lumOff val="35000"/>
                  </a:schemeClr>
                </a:solidFill>
                <a:latin typeface="HelveticaNeueLT Std" panose="020B0604020202020204" pitchFamily="34" charset="0"/>
                <a:ea typeface="+mj-ea"/>
                <a:cs typeface="+mj-cs"/>
              </a:defRPr>
            </a:lvl1pPr>
          </a:lstStyle>
          <a:p>
            <a:r>
              <a:rPr lang="en-US" sz="1200" dirty="0">
                <a:solidFill>
                  <a:srgbClr val="49475B"/>
                </a:solidFill>
                <a:latin typeface="Bitter"/>
                <a:cs typeface="Arial" panose="020B0604020202020204" pitchFamily="34" charset="0"/>
              </a:rPr>
              <a:t>Integrated Advisor Portal and Tools</a:t>
            </a:r>
          </a:p>
        </p:txBody>
      </p:sp>
      <p:cxnSp>
        <p:nvCxnSpPr>
          <p:cNvPr id="69" name="Straight Connector 68">
            <a:extLst>
              <a:ext uri="{FF2B5EF4-FFF2-40B4-BE49-F238E27FC236}">
                <a16:creationId xmlns:a16="http://schemas.microsoft.com/office/drawing/2014/main" id="{6A3D9582-6748-43C6-ADA5-E80600F733CA}"/>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graphical user interface&#10;&#10;Description automatically generated">
            <a:extLst>
              <a:ext uri="{FF2B5EF4-FFF2-40B4-BE49-F238E27FC236}">
                <a16:creationId xmlns:a16="http://schemas.microsoft.com/office/drawing/2014/main" id="{907FFCCE-7565-4428-B152-0D30F29A6FA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978371" y="2725342"/>
            <a:ext cx="587277" cy="182056"/>
          </a:xfrm>
          <a:prstGeom prst="rect">
            <a:avLst/>
          </a:prstGeom>
        </p:spPr>
      </p:pic>
      <p:sp>
        <p:nvSpPr>
          <p:cNvPr id="6" name="Slide Number Placeholder 5">
            <a:extLst>
              <a:ext uri="{FF2B5EF4-FFF2-40B4-BE49-F238E27FC236}">
                <a16:creationId xmlns:a16="http://schemas.microsoft.com/office/drawing/2014/main" id="{71ECCAF7-FE7F-4A32-9458-6D783822ACE5}"/>
              </a:ext>
            </a:extLst>
          </p:cNvPr>
          <p:cNvSpPr>
            <a:spLocks noGrp="1"/>
          </p:cNvSpPr>
          <p:nvPr>
            <p:ph type="sldNum" sz="quarter" idx="4"/>
          </p:nvPr>
        </p:nvSpPr>
        <p:spPr/>
        <p:txBody>
          <a:bodyPr/>
          <a:lstStyle/>
          <a:p>
            <a:fld id="{CE503083-4DA8-4E12-AF1C-AE6E142C82B7}" type="slidenum">
              <a:rPr lang="en-US" smtClean="0"/>
              <a:pPr/>
              <a:t>59</a:t>
            </a:fld>
            <a:endParaRPr lang="en-US" dirty="0"/>
          </a:p>
        </p:txBody>
      </p:sp>
    </p:spTree>
    <p:extLst>
      <p:ext uri="{BB962C8B-B14F-4D97-AF65-F5344CB8AC3E}">
        <p14:creationId xmlns:p14="http://schemas.microsoft.com/office/powerpoint/2010/main" val="114198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a:ln>
            <a:solidFill>
              <a:schemeClr val="accent1"/>
            </a:solidFill>
          </a:ln>
        </p:spPr>
        <p:txBody>
          <a:bodyPr/>
          <a:lstStyle/>
          <a:p>
            <a:r>
              <a:rPr lang="en-US" sz="2400" spc="300" dirty="0">
                <a:solidFill>
                  <a:srgbClr val="49475B"/>
                </a:solidFill>
                <a:latin typeface="Poppins" panose="00000500000000000000" pitchFamily="2" charset="0"/>
                <a:cs typeface="Poppins" panose="00000500000000000000" pitchFamily="2" charset="0"/>
              </a:rPr>
              <a:t>CLIENT FOCUS– PRE MERGER</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FFC9E90-1DAB-AFE4-E8DA-56504D08239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BE1C125-4684-48E3-B027-9E7C0CAC3E90}"/>
              </a:ext>
            </a:extLst>
          </p:cNvPr>
          <p:cNvSpPr>
            <a:spLocks noGrp="1"/>
          </p:cNvSpPr>
          <p:nvPr>
            <p:ph type="sldNum" sz="quarter" idx="4"/>
          </p:nvPr>
        </p:nvSpPr>
        <p:spPr/>
        <p:txBody>
          <a:bodyPr/>
          <a:lstStyle/>
          <a:p>
            <a:fld id="{CE503083-4DA8-4E12-AF1C-AE6E142C82B7}" type="slidenum">
              <a:rPr lang="en-US" smtClean="0"/>
              <a:pPr/>
              <a:t>6</a:t>
            </a:fld>
            <a:endParaRPr lang="en-US" dirty="0"/>
          </a:p>
        </p:txBody>
      </p:sp>
      <p:pic>
        <p:nvPicPr>
          <p:cNvPr id="2" name="Picture 1" descr="Text&#10;&#10;Description automatically generated">
            <a:extLst>
              <a:ext uri="{FF2B5EF4-FFF2-40B4-BE49-F238E27FC236}">
                <a16:creationId xmlns:a16="http://schemas.microsoft.com/office/drawing/2014/main" id="{7512DD20-C6AA-82F7-D585-88AA7944A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4" y="1730470"/>
            <a:ext cx="1420711" cy="339901"/>
          </a:xfrm>
          <a:prstGeom prst="rect">
            <a:avLst/>
          </a:prstGeom>
        </p:spPr>
      </p:pic>
      <p:pic>
        <p:nvPicPr>
          <p:cNvPr id="3" name="Picture 2" descr="Logo&#10;&#10;Description automatically generated">
            <a:extLst>
              <a:ext uri="{FF2B5EF4-FFF2-40B4-BE49-F238E27FC236}">
                <a16:creationId xmlns:a16="http://schemas.microsoft.com/office/drawing/2014/main" id="{58AFF23E-1D77-7A87-4BF0-18F810329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289" y="2483461"/>
            <a:ext cx="687638" cy="687638"/>
          </a:xfrm>
          <a:prstGeom prst="rect">
            <a:avLst/>
          </a:prstGeom>
        </p:spPr>
      </p:pic>
      <p:pic>
        <p:nvPicPr>
          <p:cNvPr id="7" name="Picture 6" descr="Logo&#10;&#10;Description automatically generated">
            <a:extLst>
              <a:ext uri="{FF2B5EF4-FFF2-40B4-BE49-F238E27FC236}">
                <a16:creationId xmlns:a16="http://schemas.microsoft.com/office/drawing/2014/main" id="{1D05DC5B-3691-10A5-4098-93A1FEA99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5729" y="3033680"/>
            <a:ext cx="529212" cy="529212"/>
          </a:xfrm>
          <a:prstGeom prst="rect">
            <a:avLst/>
          </a:prstGeom>
        </p:spPr>
      </p:pic>
      <p:pic>
        <p:nvPicPr>
          <p:cNvPr id="11" name="Picture 10" descr="Text&#10;&#10;Description automatically generated">
            <a:extLst>
              <a:ext uri="{FF2B5EF4-FFF2-40B4-BE49-F238E27FC236}">
                <a16:creationId xmlns:a16="http://schemas.microsoft.com/office/drawing/2014/main" id="{326871B0-3D3E-A4B3-24EC-7947032680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5773" y="3657378"/>
            <a:ext cx="529214" cy="263103"/>
          </a:xfrm>
          <a:prstGeom prst="rect">
            <a:avLst/>
          </a:prstGeom>
        </p:spPr>
      </p:pic>
      <p:pic>
        <p:nvPicPr>
          <p:cNvPr id="13" name="Picture 12" descr="Text&#10;&#10;Description automatically generated">
            <a:extLst>
              <a:ext uri="{FF2B5EF4-FFF2-40B4-BE49-F238E27FC236}">
                <a16:creationId xmlns:a16="http://schemas.microsoft.com/office/drawing/2014/main" id="{4E5C22EA-1EF4-8C4E-95E6-364E48FFCC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3687" y="4192090"/>
            <a:ext cx="1115961" cy="313252"/>
          </a:xfrm>
          <a:prstGeom prst="rect">
            <a:avLst/>
          </a:prstGeom>
        </p:spPr>
      </p:pic>
      <p:pic>
        <p:nvPicPr>
          <p:cNvPr id="14" name="Picture 13" descr="Text&#10;&#10;Description automatically generated">
            <a:extLst>
              <a:ext uri="{FF2B5EF4-FFF2-40B4-BE49-F238E27FC236}">
                <a16:creationId xmlns:a16="http://schemas.microsoft.com/office/drawing/2014/main" id="{303E3C7A-9A76-DC40-4B3C-55F4C4BEF1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6659" y="5103705"/>
            <a:ext cx="889601" cy="353530"/>
          </a:xfrm>
          <a:prstGeom prst="rect">
            <a:avLst/>
          </a:prstGeom>
        </p:spPr>
      </p:pic>
      <p:pic>
        <p:nvPicPr>
          <p:cNvPr id="17" name="Picture 16" descr="Logo, company name&#10;&#10;Description automatically generated">
            <a:extLst>
              <a:ext uri="{FF2B5EF4-FFF2-40B4-BE49-F238E27FC236}">
                <a16:creationId xmlns:a16="http://schemas.microsoft.com/office/drawing/2014/main" id="{BCB4355E-2923-63C3-DC1E-DB0E7453B3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3773" y="4466627"/>
            <a:ext cx="588934" cy="588934"/>
          </a:xfrm>
          <a:prstGeom prst="rect">
            <a:avLst/>
          </a:prstGeom>
        </p:spPr>
      </p:pic>
      <p:pic>
        <p:nvPicPr>
          <p:cNvPr id="18" name="Picture 17" descr="A blue and white logo&#10;&#10;Description automatically generated">
            <a:extLst>
              <a:ext uri="{FF2B5EF4-FFF2-40B4-BE49-F238E27FC236}">
                <a16:creationId xmlns:a16="http://schemas.microsoft.com/office/drawing/2014/main" id="{59435B1A-607E-7ADE-BD9B-D2BAF44595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11289" y="5582769"/>
            <a:ext cx="793902" cy="245032"/>
          </a:xfrm>
          <a:prstGeom prst="rect">
            <a:avLst/>
          </a:prstGeom>
        </p:spPr>
      </p:pic>
      <p:pic>
        <p:nvPicPr>
          <p:cNvPr id="19" name="Picture 18">
            <a:extLst>
              <a:ext uri="{FF2B5EF4-FFF2-40B4-BE49-F238E27FC236}">
                <a16:creationId xmlns:a16="http://schemas.microsoft.com/office/drawing/2014/main" id="{A1F51338-3526-0BA5-7EB1-95086CEAA5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5091" y="6070713"/>
            <a:ext cx="870099" cy="245028"/>
          </a:xfrm>
          <a:prstGeom prst="rect">
            <a:avLst/>
          </a:prstGeom>
        </p:spPr>
      </p:pic>
      <p:graphicFrame>
        <p:nvGraphicFramePr>
          <p:cNvPr id="21" name="Table 20">
            <a:extLst>
              <a:ext uri="{FF2B5EF4-FFF2-40B4-BE49-F238E27FC236}">
                <a16:creationId xmlns:a16="http://schemas.microsoft.com/office/drawing/2014/main" id="{3F0F5819-2AAE-A490-8563-45304B30FE54}"/>
              </a:ext>
            </a:extLst>
          </p:cNvPr>
          <p:cNvGraphicFramePr>
            <a:graphicFrameLocks noGrp="1"/>
          </p:cNvGraphicFramePr>
          <p:nvPr>
            <p:extLst>
              <p:ext uri="{D42A27DB-BD31-4B8C-83A1-F6EECF244321}">
                <p14:modId xmlns:p14="http://schemas.microsoft.com/office/powerpoint/2010/main" val="1912691998"/>
              </p:ext>
            </p:extLst>
          </p:nvPr>
        </p:nvGraphicFramePr>
        <p:xfrm>
          <a:off x="2694106" y="1049414"/>
          <a:ext cx="8302580" cy="5381930"/>
        </p:xfrm>
        <a:graphic>
          <a:graphicData uri="http://schemas.openxmlformats.org/drawingml/2006/table">
            <a:tbl>
              <a:tblPr>
                <a:tableStyleId>{35758FB7-9AC5-4552-8A53-C91805E547FA}</a:tableStyleId>
              </a:tblPr>
              <a:tblGrid>
                <a:gridCol w="1057239">
                  <a:extLst>
                    <a:ext uri="{9D8B030D-6E8A-4147-A177-3AD203B41FA5}">
                      <a16:colId xmlns:a16="http://schemas.microsoft.com/office/drawing/2014/main" val="4152466053"/>
                    </a:ext>
                  </a:extLst>
                </a:gridCol>
                <a:gridCol w="1057239">
                  <a:extLst>
                    <a:ext uri="{9D8B030D-6E8A-4147-A177-3AD203B41FA5}">
                      <a16:colId xmlns:a16="http://schemas.microsoft.com/office/drawing/2014/main" val="1493832282"/>
                    </a:ext>
                  </a:extLst>
                </a:gridCol>
                <a:gridCol w="1282716">
                  <a:extLst>
                    <a:ext uri="{9D8B030D-6E8A-4147-A177-3AD203B41FA5}">
                      <a16:colId xmlns:a16="http://schemas.microsoft.com/office/drawing/2014/main" val="1245785755"/>
                    </a:ext>
                  </a:extLst>
                </a:gridCol>
                <a:gridCol w="1242311">
                  <a:extLst>
                    <a:ext uri="{9D8B030D-6E8A-4147-A177-3AD203B41FA5}">
                      <a16:colId xmlns:a16="http://schemas.microsoft.com/office/drawing/2014/main" val="2065353630"/>
                    </a:ext>
                  </a:extLst>
                </a:gridCol>
                <a:gridCol w="1323121">
                  <a:extLst>
                    <a:ext uri="{9D8B030D-6E8A-4147-A177-3AD203B41FA5}">
                      <a16:colId xmlns:a16="http://schemas.microsoft.com/office/drawing/2014/main" val="2765168288"/>
                    </a:ext>
                  </a:extLst>
                </a:gridCol>
                <a:gridCol w="1169977">
                  <a:extLst>
                    <a:ext uri="{9D8B030D-6E8A-4147-A177-3AD203B41FA5}">
                      <a16:colId xmlns:a16="http://schemas.microsoft.com/office/drawing/2014/main" val="3019710907"/>
                    </a:ext>
                  </a:extLst>
                </a:gridCol>
                <a:gridCol w="1169977">
                  <a:extLst>
                    <a:ext uri="{9D8B030D-6E8A-4147-A177-3AD203B41FA5}">
                      <a16:colId xmlns:a16="http://schemas.microsoft.com/office/drawing/2014/main" val="703274156"/>
                    </a:ext>
                  </a:extLst>
                </a:gridCol>
              </a:tblGrid>
              <a:tr h="478757">
                <a:tc>
                  <a:txBody>
                    <a:bodyPr/>
                    <a:lstStyle/>
                    <a:p>
                      <a:pPr algn="ctr"/>
                      <a:r>
                        <a:rPr lang="en-US" sz="1100" dirty="0">
                          <a:solidFill>
                            <a:schemeClr val="bg1"/>
                          </a:solidFill>
                        </a:rPr>
                        <a:t>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475B"/>
                    </a:solidFill>
                  </a:tcPr>
                </a:tc>
                <a:tc>
                  <a:txBody>
                    <a:bodyPr/>
                    <a:lstStyle/>
                    <a:p>
                      <a:pPr algn="ctr"/>
                      <a:r>
                        <a:rPr lang="en-US" sz="1100" dirty="0">
                          <a:solidFill>
                            <a:schemeClr val="bg1"/>
                          </a:solidFill>
                        </a:rPr>
                        <a:t>Financial Advisory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475B"/>
                    </a:solidFill>
                  </a:tcPr>
                </a:tc>
                <a:tc>
                  <a:txBody>
                    <a:bodyPr/>
                    <a:lstStyle/>
                    <a:p>
                      <a:pPr algn="ctr"/>
                      <a:r>
                        <a:rPr lang="en-US" sz="1100" dirty="0">
                          <a:solidFill>
                            <a:schemeClr val="bg1"/>
                          </a:solidFill>
                        </a:rPr>
                        <a:t>Private Client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475B"/>
                    </a:solidFill>
                  </a:tcPr>
                </a:tc>
                <a:tc>
                  <a:txBody>
                    <a:bodyPr/>
                    <a:lstStyle/>
                    <a:p>
                      <a:pPr algn="ctr"/>
                      <a:r>
                        <a:rPr lang="en-US" sz="1100" dirty="0">
                          <a:solidFill>
                            <a:schemeClr val="bg1"/>
                          </a:solidFill>
                        </a:rPr>
                        <a:t>Private Wealth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475B"/>
                    </a:solidFill>
                  </a:tcPr>
                </a:tc>
                <a:tc>
                  <a:txBody>
                    <a:bodyPr/>
                    <a:lstStyle/>
                    <a:p>
                      <a:pPr algn="ctr"/>
                      <a:r>
                        <a:rPr lang="en-US" sz="1100" dirty="0">
                          <a:solidFill>
                            <a:schemeClr val="bg1"/>
                          </a:solidFill>
                        </a:rPr>
                        <a:t>Family Wealth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475B"/>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sz="1100" dirty="0">
                          <a:solidFill>
                            <a:schemeClr val="bg1"/>
                          </a:solidFill>
                        </a:rPr>
                        <a:t>Family Office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475B"/>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sz="1100" dirty="0">
                          <a:solidFill>
                            <a:schemeClr val="bg1"/>
                          </a:solidFill>
                        </a:rPr>
                        <a:t>Specialty / Resource 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9475B"/>
                    </a:solidFill>
                  </a:tcPr>
                </a:tc>
                <a:extLst>
                  <a:ext uri="{0D108BD9-81ED-4DB2-BD59-A6C34878D82A}">
                    <a16:rowId xmlns:a16="http://schemas.microsoft.com/office/drawing/2014/main" val="3465255953"/>
                  </a:ext>
                </a:extLst>
              </a:tr>
              <a:tr h="478757">
                <a:tc>
                  <a:txBody>
                    <a:bodyPr/>
                    <a:lstStyle/>
                    <a:p>
                      <a:pPr marL="0" algn="ctr" defTabSz="914399" rtl="0" eaLnBrk="1" latinLnBrk="0" hangingPunct="1"/>
                      <a:r>
                        <a:rPr lang="en-US" sz="1000" kern="1200" dirty="0">
                          <a:solidFill>
                            <a:schemeClr val="bg1"/>
                          </a:solidFill>
                          <a:latin typeface="+mn-lt"/>
                          <a:ea typeface="+mn-ea"/>
                          <a:cs typeface="+mn-cs"/>
                        </a:rPr>
                        <a:t>Tampa, FL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endParaRPr lang="en-US" sz="11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223297"/>
                  </a:ext>
                </a:extLst>
              </a:tr>
              <a:tr h="478757">
                <a:tc>
                  <a:txBody>
                    <a:bodyPr/>
                    <a:lstStyle/>
                    <a:p>
                      <a:pPr marL="0" algn="ctr" defTabSz="914399" rtl="0" eaLnBrk="1" latinLnBrk="0" hangingPunct="1"/>
                      <a:r>
                        <a:rPr lang="en-US" sz="1000" kern="1200" dirty="0">
                          <a:solidFill>
                            <a:schemeClr val="bg1"/>
                          </a:solidFill>
                          <a:latin typeface="+mn-lt"/>
                          <a:ea typeface="+mn-ea"/>
                          <a:cs typeface="+mn-cs"/>
                        </a:rPr>
                        <a:t>Lutz, FL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p>
                    <a:p>
                      <a:pPr marL="0" marR="0" lvl="0" indent="0" algn="ctr" defTabSz="914399" rtl="0" eaLnBrk="1" fontAlgn="auto" latinLnBrk="0" hangingPunct="1">
                        <a:lnSpc>
                          <a:spcPct val="100000"/>
                        </a:lnSpc>
                        <a:spcBef>
                          <a:spcPts val="0"/>
                        </a:spcBef>
                        <a:spcAft>
                          <a:spcPts val="0"/>
                        </a:spcAft>
                        <a:buClrTx/>
                        <a:buSzTx/>
                        <a:buFontTx/>
                        <a:buNone/>
                        <a:tabLst/>
                        <a:defRPr/>
                      </a:pPr>
                      <a:r>
                        <a:rPr lang="en-US" sz="700" kern="1200" dirty="0">
                          <a:solidFill>
                            <a:schemeClr val="dk1"/>
                          </a:solidFill>
                          <a:latin typeface="+mn-lt"/>
                          <a:ea typeface="+mn-ea"/>
                          <a:cs typeface="+mn-cs"/>
                          <a:sym typeface="Wingdings" panose="05000000000000000000" pitchFamily="2" charset="2"/>
                        </a:rPr>
                        <a:t>(Military)</a:t>
                      </a:r>
                      <a:endParaRPr lang="en-US" sz="7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24625322"/>
                  </a:ext>
                </a:extLst>
              </a:tr>
              <a:tr h="478757">
                <a:tc>
                  <a:txBody>
                    <a:bodyPr/>
                    <a:lstStyle/>
                    <a:p>
                      <a:pPr marL="0" algn="ctr" defTabSz="914399" rtl="0" eaLnBrk="1" latinLnBrk="0" hangingPunct="1"/>
                      <a:r>
                        <a:rPr lang="en-US" sz="1000" kern="1200" dirty="0">
                          <a:solidFill>
                            <a:schemeClr val="bg1"/>
                          </a:solidFill>
                          <a:latin typeface="+mn-lt"/>
                          <a:ea typeface="+mn-ea"/>
                          <a:cs typeface="+mn-cs"/>
                        </a:rPr>
                        <a:t>Beachwood, OH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p>
                    <a:p>
                      <a:pPr marL="0" marR="0" lvl="0" indent="0" algn="ctr" defTabSz="914399" rtl="0" eaLnBrk="1" fontAlgn="auto" latinLnBrk="0" hangingPunct="1">
                        <a:lnSpc>
                          <a:spcPct val="100000"/>
                        </a:lnSpc>
                        <a:spcBef>
                          <a:spcPts val="0"/>
                        </a:spcBef>
                        <a:spcAft>
                          <a:spcPts val="0"/>
                        </a:spcAft>
                        <a:buClrTx/>
                        <a:buSzTx/>
                        <a:buFontTx/>
                        <a:buNone/>
                        <a:tabLst/>
                        <a:defRPr/>
                      </a:pPr>
                      <a:r>
                        <a:rPr lang="en-US" sz="700" kern="1200" noProof="0" dirty="0">
                          <a:solidFill>
                            <a:schemeClr val="dk1"/>
                          </a:solidFill>
                          <a:latin typeface="+mn-lt"/>
                          <a:ea typeface="+mn-ea"/>
                          <a:cs typeface="+mn-cs"/>
                          <a:sym typeface="Wingdings" panose="05000000000000000000" pitchFamily="2" charset="2"/>
                        </a:rPr>
                        <a:t>(Physicians)</a:t>
                      </a:r>
                      <a:endParaRPr lang="en-US" sz="700" kern="1200" noProof="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2247393"/>
                  </a:ext>
                </a:extLst>
              </a:tr>
              <a:tr h="478757">
                <a:tc>
                  <a:txBody>
                    <a:bodyPr/>
                    <a:lstStyle/>
                    <a:p>
                      <a:pPr marL="0" algn="ctr" defTabSz="914399" rtl="0" eaLnBrk="1" latinLnBrk="0" hangingPunct="1"/>
                      <a:r>
                        <a:rPr lang="en-US" sz="1000" kern="1200" dirty="0">
                          <a:solidFill>
                            <a:schemeClr val="bg1"/>
                          </a:solidFill>
                          <a:latin typeface="+mn-lt"/>
                          <a:ea typeface="+mn-ea"/>
                          <a:cs typeface="+mn-cs"/>
                        </a:rPr>
                        <a:t>St. Claire Shores, 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0035416"/>
                  </a:ext>
                </a:extLst>
              </a:tr>
              <a:tr h="478757">
                <a:tc>
                  <a:txBody>
                    <a:bodyPr/>
                    <a:lstStyle/>
                    <a:p>
                      <a:pPr marL="0" algn="ctr" defTabSz="914399" rtl="0" eaLnBrk="1" latinLnBrk="0" hangingPunct="1"/>
                      <a:r>
                        <a:rPr lang="en-US" sz="1000" kern="1200" dirty="0">
                          <a:solidFill>
                            <a:schemeClr val="bg1"/>
                          </a:solidFill>
                          <a:latin typeface="+mn-lt"/>
                          <a:ea typeface="+mn-ea"/>
                          <a:cs typeface="+mn-cs"/>
                        </a:rPr>
                        <a:t>Troy, 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en-US" dirty="0">
                          <a:sym typeface="Wingdings" panose="05000000000000000000" pitchFamily="2" charset="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399" rtl="0" eaLnBrk="1" latinLnBrk="0" hangingPunct="1"/>
                      <a:endParaRPr lang="en-US" sz="7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p>
                    <a:p>
                      <a:pPr marL="0" algn="ctr" defTabSz="914399" rtl="0" eaLnBrk="1" latinLnBrk="0" hangingPunct="1"/>
                      <a:r>
                        <a:rPr lang="en-US" sz="700" kern="1200" dirty="0">
                          <a:solidFill>
                            <a:schemeClr val="dk1"/>
                          </a:solidFill>
                          <a:latin typeface="+mn-lt"/>
                          <a:ea typeface="+mn-ea"/>
                          <a:cs typeface="+mn-cs"/>
                          <a:sym typeface="Wingdings" panose="05000000000000000000" pitchFamily="2" charset="2"/>
                        </a:rPr>
                        <a:t>(Guns N’ Hoses)</a:t>
                      </a:r>
                      <a:endParaRPr lang="en-US" sz="7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5583416"/>
                  </a:ext>
                </a:extLst>
              </a:tr>
              <a:tr h="478757">
                <a:tc>
                  <a:txBody>
                    <a:bodyPr/>
                    <a:lstStyle/>
                    <a:p>
                      <a:pPr marL="0" algn="ctr" defTabSz="914399" rtl="0" eaLnBrk="1" latinLnBrk="0" hangingPunct="1"/>
                      <a:r>
                        <a:rPr lang="en-US" sz="1000" kern="1200" dirty="0">
                          <a:solidFill>
                            <a:schemeClr val="bg1"/>
                          </a:solidFill>
                          <a:latin typeface="+mn-lt"/>
                          <a:ea typeface="+mn-ea"/>
                          <a:cs typeface="+mn-cs"/>
                        </a:rPr>
                        <a:t>Columbus, OH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8018079"/>
                  </a:ext>
                </a:extLst>
              </a:tr>
              <a:tr h="478757">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sz="1000" kern="1200" dirty="0">
                          <a:solidFill>
                            <a:schemeClr val="bg1"/>
                          </a:solidFill>
                          <a:latin typeface="+mn-lt"/>
                          <a:ea typeface="+mn-ea"/>
                          <a:cs typeface="+mn-cs"/>
                        </a:rPr>
                        <a:t>Mayfield, OH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0710354"/>
                  </a:ext>
                </a:extLst>
              </a:tr>
              <a:tr h="478757">
                <a:tc>
                  <a:txBody>
                    <a:bodyPr/>
                    <a:lstStyle/>
                    <a:p>
                      <a:pPr marL="0" algn="ctr" defTabSz="914399" rtl="0" eaLnBrk="1" latinLnBrk="0" hangingPunct="1"/>
                      <a:r>
                        <a:rPr lang="en-US" sz="1000" kern="1200" dirty="0">
                          <a:solidFill>
                            <a:schemeClr val="bg1"/>
                          </a:solidFill>
                          <a:latin typeface="+mn-lt"/>
                          <a:ea typeface="+mn-ea"/>
                          <a:cs typeface="+mn-cs"/>
                        </a:rPr>
                        <a:t>Berwyn, PA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53301433"/>
                  </a:ext>
                </a:extLst>
              </a:tr>
              <a:tr h="478757">
                <a:tc>
                  <a:txBody>
                    <a:bodyPr/>
                    <a:lstStyle/>
                    <a:p>
                      <a:pPr marL="0" algn="ctr" defTabSz="914399" rtl="0" eaLnBrk="1" latinLnBrk="0" hangingPunct="1"/>
                      <a:r>
                        <a:rPr lang="en-US" sz="1000" kern="1200" dirty="0">
                          <a:solidFill>
                            <a:schemeClr val="bg1"/>
                          </a:solidFill>
                          <a:latin typeface="+mn-lt"/>
                          <a:ea typeface="+mn-ea"/>
                          <a:cs typeface="+mn-cs"/>
                        </a:rPr>
                        <a:t>Independence, OH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1234921"/>
                  </a:ext>
                </a:extLst>
              </a:tr>
              <a:tr h="478757">
                <a:tc>
                  <a: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r>
                        <a:rPr lang="en-US" sz="1100" kern="1200" dirty="0">
                          <a:solidFill>
                            <a:schemeClr val="bg1"/>
                          </a:solidFill>
                          <a:latin typeface="+mn-lt"/>
                          <a:ea typeface="+mn-ea"/>
                          <a:cs typeface="+mn-cs"/>
                        </a:rPr>
                        <a:t>Burlington, 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schemeClr>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ym typeface="Wingdings" panose="05000000000000000000" pitchFamily="2" charset="2"/>
                        </a:rPr>
                        <a:t> </a:t>
                      </a:r>
                    </a:p>
                    <a:p>
                      <a:pPr algn="ctr"/>
                      <a:r>
                        <a:rPr lang="en-US" sz="700" dirty="0">
                          <a:sym typeface="Wingdings" panose="05000000000000000000" pitchFamily="2" charset="2"/>
                        </a:rPr>
                        <a:t>(Special needs)</a:t>
                      </a:r>
                      <a:endParaRPr lang="en-US" sz="7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655468"/>
                  </a:ext>
                </a:extLst>
              </a:tr>
            </a:tbl>
          </a:graphicData>
        </a:graphic>
      </p:graphicFrame>
      <p:pic>
        <p:nvPicPr>
          <p:cNvPr id="5" name="Picture 4">
            <a:extLst>
              <a:ext uri="{FF2B5EF4-FFF2-40B4-BE49-F238E27FC236}">
                <a16:creationId xmlns:a16="http://schemas.microsoft.com/office/drawing/2014/main" id="{E95260E4-6EEF-0D4B-AB0D-8FE2980ADF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4433" y="2240878"/>
            <a:ext cx="1582473" cy="195340"/>
          </a:xfrm>
          <a:prstGeom prst="rect">
            <a:avLst/>
          </a:prstGeom>
        </p:spPr>
      </p:pic>
    </p:spTree>
    <p:extLst>
      <p:ext uri="{BB962C8B-B14F-4D97-AF65-F5344CB8AC3E}">
        <p14:creationId xmlns:p14="http://schemas.microsoft.com/office/powerpoint/2010/main" val="3521813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CONCUR - EXPENSE GUIDELINES </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13E2F3-FB49-CCE3-318D-F6BEC70ED4B8}"/>
              </a:ext>
            </a:extLst>
          </p:cNvPr>
          <p:cNvCxnSpPr>
            <a:cxnSpLocks/>
          </p:cNvCxnSpPr>
          <p:nvPr/>
        </p:nvCxnSpPr>
        <p:spPr>
          <a:xfrm flipH="1">
            <a:off x="714955" y="-10837"/>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91F9860-3EAD-40B7-93DF-A35A960A554B}"/>
              </a:ext>
            </a:extLst>
          </p:cNvPr>
          <p:cNvSpPr txBox="1"/>
          <p:nvPr/>
        </p:nvSpPr>
        <p:spPr>
          <a:xfrm>
            <a:off x="1125403" y="1445623"/>
            <a:ext cx="9919058" cy="4524315"/>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expectations of employees:</a:t>
            </a:r>
            <a:endParaRPr lang="en-US" dirty="0">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Behave honestly, responsibly and within the guidelines of this policy</a:t>
            </a:r>
            <a:endParaRPr lang="en-US" dirty="0">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Seek to keep costs to a minimum where possible in line with the best interests of the business</a:t>
            </a:r>
            <a:endParaRPr lang="en-US" dirty="0">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Submit expenses as soon as possible after they have been incurred</a:t>
            </a:r>
            <a:endParaRPr lang="en-US" dirty="0">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Provide sufficient details to explain why you’ve made the purchase and any supplementary</a:t>
            </a:r>
            <a:br>
              <a:rPr lang="en-US" dirty="0">
                <a:effectLst/>
                <a:latin typeface="Calibri" panose="020F0502020204030204" pitchFamily="34" charset="0"/>
                <a:ea typeface="Calibri" panose="020F0502020204030204" pitchFamily="34" charset="0"/>
              </a:rPr>
            </a:br>
            <a:r>
              <a:rPr lang="en-US" dirty="0">
                <a:effectLst/>
                <a:latin typeface="Calibri" panose="020F0502020204030204" pitchFamily="34" charset="0"/>
                <a:ea typeface="Calibri" panose="020F0502020204030204" pitchFamily="34" charset="0"/>
              </a:rPr>
              <a:t>details, e.g. if you paid for other employees</a:t>
            </a:r>
            <a:endParaRPr lang="en-US" dirty="0">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Submit all receipts because the IRS requires them</a:t>
            </a:r>
            <a:endParaRPr lang="en-US" dirty="0">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All expenses and receipts will be submitted via the Concur system</a:t>
            </a:r>
            <a:br>
              <a:rPr lang="en-US" dirty="0">
                <a:effectLst/>
                <a:latin typeface="Calibri" panose="020F0502020204030204" pitchFamily="34" charset="0"/>
                <a:ea typeface="Calibri" panose="020F0502020204030204" pitchFamily="34" charset="0"/>
              </a:rPr>
            </a:br>
            <a:r>
              <a:rPr lang="en-US" dirty="0">
                <a:effectLst/>
                <a:latin typeface="Calibri" panose="020F0502020204030204" pitchFamily="34" charset="0"/>
                <a:ea typeface="Calibri" panose="020F0502020204030204" pitchFamily="34" charset="0"/>
              </a:rPr>
              <a:t>(</a:t>
            </a:r>
            <a:r>
              <a:rPr lang="en-US" u="sng" dirty="0">
                <a:solidFill>
                  <a:srgbClr val="0000FF"/>
                </a:solidFill>
                <a:effectLst/>
                <a:latin typeface="Calibri" panose="020F0502020204030204" pitchFamily="34" charset="0"/>
                <a:ea typeface="Calibri" panose="020F0502020204030204" pitchFamily="34" charset="0"/>
                <a:hlinkClick r:id="rId3"/>
              </a:rPr>
              <a:t>https://www.concursolutions.com</a:t>
            </a:r>
            <a:r>
              <a:rPr lang="en-US" dirty="0">
                <a:effectLst/>
                <a:latin typeface="Calibri" panose="020F0502020204030204" pitchFamily="34" charset="0"/>
                <a:ea typeface="Calibri" panose="020F0502020204030204" pitchFamily="34" charset="0"/>
              </a:rPr>
              <a:t>). See the Training Page in Salesforce for detailed instructions</a:t>
            </a:r>
            <a:br>
              <a:rPr lang="en-US" dirty="0">
                <a:effectLst/>
                <a:latin typeface="Calibri" panose="020F0502020204030204" pitchFamily="34" charset="0"/>
                <a:ea typeface="Calibri" panose="020F0502020204030204" pitchFamily="34" charset="0"/>
              </a:rPr>
            </a:br>
            <a:r>
              <a:rPr lang="en-US" dirty="0">
                <a:effectLst/>
                <a:latin typeface="Calibri" panose="020F0502020204030204" pitchFamily="34" charset="0"/>
                <a:ea typeface="Calibri" panose="020F0502020204030204" pitchFamily="34" charset="0"/>
              </a:rPr>
              <a:t>on the expense submission process</a:t>
            </a:r>
            <a:endParaRPr lang="en-US" dirty="0">
              <a:latin typeface="Calibri" panose="020F0502020204030204" pitchFamily="34" charset="0"/>
              <a:ea typeface="Calibri" panose="020F0502020204030204" pitchFamily="34"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rPr>
              <a:t>Must comply with the Sequoia Financial Group Compliance Manual (Compliance Manual), see</a:t>
            </a:r>
            <a:br>
              <a:rPr lang="en-US" dirty="0">
                <a:effectLst/>
                <a:latin typeface="Calibri" panose="020F0502020204030204" pitchFamily="34" charset="0"/>
                <a:ea typeface="Calibri" panose="020F0502020204030204" pitchFamily="34" charset="0"/>
              </a:rPr>
            </a:br>
            <a:r>
              <a:rPr lang="en-US" dirty="0">
                <a:effectLst/>
                <a:latin typeface="Calibri" panose="020F0502020204030204" pitchFamily="34" charset="0"/>
                <a:ea typeface="Calibri" panose="020F0502020204030204" pitchFamily="34" charset="0"/>
              </a:rPr>
              <a:t>Compliance page on the Firm intranet.</a:t>
            </a:r>
          </a:p>
          <a:p>
            <a:pPr marL="742950" lvl="1" indent="-285750">
              <a:buFont typeface="Arial" panose="020B0604020202020204" pitchFamily="34" charset="0"/>
              <a:buChar char="•"/>
            </a:pPr>
            <a:endParaRPr lang="en-US" dirty="0">
              <a:latin typeface="Calibri" panose="020F0502020204030204" pitchFamily="34" charset="0"/>
            </a:endParaRPr>
          </a:p>
          <a:p>
            <a:pPr marL="742950" lvl="1" indent="-285750">
              <a:buFont typeface="Arial" panose="020B0604020202020204" pitchFamily="34" charset="0"/>
              <a:buChar char="•"/>
            </a:pPr>
            <a:endParaRPr lang="en-US" dirty="0">
              <a:latin typeface="Calibri" panose="020F0502020204030204" pitchFamily="34" charset="0"/>
            </a:endParaRPr>
          </a:p>
          <a:p>
            <a:pPr lvl="1"/>
            <a:r>
              <a:rPr lang="en-US" dirty="0">
                <a:latin typeface="Calibri" panose="020F0502020204030204" pitchFamily="34" charset="0"/>
              </a:rPr>
              <a:t>For more information, please see the “Expense and Travel Reporting” section of the </a:t>
            </a:r>
            <a:r>
              <a:rPr lang="en-US" dirty="0">
                <a:latin typeface="Calibri" panose="020F0502020204030204" pitchFamily="34" charset="0"/>
                <a:hlinkClick r:id="rId4"/>
              </a:rPr>
              <a:t>Employee Handbook</a:t>
            </a:r>
            <a:endParaRPr lang="en-US" dirty="0"/>
          </a:p>
        </p:txBody>
      </p:sp>
      <p:sp>
        <p:nvSpPr>
          <p:cNvPr id="5" name="Slide Number Placeholder 4">
            <a:extLst>
              <a:ext uri="{FF2B5EF4-FFF2-40B4-BE49-F238E27FC236}">
                <a16:creationId xmlns:a16="http://schemas.microsoft.com/office/drawing/2014/main" id="{B86DEE74-CAA5-4D06-8F2B-A370C597B692}"/>
              </a:ext>
            </a:extLst>
          </p:cNvPr>
          <p:cNvSpPr>
            <a:spLocks noGrp="1"/>
          </p:cNvSpPr>
          <p:nvPr>
            <p:ph type="sldNum" sz="quarter" idx="4"/>
          </p:nvPr>
        </p:nvSpPr>
        <p:spPr/>
        <p:txBody>
          <a:bodyPr/>
          <a:lstStyle/>
          <a:p>
            <a:fld id="{CE503083-4DA8-4E12-AF1C-AE6E142C82B7}" type="slidenum">
              <a:rPr lang="en-US" smtClean="0"/>
              <a:pPr/>
              <a:t>60</a:t>
            </a:fld>
            <a:endParaRPr lang="en-US" dirty="0"/>
          </a:p>
        </p:txBody>
      </p:sp>
    </p:spTree>
    <p:extLst>
      <p:ext uri="{BB962C8B-B14F-4D97-AF65-F5344CB8AC3E}">
        <p14:creationId xmlns:p14="http://schemas.microsoft.com/office/powerpoint/2010/main" val="1398984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FLEXIBLE WORK ARRANGEMENTS</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013E2F3-FB49-CCE3-318D-F6BEC70ED4B8}"/>
              </a:ext>
            </a:extLst>
          </p:cNvPr>
          <p:cNvCxnSpPr>
            <a:cxnSpLocks/>
          </p:cNvCxnSpPr>
          <p:nvPr/>
        </p:nvCxnSpPr>
        <p:spPr>
          <a:xfrm flipH="1">
            <a:off x="714955" y="-10837"/>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D59D73-07A9-47B9-8789-E143A34E4E93}"/>
              </a:ext>
            </a:extLst>
          </p:cNvPr>
          <p:cNvSpPr txBox="1"/>
          <p:nvPr/>
        </p:nvSpPr>
        <p:spPr>
          <a:xfrm>
            <a:off x="1201782" y="1489165"/>
            <a:ext cx="10576709" cy="369332"/>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Flexible Work Policy</a:t>
            </a:r>
            <a:endParaRPr lang="en-US" dirty="0"/>
          </a:p>
        </p:txBody>
      </p:sp>
      <p:sp>
        <p:nvSpPr>
          <p:cNvPr id="3" name="TextBox 2">
            <a:extLst>
              <a:ext uri="{FF2B5EF4-FFF2-40B4-BE49-F238E27FC236}">
                <a16:creationId xmlns:a16="http://schemas.microsoft.com/office/drawing/2014/main" id="{FBBC56D4-2AF6-4DAB-A3B1-32ED14F46ABB}"/>
              </a:ext>
            </a:extLst>
          </p:cNvPr>
          <p:cNvSpPr txBox="1"/>
          <p:nvPr/>
        </p:nvSpPr>
        <p:spPr>
          <a:xfrm>
            <a:off x="1515292" y="3065416"/>
            <a:ext cx="9596844" cy="1200329"/>
          </a:xfrm>
          <a:prstGeom prst="rect">
            <a:avLst/>
          </a:prstGeom>
          <a:noFill/>
        </p:spPr>
        <p:txBody>
          <a:bodyPr wrap="square" rtlCol="0">
            <a:spAutoFit/>
          </a:bodyPr>
          <a:lstStyle/>
          <a:p>
            <a:r>
              <a:rPr lang="en-US" sz="1800" b="0" i="0" u="none" strike="noStrike" baseline="0" dirty="0">
                <a:solidFill>
                  <a:srgbClr val="000000"/>
                </a:solidFill>
                <a:latin typeface="Arial" panose="020B0604020202020204" pitchFamily="34" charset="0"/>
              </a:rPr>
              <a:t>If you would like to take advantage of Sequoia’s flexible work arrangement, you can request a flex work arrangement by emailing </a:t>
            </a:r>
            <a:r>
              <a:rPr lang="en-US" sz="1800" b="0" i="0" u="none" strike="noStrike" baseline="0" dirty="0">
                <a:solidFill>
                  <a:srgbClr val="000000"/>
                </a:solidFill>
                <a:latin typeface="Arial" panose="020B0604020202020204" pitchFamily="34" charset="0"/>
                <a:hlinkClick r:id="rId4"/>
              </a:rPr>
              <a:t>HR@sequoia-financial.com</a:t>
            </a:r>
            <a:r>
              <a:rPr lang="en-US" sz="1800" b="0" i="0" u="none" strike="noStrike" baseline="0" dirty="0">
                <a:solidFill>
                  <a:srgbClr val="000000"/>
                </a:solidFill>
                <a:latin typeface="Arial" panose="020B0604020202020204" pitchFamily="34" charset="0"/>
              </a:rPr>
              <a:t>.  HR will send a DocuSign you and your manager to complete. Please note that all flexible work arrangements are required to be approved by our manager before they become effective.</a:t>
            </a:r>
            <a:endParaRPr lang="en-US" dirty="0"/>
          </a:p>
        </p:txBody>
      </p:sp>
      <p:pic>
        <p:nvPicPr>
          <p:cNvPr id="5" name="Picture 4">
            <a:extLst>
              <a:ext uri="{FF2B5EF4-FFF2-40B4-BE49-F238E27FC236}">
                <a16:creationId xmlns:a16="http://schemas.microsoft.com/office/drawing/2014/main" id="{A7672758-C0B5-420D-8B84-487DC92FF4D6}"/>
              </a:ext>
            </a:extLst>
          </p:cNvPr>
          <p:cNvPicPr>
            <a:picLocks noChangeAspect="1"/>
          </p:cNvPicPr>
          <p:nvPr/>
        </p:nvPicPr>
        <p:blipFill>
          <a:blip r:embed="rId5"/>
          <a:stretch>
            <a:fillRect/>
          </a:stretch>
        </p:blipFill>
        <p:spPr>
          <a:xfrm>
            <a:off x="2442889" y="4678408"/>
            <a:ext cx="7515225" cy="1733550"/>
          </a:xfrm>
          <a:prstGeom prst="rect">
            <a:avLst/>
          </a:prstGeom>
        </p:spPr>
      </p:pic>
      <p:sp>
        <p:nvSpPr>
          <p:cNvPr id="7" name="Slide Number Placeholder 6">
            <a:extLst>
              <a:ext uri="{FF2B5EF4-FFF2-40B4-BE49-F238E27FC236}">
                <a16:creationId xmlns:a16="http://schemas.microsoft.com/office/drawing/2014/main" id="{97A5D472-10B4-4A73-B436-962328BC9513}"/>
              </a:ext>
            </a:extLst>
          </p:cNvPr>
          <p:cNvSpPr>
            <a:spLocks noGrp="1"/>
          </p:cNvSpPr>
          <p:nvPr>
            <p:ph type="sldNum" sz="quarter" idx="4"/>
          </p:nvPr>
        </p:nvSpPr>
        <p:spPr/>
        <p:txBody>
          <a:bodyPr/>
          <a:lstStyle/>
          <a:p>
            <a:fld id="{CE503083-4DA8-4E12-AF1C-AE6E142C82B7}" type="slidenum">
              <a:rPr lang="en-US" smtClean="0"/>
              <a:pPr/>
              <a:t>61</a:t>
            </a:fld>
            <a:endParaRPr lang="en-US" dirty="0"/>
          </a:p>
        </p:txBody>
      </p:sp>
    </p:spTree>
    <p:extLst>
      <p:ext uri="{BB962C8B-B14F-4D97-AF65-F5344CB8AC3E}">
        <p14:creationId xmlns:p14="http://schemas.microsoft.com/office/powerpoint/2010/main" val="175297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algn="ctr"/>
            <a:r>
              <a:rPr lang="en-US" sz="3200" dirty="0">
                <a:solidFill>
                  <a:schemeClr val="bg1"/>
                </a:solidFill>
                <a:latin typeface="Bitter" pitchFamily="2" charset="0"/>
              </a:rPr>
              <a:t>Our Capital Partners</a:t>
            </a:r>
          </a:p>
        </p:txBody>
      </p:sp>
    </p:spTree>
    <p:extLst>
      <p:ext uri="{BB962C8B-B14F-4D97-AF65-F5344CB8AC3E}">
        <p14:creationId xmlns:p14="http://schemas.microsoft.com/office/powerpoint/2010/main" val="4177147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9D50A4-6A6D-4C93-B80A-CDDBEBDA2C2D}"/>
              </a:ext>
            </a:extLst>
          </p:cNvPr>
          <p:cNvSpPr/>
          <p:nvPr/>
        </p:nvSpPr>
        <p:spPr>
          <a:xfrm>
            <a:off x="0" y="0"/>
            <a:ext cx="12191998" cy="6899765"/>
          </a:xfrm>
          <a:prstGeom prst="rect">
            <a:avLst/>
          </a:prstGeom>
          <a:solidFill>
            <a:srgbClr val="494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03433" rtl="0" eaLnBrk="1" fontAlgn="auto" latinLnBrk="0" hangingPunct="1">
              <a:lnSpc>
                <a:spcPct val="100000"/>
              </a:lnSpc>
              <a:spcBef>
                <a:spcPts val="0"/>
              </a:spcBef>
              <a:spcAft>
                <a:spcPts val="0"/>
              </a:spcAft>
              <a:buClrTx/>
              <a:buSzTx/>
              <a:buFontTx/>
              <a:buNone/>
              <a:tabLst/>
              <a:defRPr/>
            </a:pPr>
            <a:endParaRPr kumimoji="0" lang="en-US" sz="1747"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chemeClr val="bg1"/>
                </a:solidFill>
                <a:latin typeface="Poppins" panose="00000500000000000000" pitchFamily="2" charset="0"/>
                <a:cs typeface="Poppins" panose="00000500000000000000" pitchFamily="2" charset="0"/>
              </a:rPr>
              <a:t>60% EMPLOYEE OWNED</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4" name="Content Placeholder 6">
            <a:extLst>
              <a:ext uri="{FF2B5EF4-FFF2-40B4-BE49-F238E27FC236}">
                <a16:creationId xmlns:a16="http://schemas.microsoft.com/office/drawing/2014/main" id="{973E2A9E-9C94-CBE4-A84F-4D7B2CA87273}"/>
              </a:ext>
            </a:extLst>
          </p:cNvPr>
          <p:cNvSpPr txBox="1">
            <a:spLocks/>
          </p:cNvSpPr>
          <p:nvPr/>
        </p:nvSpPr>
        <p:spPr>
          <a:xfrm>
            <a:off x="1181542" y="2778991"/>
            <a:ext cx="10544645" cy="351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11C2B998-F074-42A0-BD43-326010B8232C}"/>
              </a:ext>
            </a:extLst>
          </p:cNvPr>
          <p:cNvSpPr txBox="1"/>
          <p:nvPr/>
        </p:nvSpPr>
        <p:spPr>
          <a:xfrm>
            <a:off x="1047819" y="2773272"/>
            <a:ext cx="10189028" cy="535531"/>
          </a:xfrm>
          <a:prstGeom prst="rect">
            <a:avLst/>
          </a:prstGeom>
          <a:noFill/>
        </p:spPr>
        <p:txBody>
          <a:bodyPr wrap="square">
            <a:spAutoFit/>
          </a:bodyPr>
          <a:lstStyle/>
          <a:p>
            <a:pPr>
              <a:lnSpc>
                <a:spcPct val="90000"/>
              </a:lnSpc>
              <a:spcBef>
                <a:spcPts val="600"/>
              </a:spcBef>
              <a:spcAft>
                <a:spcPts val="600"/>
              </a:spcAft>
              <a:defRPr/>
            </a:pPr>
            <a:r>
              <a:rPr lang="en-US" sz="3200" dirty="0">
                <a:solidFill>
                  <a:schemeClr val="bg1"/>
                </a:solidFill>
                <a:latin typeface="Faustina" panose="00000500000000000000" pitchFamily="2" charset="0"/>
                <a:cs typeface="Helvetica" panose="020B0604020202020204" pitchFamily="34" charset="0"/>
              </a:rPr>
              <a:t>Act like an owner, because one day you might be one!</a:t>
            </a:r>
          </a:p>
        </p:txBody>
      </p:sp>
      <p:pic>
        <p:nvPicPr>
          <p:cNvPr id="14" name="Picture 13">
            <a:extLst>
              <a:ext uri="{FF2B5EF4-FFF2-40B4-BE49-F238E27FC236}">
                <a16:creationId xmlns:a16="http://schemas.microsoft.com/office/drawing/2014/main" id="{83FD17A8-53F8-41EF-B407-8002437D0282}"/>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colorTemperature colorTemp="9116"/>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5593953"/>
            <a:ext cx="12191998" cy="1328183"/>
          </a:xfrm>
          <a:prstGeom prst="rect">
            <a:avLst/>
          </a:prstGeom>
        </p:spPr>
      </p:pic>
      <p:sp>
        <p:nvSpPr>
          <p:cNvPr id="5" name="Slide Number Placeholder 4">
            <a:extLst>
              <a:ext uri="{FF2B5EF4-FFF2-40B4-BE49-F238E27FC236}">
                <a16:creationId xmlns:a16="http://schemas.microsoft.com/office/drawing/2014/main" id="{B607512C-B335-4A74-9C87-3F99E1F9E0F1}"/>
              </a:ext>
            </a:extLst>
          </p:cNvPr>
          <p:cNvSpPr>
            <a:spLocks noGrp="1"/>
          </p:cNvSpPr>
          <p:nvPr>
            <p:ph type="sldNum" sz="quarter" idx="4"/>
          </p:nvPr>
        </p:nvSpPr>
        <p:spPr/>
        <p:txBody>
          <a:bodyPr/>
          <a:lstStyle/>
          <a:p>
            <a:fld id="{CE503083-4DA8-4E12-AF1C-AE6E142C82B7}" type="slidenum">
              <a:rPr lang="en-US" smtClean="0"/>
              <a:pPr/>
              <a:t>63</a:t>
            </a:fld>
            <a:endParaRPr lang="en-US" dirty="0"/>
          </a:p>
        </p:txBody>
      </p:sp>
    </p:spTree>
    <p:extLst>
      <p:ext uri="{BB962C8B-B14F-4D97-AF65-F5344CB8AC3E}">
        <p14:creationId xmlns:p14="http://schemas.microsoft.com/office/powerpoint/2010/main" val="42282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ABOUT KUDU INVESTMENT MANAGEMENT</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79B74A-904E-8EA6-7E32-6D2609B9C7B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6C516B-FE7A-C8CE-9E27-E70865970689}"/>
              </a:ext>
            </a:extLst>
          </p:cNvPr>
          <p:cNvCxnSpPr>
            <a:cxnSpLocks/>
          </p:cNvCxnSpPr>
          <p:nvPr/>
        </p:nvCxnSpPr>
        <p:spPr>
          <a:xfrm>
            <a:off x="5514532" y="2600276"/>
            <a:ext cx="2267107" cy="0"/>
          </a:xfrm>
          <a:prstGeom prst="line">
            <a:avLst/>
          </a:prstGeom>
          <a:noFill/>
          <a:ln w="19050" cap="flat" cmpd="sng" algn="ctr">
            <a:solidFill>
              <a:sysClr val="window" lastClr="FFFFFF"/>
            </a:solidFill>
            <a:prstDash val="solid"/>
            <a:miter lim="800000"/>
          </a:ln>
          <a:effectLst/>
        </p:spPr>
      </p:cxnSp>
      <p:cxnSp>
        <p:nvCxnSpPr>
          <p:cNvPr id="23" name="Straight Connector 22">
            <a:extLst>
              <a:ext uri="{FF2B5EF4-FFF2-40B4-BE49-F238E27FC236}">
                <a16:creationId xmlns:a16="http://schemas.microsoft.com/office/drawing/2014/main" id="{CA21E1B9-21A1-164C-FB70-FB1427D7B656}"/>
              </a:ext>
            </a:extLst>
          </p:cNvPr>
          <p:cNvCxnSpPr>
            <a:cxnSpLocks/>
          </p:cNvCxnSpPr>
          <p:nvPr/>
        </p:nvCxnSpPr>
        <p:spPr>
          <a:xfrm>
            <a:off x="1712746" y="2600276"/>
            <a:ext cx="2267107" cy="0"/>
          </a:xfrm>
          <a:prstGeom prst="line">
            <a:avLst/>
          </a:prstGeom>
          <a:noFill/>
          <a:ln w="19050" cap="flat" cmpd="sng" algn="ctr">
            <a:solidFill>
              <a:sysClr val="window" lastClr="FFFFFF"/>
            </a:solidFill>
            <a:prstDash val="solid"/>
            <a:miter lim="800000"/>
          </a:ln>
          <a:effectLst/>
        </p:spPr>
      </p:cxnSp>
      <p:sp>
        <p:nvSpPr>
          <p:cNvPr id="4" name="Content Placeholder 6">
            <a:extLst>
              <a:ext uri="{FF2B5EF4-FFF2-40B4-BE49-F238E27FC236}">
                <a16:creationId xmlns:a16="http://schemas.microsoft.com/office/drawing/2014/main" id="{973E2A9E-9C94-CBE4-A84F-4D7B2CA87273}"/>
              </a:ext>
            </a:extLst>
          </p:cNvPr>
          <p:cNvSpPr txBox="1">
            <a:spLocks/>
          </p:cNvSpPr>
          <p:nvPr/>
        </p:nvSpPr>
        <p:spPr>
          <a:xfrm>
            <a:off x="1181542" y="2778991"/>
            <a:ext cx="10544645" cy="351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endParaRPr>
          </a:p>
        </p:txBody>
      </p:sp>
      <p:pic>
        <p:nvPicPr>
          <p:cNvPr id="5" name="Picture 4" descr="Logo&#10;&#10;Description automatically generated">
            <a:extLst>
              <a:ext uri="{FF2B5EF4-FFF2-40B4-BE49-F238E27FC236}">
                <a16:creationId xmlns:a16="http://schemas.microsoft.com/office/drawing/2014/main" id="{19D7C66A-6B89-4341-9D4D-18E579625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378" y="1377735"/>
            <a:ext cx="4193395" cy="1674257"/>
          </a:xfrm>
          <a:prstGeom prst="rect">
            <a:avLst/>
          </a:prstGeom>
        </p:spPr>
      </p:pic>
      <p:sp>
        <p:nvSpPr>
          <p:cNvPr id="13" name="TextBox 12">
            <a:extLst>
              <a:ext uri="{FF2B5EF4-FFF2-40B4-BE49-F238E27FC236}">
                <a16:creationId xmlns:a16="http://schemas.microsoft.com/office/drawing/2014/main" id="{11C2B998-F074-42A0-BD43-326010B8232C}"/>
              </a:ext>
            </a:extLst>
          </p:cNvPr>
          <p:cNvSpPr txBox="1"/>
          <p:nvPr/>
        </p:nvSpPr>
        <p:spPr>
          <a:xfrm>
            <a:off x="1515539" y="3255175"/>
            <a:ext cx="10189028" cy="1492716"/>
          </a:xfrm>
          <a:prstGeom prst="rect">
            <a:avLst/>
          </a:prstGeom>
          <a:noFill/>
        </p:spPr>
        <p:txBody>
          <a:bodyPr wrap="square">
            <a:spAutoFit/>
          </a:bodyPr>
          <a:lstStyle/>
          <a:p>
            <a:pPr>
              <a:lnSpc>
                <a:spcPct val="90000"/>
              </a:lnSpc>
              <a:spcBef>
                <a:spcPts val="600"/>
              </a:spcBef>
              <a:spcAft>
                <a:spcPts val="600"/>
              </a:spcAft>
              <a:defRPr/>
            </a:pPr>
            <a:r>
              <a:rPr lang="en-US" dirty="0">
                <a:solidFill>
                  <a:sysClr val="windowText" lastClr="000000"/>
                </a:solidFill>
                <a:latin typeface="Helvetica" panose="020B0604020202020204" pitchFamily="34" charset="0"/>
                <a:cs typeface="Helvetica" panose="020B0604020202020204" pitchFamily="34" charset="0"/>
              </a:rPr>
              <a:t>Kudu provides asset and wealth managers worldwide with permanent capital solutions tailored to their specific needs, including: ownership transfer, partner liquidity, management buyouts, and acquisition/growth finance. Kudu also offers a range of business services to help its partners expand while remaining independent.</a:t>
            </a:r>
          </a:p>
          <a:p>
            <a:pPr>
              <a:lnSpc>
                <a:spcPct val="90000"/>
              </a:lnSpc>
              <a:spcBef>
                <a:spcPts val="600"/>
              </a:spcBef>
              <a:spcAft>
                <a:spcPts val="600"/>
              </a:spcAft>
              <a:defRPr/>
            </a:pPr>
            <a:r>
              <a:rPr lang="en-US" dirty="0">
                <a:solidFill>
                  <a:sysClr val="windowText" lastClr="000000"/>
                </a:solidFill>
                <a:latin typeface="Helvetica" panose="020B0604020202020204" pitchFamily="34" charset="0"/>
                <a:cs typeface="Helvetica" panose="020B0604020202020204" pitchFamily="34" charset="0"/>
              </a:rPr>
              <a:t>Kudu’s capital partner is White Mountains Insurance Group, Ltd. (NYSE: WTM)</a:t>
            </a:r>
          </a:p>
        </p:txBody>
      </p:sp>
      <p:cxnSp>
        <p:nvCxnSpPr>
          <p:cNvPr id="11" name="Straight Connector 10">
            <a:extLst>
              <a:ext uri="{FF2B5EF4-FFF2-40B4-BE49-F238E27FC236}">
                <a16:creationId xmlns:a16="http://schemas.microsoft.com/office/drawing/2014/main" id="{CDB39EC2-0D20-4D9C-8CD9-2C1317BAC1E9}"/>
              </a:ext>
            </a:extLst>
          </p:cNvPr>
          <p:cNvCxnSpPr>
            <a:cxnSpLocks/>
          </p:cNvCxnSpPr>
          <p:nvPr/>
        </p:nvCxnSpPr>
        <p:spPr>
          <a:xfrm flipH="1">
            <a:off x="714955" y="-2128"/>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BFF1FC0D-DA6E-4EA0-AC82-C4CF57FFFBDB}"/>
              </a:ext>
            </a:extLst>
          </p:cNvPr>
          <p:cNvSpPr>
            <a:spLocks noGrp="1"/>
          </p:cNvSpPr>
          <p:nvPr>
            <p:ph type="sldNum" sz="quarter" idx="4"/>
          </p:nvPr>
        </p:nvSpPr>
        <p:spPr/>
        <p:txBody>
          <a:bodyPr/>
          <a:lstStyle/>
          <a:p>
            <a:fld id="{CE503083-4DA8-4E12-AF1C-AE6E142C82B7}" type="slidenum">
              <a:rPr lang="en-US" smtClean="0"/>
              <a:pPr/>
              <a:t>64</a:t>
            </a:fld>
            <a:endParaRPr lang="en-US" dirty="0"/>
          </a:p>
        </p:txBody>
      </p:sp>
    </p:spTree>
    <p:extLst>
      <p:ext uri="{BB962C8B-B14F-4D97-AF65-F5344CB8AC3E}">
        <p14:creationId xmlns:p14="http://schemas.microsoft.com/office/powerpoint/2010/main" val="1231311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ABOUT VALEAS CAPITAL PARTNERS</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79B74A-904E-8EA6-7E32-6D2609B9C7B2}"/>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6C516B-FE7A-C8CE-9E27-E70865970689}"/>
              </a:ext>
            </a:extLst>
          </p:cNvPr>
          <p:cNvCxnSpPr>
            <a:cxnSpLocks/>
          </p:cNvCxnSpPr>
          <p:nvPr/>
        </p:nvCxnSpPr>
        <p:spPr>
          <a:xfrm>
            <a:off x="5514532" y="2600276"/>
            <a:ext cx="2267107" cy="0"/>
          </a:xfrm>
          <a:prstGeom prst="line">
            <a:avLst/>
          </a:prstGeom>
          <a:noFill/>
          <a:ln w="19050" cap="flat" cmpd="sng" algn="ctr">
            <a:solidFill>
              <a:sysClr val="window" lastClr="FFFFFF"/>
            </a:solidFill>
            <a:prstDash val="solid"/>
            <a:miter lim="800000"/>
          </a:ln>
          <a:effectLst/>
        </p:spPr>
      </p:cxnSp>
      <p:cxnSp>
        <p:nvCxnSpPr>
          <p:cNvPr id="23" name="Straight Connector 22">
            <a:extLst>
              <a:ext uri="{FF2B5EF4-FFF2-40B4-BE49-F238E27FC236}">
                <a16:creationId xmlns:a16="http://schemas.microsoft.com/office/drawing/2014/main" id="{CA21E1B9-21A1-164C-FB70-FB1427D7B656}"/>
              </a:ext>
            </a:extLst>
          </p:cNvPr>
          <p:cNvCxnSpPr>
            <a:cxnSpLocks/>
          </p:cNvCxnSpPr>
          <p:nvPr/>
        </p:nvCxnSpPr>
        <p:spPr>
          <a:xfrm>
            <a:off x="1712746" y="2600276"/>
            <a:ext cx="2267107" cy="0"/>
          </a:xfrm>
          <a:prstGeom prst="line">
            <a:avLst/>
          </a:prstGeom>
          <a:noFill/>
          <a:ln w="19050" cap="flat" cmpd="sng" algn="ctr">
            <a:solidFill>
              <a:sysClr val="window" lastClr="FFFFFF"/>
            </a:solidFill>
            <a:prstDash val="solid"/>
            <a:miter lim="800000"/>
          </a:ln>
          <a:effectLst/>
        </p:spPr>
      </p:cxnSp>
      <p:pic>
        <p:nvPicPr>
          <p:cNvPr id="2" name="Picture 1">
            <a:extLst>
              <a:ext uri="{FF2B5EF4-FFF2-40B4-BE49-F238E27FC236}">
                <a16:creationId xmlns:a16="http://schemas.microsoft.com/office/drawing/2014/main" id="{81710759-F4BB-2DB7-0173-8A79513FF8C4}"/>
              </a:ext>
            </a:extLst>
          </p:cNvPr>
          <p:cNvPicPr>
            <a:picLocks noChangeAspect="1"/>
          </p:cNvPicPr>
          <p:nvPr/>
        </p:nvPicPr>
        <p:blipFill>
          <a:blip r:embed="rId3"/>
          <a:stretch>
            <a:fillRect/>
          </a:stretch>
        </p:blipFill>
        <p:spPr>
          <a:xfrm>
            <a:off x="3833147" y="1313153"/>
            <a:ext cx="4525707" cy="1188370"/>
          </a:xfrm>
          <a:prstGeom prst="rect">
            <a:avLst/>
          </a:prstGeom>
        </p:spPr>
      </p:pic>
      <p:sp>
        <p:nvSpPr>
          <p:cNvPr id="4" name="Content Placeholder 6">
            <a:extLst>
              <a:ext uri="{FF2B5EF4-FFF2-40B4-BE49-F238E27FC236}">
                <a16:creationId xmlns:a16="http://schemas.microsoft.com/office/drawing/2014/main" id="{973E2A9E-9C94-CBE4-A84F-4D7B2CA87273}"/>
              </a:ext>
            </a:extLst>
          </p:cNvPr>
          <p:cNvSpPr txBox="1">
            <a:spLocks/>
          </p:cNvSpPr>
          <p:nvPr/>
        </p:nvSpPr>
        <p:spPr>
          <a:xfrm>
            <a:off x="1181542" y="2778991"/>
            <a:ext cx="10544645" cy="351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Valeas Capital Partners is a San Francisco based private equity firm focused on partnering with the most accomplished and innovative Founders and CEOs to develop compelling, growth oriented, and often technology enabled companies in the financial services, healthcare, consumer and data &amp; technology industries. </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Valeas was founded by former Hellman &amp; Friedman professionals, Rob Little and Ed Woiteshek, who have more than two decades of experience successfully operating and investing in North American middle market businesses.</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The firm is backed by current and former Hellman &amp; Friedman partners as well as an extensive network of successful Founders &amp; CEOs with whom Rob and Ed have worked closely.</a:t>
            </a:r>
          </a:p>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dirty="0">
                <a:ln>
                  <a:noFill/>
                </a:ln>
                <a:solidFill>
                  <a:sysClr val="windowText" lastClr="000000"/>
                </a:solidFill>
                <a:effectLst/>
                <a:uLnTx/>
                <a:uFillTx/>
                <a:latin typeface="Helvetica" panose="020B0604020202020204" pitchFamily="34" charset="0"/>
                <a:cs typeface="Helvetica" panose="020B0604020202020204" pitchFamily="34" charset="0"/>
              </a:rPr>
              <a:t>Sequoia will be Valeas' cornerstone U.S. wealth management investment. </a:t>
            </a:r>
          </a:p>
        </p:txBody>
      </p:sp>
      <p:cxnSp>
        <p:nvCxnSpPr>
          <p:cNvPr id="10" name="Straight Connector 9">
            <a:extLst>
              <a:ext uri="{FF2B5EF4-FFF2-40B4-BE49-F238E27FC236}">
                <a16:creationId xmlns:a16="http://schemas.microsoft.com/office/drawing/2014/main" id="{38726474-8823-4741-9060-FC6F647F35E9}"/>
              </a:ext>
            </a:extLst>
          </p:cNvPr>
          <p:cNvCxnSpPr>
            <a:cxnSpLocks/>
          </p:cNvCxnSpPr>
          <p:nvPr/>
        </p:nvCxnSpPr>
        <p:spPr>
          <a:xfrm flipH="1">
            <a:off x="714955" y="-10837"/>
            <a:ext cx="1" cy="6868839"/>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E33A43F-C2FD-4F3F-87A6-2F16BF58F39E}"/>
              </a:ext>
            </a:extLst>
          </p:cNvPr>
          <p:cNvSpPr>
            <a:spLocks noGrp="1"/>
          </p:cNvSpPr>
          <p:nvPr>
            <p:ph type="sldNum" sz="quarter" idx="4"/>
          </p:nvPr>
        </p:nvSpPr>
        <p:spPr/>
        <p:txBody>
          <a:bodyPr/>
          <a:lstStyle/>
          <a:p>
            <a:fld id="{CE503083-4DA8-4E12-AF1C-AE6E142C82B7}" type="slidenum">
              <a:rPr lang="en-US" smtClean="0"/>
              <a:pPr/>
              <a:t>65</a:t>
            </a:fld>
            <a:endParaRPr lang="en-US" dirty="0"/>
          </a:p>
        </p:txBody>
      </p:sp>
    </p:spTree>
    <p:extLst>
      <p:ext uri="{BB962C8B-B14F-4D97-AF65-F5344CB8AC3E}">
        <p14:creationId xmlns:p14="http://schemas.microsoft.com/office/powerpoint/2010/main" val="3082082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algn="ctr"/>
            <a:r>
              <a:rPr lang="en-US" sz="3200" dirty="0">
                <a:solidFill>
                  <a:schemeClr val="bg1"/>
                </a:solidFill>
                <a:latin typeface="Bitter" pitchFamily="2" charset="0"/>
              </a:rPr>
              <a:t>Vision 2030</a:t>
            </a:r>
          </a:p>
        </p:txBody>
      </p:sp>
    </p:spTree>
    <p:extLst>
      <p:ext uri="{BB962C8B-B14F-4D97-AF65-F5344CB8AC3E}">
        <p14:creationId xmlns:p14="http://schemas.microsoft.com/office/powerpoint/2010/main" val="3789427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0C37D52D-AF39-4B99-8C51-4ADC29C04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DC7ACAA3-B8F1-4A9C-A79F-9439BE175F07}"/>
              </a:ext>
            </a:extLst>
          </p:cNvPr>
          <p:cNvSpPr>
            <a:spLocks noGrp="1"/>
          </p:cNvSpPr>
          <p:nvPr>
            <p:ph type="sldNum" sz="quarter" idx="12"/>
          </p:nvPr>
        </p:nvSpPr>
        <p:spPr/>
        <p:txBody>
          <a:bodyPr/>
          <a:lstStyle/>
          <a:p>
            <a:fld id="{7429E99B-A77C-4317-B105-A3832A949445}" type="slidenum">
              <a:rPr lang="en-US" smtClean="0"/>
              <a:t>67</a:t>
            </a:fld>
            <a:endParaRPr lang="en-US"/>
          </a:p>
        </p:txBody>
      </p:sp>
    </p:spTree>
    <p:extLst>
      <p:ext uri="{BB962C8B-B14F-4D97-AF65-F5344CB8AC3E}">
        <p14:creationId xmlns:p14="http://schemas.microsoft.com/office/powerpoint/2010/main" val="213267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with medium confidence">
            <a:extLst>
              <a:ext uri="{FF2B5EF4-FFF2-40B4-BE49-F238E27FC236}">
                <a16:creationId xmlns:a16="http://schemas.microsoft.com/office/drawing/2014/main" id="{3CCBBEFD-9387-40D9-8F5D-B19EF6EB1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814C05B6-18BC-40A0-AA82-1B3D816AE93E}"/>
              </a:ext>
            </a:extLst>
          </p:cNvPr>
          <p:cNvSpPr>
            <a:spLocks noGrp="1"/>
          </p:cNvSpPr>
          <p:nvPr>
            <p:ph type="sldNum" sz="quarter" idx="12"/>
          </p:nvPr>
        </p:nvSpPr>
        <p:spPr/>
        <p:txBody>
          <a:bodyPr/>
          <a:lstStyle/>
          <a:p>
            <a:fld id="{7429E99B-A77C-4317-B105-A3832A949445}" type="slidenum">
              <a:rPr lang="en-US" smtClean="0"/>
              <a:t>68</a:t>
            </a:fld>
            <a:endParaRPr lang="en-US"/>
          </a:p>
        </p:txBody>
      </p:sp>
    </p:spTree>
    <p:extLst>
      <p:ext uri="{BB962C8B-B14F-4D97-AF65-F5344CB8AC3E}">
        <p14:creationId xmlns:p14="http://schemas.microsoft.com/office/powerpoint/2010/main" val="3061132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text, timeline&#10;&#10;Description automatically generated with medium confidence">
            <a:extLst>
              <a:ext uri="{FF2B5EF4-FFF2-40B4-BE49-F238E27FC236}">
                <a16:creationId xmlns:a16="http://schemas.microsoft.com/office/drawing/2014/main" id="{9698263A-6955-4641-95F8-4C3C91AD0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C12B141B-2FB2-4CF3-AACC-AFA252A055BF}"/>
              </a:ext>
            </a:extLst>
          </p:cNvPr>
          <p:cNvSpPr>
            <a:spLocks noGrp="1"/>
          </p:cNvSpPr>
          <p:nvPr>
            <p:ph type="sldNum" sz="quarter" idx="12"/>
          </p:nvPr>
        </p:nvSpPr>
        <p:spPr/>
        <p:txBody>
          <a:bodyPr/>
          <a:lstStyle/>
          <a:p>
            <a:fld id="{7429E99B-A77C-4317-B105-A3832A949445}" type="slidenum">
              <a:rPr lang="en-US" smtClean="0"/>
              <a:t>69</a:t>
            </a:fld>
            <a:endParaRPr lang="en-US"/>
          </a:p>
        </p:txBody>
      </p:sp>
    </p:spTree>
    <p:extLst>
      <p:ext uri="{BB962C8B-B14F-4D97-AF65-F5344CB8AC3E}">
        <p14:creationId xmlns:p14="http://schemas.microsoft.com/office/powerpoint/2010/main" val="188368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047819" y="542259"/>
            <a:ext cx="10730674" cy="423497"/>
          </a:xfrm>
        </p:spPr>
        <p:txBody>
          <a:bodyPr/>
          <a:lstStyle/>
          <a:p>
            <a:r>
              <a:rPr lang="en-US" sz="2400" spc="300" dirty="0">
                <a:solidFill>
                  <a:srgbClr val="49475B"/>
                </a:solidFill>
                <a:latin typeface="Poppins" panose="00000500000000000000" pitchFamily="2" charset="0"/>
                <a:cs typeface="Poppins" panose="00000500000000000000" pitchFamily="2" charset="0"/>
              </a:rPr>
              <a:t>OVERVIEW AND FIRM FACTS</a:t>
            </a:r>
          </a:p>
        </p:txBody>
      </p:sp>
      <p:cxnSp>
        <p:nvCxnSpPr>
          <p:cNvPr id="46" name="Straight Connector 45">
            <a:extLst>
              <a:ext uri="{FF2B5EF4-FFF2-40B4-BE49-F238E27FC236}">
                <a16:creationId xmlns:a16="http://schemas.microsoft.com/office/drawing/2014/main" id="{766D4C96-F8E9-4E9A-8293-913ACA844B5D}"/>
              </a:ext>
            </a:extLst>
          </p:cNvPr>
          <p:cNvCxnSpPr>
            <a:cxnSpLocks/>
          </p:cNvCxnSpPr>
          <p:nvPr/>
        </p:nvCxnSpPr>
        <p:spPr>
          <a:xfrm>
            <a:off x="1131043"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FFC9E90-1DAB-AFE4-E8DA-56504D08239C}"/>
              </a:ext>
            </a:extLst>
          </p:cNvPr>
          <p:cNvCxnSpPr>
            <a:cxnSpLocks/>
          </p:cNvCxnSpPr>
          <p:nvPr/>
        </p:nvCxnSpPr>
        <p:spPr>
          <a:xfrm flipH="1">
            <a:off x="714956" y="-10837"/>
            <a:ext cx="1" cy="6868837"/>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5BF684F-94E7-4A07-827A-7D357406FACD}"/>
              </a:ext>
            </a:extLst>
          </p:cNvPr>
          <p:cNvSpPr/>
          <p:nvPr/>
        </p:nvSpPr>
        <p:spPr>
          <a:xfrm>
            <a:off x="1131043" y="1259926"/>
            <a:ext cx="5190155" cy="412202"/>
          </a:xfrm>
          <a:prstGeom prst="rect">
            <a:avLst/>
          </a:prstGeom>
          <a:solidFill>
            <a:srgbClr val="49475B"/>
          </a:solid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itter"/>
                <a:cs typeface="Poppins" panose="00000500000000000000" pitchFamily="2" charset="0"/>
              </a:rPr>
              <a:t>Sequoia Overview</a:t>
            </a:r>
          </a:p>
        </p:txBody>
      </p:sp>
      <p:sp>
        <p:nvSpPr>
          <p:cNvPr id="54" name="TextBox 53">
            <a:extLst>
              <a:ext uri="{FF2B5EF4-FFF2-40B4-BE49-F238E27FC236}">
                <a16:creationId xmlns:a16="http://schemas.microsoft.com/office/drawing/2014/main" id="{51D07806-0B4C-46A4-BF76-86182240CE02}"/>
              </a:ext>
            </a:extLst>
          </p:cNvPr>
          <p:cNvSpPr txBox="1"/>
          <p:nvPr/>
        </p:nvSpPr>
        <p:spPr>
          <a:xfrm>
            <a:off x="7784343" y="2074660"/>
            <a:ext cx="3643663" cy="430887"/>
          </a:xfrm>
          <a:prstGeom prst="rect">
            <a:avLst/>
          </a:prstGeom>
          <a:noFill/>
        </p:spPr>
        <p:txBody>
          <a:bodyPr wrap="square" rtlCol="0">
            <a:spAutoFit/>
          </a:bodyPr>
          <a:lstStyle/>
          <a:p>
            <a:r>
              <a:rPr lang="en-US" sz="2200" b="1" dirty="0">
                <a:solidFill>
                  <a:srgbClr val="5DA73C"/>
                </a:solidFill>
              </a:rPr>
              <a:t>~$15B </a:t>
            </a:r>
            <a:r>
              <a:rPr lang="en-US" sz="2200" dirty="0">
                <a:solidFill>
                  <a:schemeClr val="bg2">
                    <a:lumMod val="10000"/>
                  </a:schemeClr>
                </a:solidFill>
              </a:rPr>
              <a:t>AUM</a:t>
            </a:r>
          </a:p>
        </p:txBody>
      </p:sp>
      <p:sp>
        <p:nvSpPr>
          <p:cNvPr id="55" name="TextBox 54">
            <a:extLst>
              <a:ext uri="{FF2B5EF4-FFF2-40B4-BE49-F238E27FC236}">
                <a16:creationId xmlns:a16="http://schemas.microsoft.com/office/drawing/2014/main" id="{D1667B00-417E-42B7-8D8F-BA26D5C8B961}"/>
              </a:ext>
            </a:extLst>
          </p:cNvPr>
          <p:cNvSpPr txBox="1"/>
          <p:nvPr/>
        </p:nvSpPr>
        <p:spPr>
          <a:xfrm>
            <a:off x="7784343" y="3039986"/>
            <a:ext cx="3643663" cy="430887"/>
          </a:xfrm>
          <a:prstGeom prst="rect">
            <a:avLst/>
          </a:prstGeom>
          <a:noFill/>
        </p:spPr>
        <p:txBody>
          <a:bodyPr wrap="square" rtlCol="0">
            <a:spAutoFit/>
          </a:bodyPr>
          <a:lstStyle/>
          <a:p>
            <a:r>
              <a:rPr lang="en-US" sz="2200" b="1" dirty="0">
                <a:solidFill>
                  <a:srgbClr val="5DA73C"/>
                </a:solidFill>
              </a:rPr>
              <a:t>200+ </a:t>
            </a:r>
            <a:r>
              <a:rPr lang="en-US" sz="2200" dirty="0">
                <a:solidFill>
                  <a:schemeClr val="bg2">
                    <a:lumMod val="10000"/>
                  </a:schemeClr>
                </a:solidFill>
              </a:rPr>
              <a:t>team members</a:t>
            </a:r>
          </a:p>
        </p:txBody>
      </p:sp>
      <p:sp>
        <p:nvSpPr>
          <p:cNvPr id="56" name="TextBox 55">
            <a:extLst>
              <a:ext uri="{FF2B5EF4-FFF2-40B4-BE49-F238E27FC236}">
                <a16:creationId xmlns:a16="http://schemas.microsoft.com/office/drawing/2014/main" id="{2B52E330-F54C-4D29-B41C-A84B699B2A7D}"/>
              </a:ext>
            </a:extLst>
          </p:cNvPr>
          <p:cNvSpPr txBox="1"/>
          <p:nvPr/>
        </p:nvSpPr>
        <p:spPr>
          <a:xfrm>
            <a:off x="7784343" y="3937128"/>
            <a:ext cx="3643663" cy="430887"/>
          </a:xfrm>
          <a:prstGeom prst="rect">
            <a:avLst/>
          </a:prstGeom>
          <a:noFill/>
        </p:spPr>
        <p:txBody>
          <a:bodyPr wrap="square" rtlCol="0">
            <a:spAutoFit/>
          </a:bodyPr>
          <a:lstStyle/>
          <a:p>
            <a:r>
              <a:rPr lang="en-US" sz="2200" b="1" dirty="0">
                <a:solidFill>
                  <a:srgbClr val="5DA73C"/>
                </a:solidFill>
              </a:rPr>
              <a:t>10 </a:t>
            </a:r>
            <a:r>
              <a:rPr lang="en-US" sz="2200" dirty="0">
                <a:solidFill>
                  <a:schemeClr val="bg2">
                    <a:lumMod val="10000"/>
                  </a:schemeClr>
                </a:solidFill>
              </a:rPr>
              <a:t>offices</a:t>
            </a:r>
          </a:p>
        </p:txBody>
      </p:sp>
      <p:grpSp>
        <p:nvGrpSpPr>
          <p:cNvPr id="57" name="Group 56">
            <a:extLst>
              <a:ext uri="{FF2B5EF4-FFF2-40B4-BE49-F238E27FC236}">
                <a16:creationId xmlns:a16="http://schemas.microsoft.com/office/drawing/2014/main" id="{CFF9CEEF-A3E1-441B-9358-2FBED60A89A1}"/>
              </a:ext>
            </a:extLst>
          </p:cNvPr>
          <p:cNvGrpSpPr/>
          <p:nvPr/>
        </p:nvGrpSpPr>
        <p:grpSpPr>
          <a:xfrm>
            <a:off x="6821798" y="1894012"/>
            <a:ext cx="822960" cy="822960"/>
            <a:chOff x="6968874" y="2164463"/>
            <a:chExt cx="755703" cy="755703"/>
          </a:xfrm>
        </p:grpSpPr>
        <p:sp>
          <p:nvSpPr>
            <p:cNvPr id="58" name="Oval 57">
              <a:extLst>
                <a:ext uri="{FF2B5EF4-FFF2-40B4-BE49-F238E27FC236}">
                  <a16:creationId xmlns:a16="http://schemas.microsoft.com/office/drawing/2014/main" id="{F25E31C4-10C8-422E-A32B-41BEA01DD704}"/>
                </a:ext>
              </a:extLst>
            </p:cNvPr>
            <p:cNvSpPr/>
            <p:nvPr/>
          </p:nvSpPr>
          <p:spPr>
            <a:xfrm>
              <a:off x="6968874" y="2164463"/>
              <a:ext cx="755703" cy="7557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Bahnschrift" panose="020B0502040204020203" pitchFamily="34" charset="0"/>
              </a:endParaRPr>
            </a:p>
          </p:txBody>
        </p:sp>
        <p:pic>
          <p:nvPicPr>
            <p:cNvPr id="59" name="Graphic 58" descr="Gold bars with solid fill">
              <a:extLst>
                <a:ext uri="{FF2B5EF4-FFF2-40B4-BE49-F238E27FC236}">
                  <a16:creationId xmlns:a16="http://schemas.microsoft.com/office/drawing/2014/main" id="{C05FBDA6-7D10-4288-BE88-F6C7E6A9FC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8133" y="2317920"/>
              <a:ext cx="437184" cy="437184"/>
            </a:xfrm>
            <a:prstGeom prst="rect">
              <a:avLst/>
            </a:prstGeom>
          </p:spPr>
        </p:pic>
      </p:grpSp>
      <p:grpSp>
        <p:nvGrpSpPr>
          <p:cNvPr id="60" name="Group 59">
            <a:extLst>
              <a:ext uri="{FF2B5EF4-FFF2-40B4-BE49-F238E27FC236}">
                <a16:creationId xmlns:a16="http://schemas.microsoft.com/office/drawing/2014/main" id="{5B9F5B7D-996F-4F33-BADC-7736BD78DD71}"/>
              </a:ext>
            </a:extLst>
          </p:cNvPr>
          <p:cNvGrpSpPr/>
          <p:nvPr/>
        </p:nvGrpSpPr>
        <p:grpSpPr>
          <a:xfrm>
            <a:off x="6859206" y="2865969"/>
            <a:ext cx="748145" cy="748145"/>
            <a:chOff x="6968874" y="3187825"/>
            <a:chExt cx="755703" cy="755703"/>
          </a:xfrm>
        </p:grpSpPr>
        <p:sp>
          <p:nvSpPr>
            <p:cNvPr id="61" name="Oval 60">
              <a:extLst>
                <a:ext uri="{FF2B5EF4-FFF2-40B4-BE49-F238E27FC236}">
                  <a16:creationId xmlns:a16="http://schemas.microsoft.com/office/drawing/2014/main" id="{EF108ED5-10F1-4DA8-83A4-5200EB587877}"/>
                </a:ext>
              </a:extLst>
            </p:cNvPr>
            <p:cNvSpPr/>
            <p:nvPr/>
          </p:nvSpPr>
          <p:spPr>
            <a:xfrm>
              <a:off x="6968874" y="3187825"/>
              <a:ext cx="755703" cy="7557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Bahnschrift" panose="020B0502040204020203" pitchFamily="34" charset="0"/>
              </a:endParaRPr>
            </a:p>
          </p:txBody>
        </p:sp>
        <p:pic>
          <p:nvPicPr>
            <p:cNvPr id="62" name="Graphic 61" descr="Group with solid fill">
              <a:extLst>
                <a:ext uri="{FF2B5EF4-FFF2-40B4-BE49-F238E27FC236}">
                  <a16:creationId xmlns:a16="http://schemas.microsoft.com/office/drawing/2014/main" id="{85E81576-FFFC-4BC2-9607-D0001DEE50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28133" y="3347084"/>
              <a:ext cx="437184" cy="437184"/>
            </a:xfrm>
            <a:prstGeom prst="rect">
              <a:avLst/>
            </a:prstGeom>
          </p:spPr>
        </p:pic>
      </p:grpSp>
      <p:grpSp>
        <p:nvGrpSpPr>
          <p:cNvPr id="63" name="Group 62">
            <a:extLst>
              <a:ext uri="{FF2B5EF4-FFF2-40B4-BE49-F238E27FC236}">
                <a16:creationId xmlns:a16="http://schemas.microsoft.com/office/drawing/2014/main" id="{AA37C2F0-B39B-432B-A747-ACC20F1F206C}"/>
              </a:ext>
            </a:extLst>
          </p:cNvPr>
          <p:cNvGrpSpPr/>
          <p:nvPr/>
        </p:nvGrpSpPr>
        <p:grpSpPr>
          <a:xfrm>
            <a:off x="6859206" y="3763111"/>
            <a:ext cx="748145" cy="748145"/>
            <a:chOff x="6968874" y="4210045"/>
            <a:chExt cx="755703" cy="755703"/>
          </a:xfrm>
        </p:grpSpPr>
        <p:sp>
          <p:nvSpPr>
            <p:cNvPr id="64" name="Oval 63">
              <a:extLst>
                <a:ext uri="{FF2B5EF4-FFF2-40B4-BE49-F238E27FC236}">
                  <a16:creationId xmlns:a16="http://schemas.microsoft.com/office/drawing/2014/main" id="{8C777C94-0269-4011-899F-37356F0128DF}"/>
                </a:ext>
              </a:extLst>
            </p:cNvPr>
            <p:cNvSpPr/>
            <p:nvPr/>
          </p:nvSpPr>
          <p:spPr>
            <a:xfrm>
              <a:off x="6968874" y="4210045"/>
              <a:ext cx="755703" cy="7557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Bahnschrift" panose="020B0502040204020203" pitchFamily="34" charset="0"/>
              </a:endParaRPr>
            </a:p>
          </p:txBody>
        </p:sp>
        <p:pic>
          <p:nvPicPr>
            <p:cNvPr id="65" name="Graphic 64" descr="City with solid fill">
              <a:extLst>
                <a:ext uri="{FF2B5EF4-FFF2-40B4-BE49-F238E27FC236}">
                  <a16:creationId xmlns:a16="http://schemas.microsoft.com/office/drawing/2014/main" id="{65ABD88A-D3B7-4E7B-91AD-1965B2FF44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28133" y="4369304"/>
              <a:ext cx="437184" cy="437184"/>
            </a:xfrm>
            <a:prstGeom prst="rect">
              <a:avLst/>
            </a:prstGeom>
          </p:spPr>
        </p:pic>
      </p:grpSp>
      <p:sp>
        <p:nvSpPr>
          <p:cNvPr id="66" name="TextBox 65">
            <a:extLst>
              <a:ext uri="{FF2B5EF4-FFF2-40B4-BE49-F238E27FC236}">
                <a16:creationId xmlns:a16="http://schemas.microsoft.com/office/drawing/2014/main" id="{716609C8-B5DD-4B4D-8582-BC6D3B73D3AC}"/>
              </a:ext>
            </a:extLst>
          </p:cNvPr>
          <p:cNvSpPr txBox="1"/>
          <p:nvPr/>
        </p:nvSpPr>
        <p:spPr>
          <a:xfrm>
            <a:off x="1127406" y="1871754"/>
            <a:ext cx="5193792" cy="3785652"/>
          </a:xfrm>
          <a:prstGeom prst="rect">
            <a:avLst/>
          </a:prstGeom>
          <a:noFill/>
        </p:spPr>
        <p:txBody>
          <a:bodyPr wrap="square" rtlCol="0">
            <a:spAutoFit/>
          </a:bodyPr>
          <a:lstStyle/>
          <a:p>
            <a:r>
              <a:rPr lang="en-US" sz="1600" dirty="0">
                <a:solidFill>
                  <a:schemeClr val="bg2">
                    <a:lumMod val="10000"/>
                  </a:schemeClr>
                </a:solidFill>
                <a:latin typeface="Helvetica" panose="020B0604020202020204" pitchFamily="34" charset="0"/>
                <a:cs typeface="Helvetica" panose="020B0604020202020204" pitchFamily="34" charset="0"/>
              </a:rPr>
              <a:t>Our firm was founded in 1991 by our President, Tom Haught. His original vision of a firm that enriches lives endures today.  </a:t>
            </a:r>
          </a:p>
          <a:p>
            <a:endParaRPr lang="en-US" sz="1600" dirty="0">
              <a:solidFill>
                <a:schemeClr val="bg2">
                  <a:lumMod val="10000"/>
                </a:schemeClr>
              </a:solidFill>
              <a:latin typeface="Helvetica" panose="020B0604020202020204" pitchFamily="34" charset="0"/>
              <a:cs typeface="Helvetica" panose="020B0604020202020204" pitchFamily="34" charset="0"/>
            </a:endParaRPr>
          </a:p>
          <a:p>
            <a:r>
              <a:rPr lang="en-US" sz="1600" dirty="0">
                <a:solidFill>
                  <a:schemeClr val="bg2">
                    <a:lumMod val="10000"/>
                  </a:schemeClr>
                </a:solidFill>
                <a:latin typeface="Helvetica" panose="020B0604020202020204" pitchFamily="34" charset="0"/>
                <a:cs typeface="Helvetica" panose="020B0604020202020204" pitchFamily="34" charset="0"/>
              </a:rPr>
              <a:t>We bring our extensive resources together for clients to align plans and portfolios with the unique objectives and circumstances of each client family.  </a:t>
            </a:r>
          </a:p>
          <a:p>
            <a:endParaRPr lang="en-US" sz="1600" dirty="0">
              <a:solidFill>
                <a:schemeClr val="bg2">
                  <a:lumMod val="10000"/>
                </a:schemeClr>
              </a:solidFill>
              <a:latin typeface="Helvetica" panose="020B0604020202020204" pitchFamily="34" charset="0"/>
              <a:cs typeface="Helvetica" panose="020B0604020202020204" pitchFamily="34" charset="0"/>
            </a:endParaRPr>
          </a:p>
          <a:p>
            <a:r>
              <a:rPr lang="en-US" sz="1600" dirty="0">
                <a:solidFill>
                  <a:schemeClr val="bg2">
                    <a:lumMod val="10000"/>
                  </a:schemeClr>
                </a:solidFill>
                <a:latin typeface="Helvetica" panose="020B0604020202020204" pitchFamily="34" charset="0"/>
                <a:cs typeface="Helvetica" panose="020B0604020202020204" pitchFamily="34" charset="0"/>
              </a:rPr>
              <a:t>Our culture fosters an exceptional employee experience which drives an exceptional client experience.  </a:t>
            </a:r>
          </a:p>
          <a:p>
            <a:endParaRPr lang="en-US" sz="1600" dirty="0">
              <a:solidFill>
                <a:schemeClr val="bg2">
                  <a:lumMod val="10000"/>
                </a:schemeClr>
              </a:solidFill>
              <a:latin typeface="Helvetica" panose="020B0604020202020204" pitchFamily="34" charset="0"/>
              <a:cs typeface="Helvetica" panose="020B0604020202020204" pitchFamily="34" charset="0"/>
            </a:endParaRPr>
          </a:p>
          <a:p>
            <a:r>
              <a:rPr lang="en-US" sz="1600" dirty="0">
                <a:solidFill>
                  <a:schemeClr val="bg2">
                    <a:lumMod val="10000"/>
                  </a:schemeClr>
                </a:solidFill>
                <a:latin typeface="Helvetica" panose="020B0604020202020204" pitchFamily="34" charset="0"/>
                <a:cs typeface="Helvetica" panose="020B0604020202020204" pitchFamily="34" charset="0"/>
              </a:rPr>
              <a:t>Our team embodies technical knowledge, values long-term relationships and is empowered to do the right thing for clients. </a:t>
            </a:r>
          </a:p>
        </p:txBody>
      </p:sp>
      <p:grpSp>
        <p:nvGrpSpPr>
          <p:cNvPr id="67" name="Group 66">
            <a:extLst>
              <a:ext uri="{FF2B5EF4-FFF2-40B4-BE49-F238E27FC236}">
                <a16:creationId xmlns:a16="http://schemas.microsoft.com/office/drawing/2014/main" id="{603ACA79-DC2D-47B3-AB78-B550DA1747C8}"/>
              </a:ext>
            </a:extLst>
          </p:cNvPr>
          <p:cNvGrpSpPr/>
          <p:nvPr/>
        </p:nvGrpSpPr>
        <p:grpSpPr>
          <a:xfrm>
            <a:off x="6859206" y="4660253"/>
            <a:ext cx="748145" cy="748145"/>
            <a:chOff x="6968874" y="5237781"/>
            <a:chExt cx="755703" cy="755703"/>
          </a:xfrm>
        </p:grpSpPr>
        <p:sp>
          <p:nvSpPr>
            <p:cNvPr id="68" name="Oval 67">
              <a:extLst>
                <a:ext uri="{FF2B5EF4-FFF2-40B4-BE49-F238E27FC236}">
                  <a16:creationId xmlns:a16="http://schemas.microsoft.com/office/drawing/2014/main" id="{038F97E1-188E-4D9F-A864-7139EB948765}"/>
                </a:ext>
              </a:extLst>
            </p:cNvPr>
            <p:cNvSpPr/>
            <p:nvPr/>
          </p:nvSpPr>
          <p:spPr>
            <a:xfrm>
              <a:off x="6968874" y="5237781"/>
              <a:ext cx="755703" cy="7557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Bahnschrift" panose="020B0502040204020203" pitchFamily="34" charset="0"/>
              </a:endParaRPr>
            </a:p>
          </p:txBody>
        </p:sp>
        <p:pic>
          <p:nvPicPr>
            <p:cNvPr id="69" name="Graphic 68" descr="Handshake with solid fill">
              <a:extLst>
                <a:ext uri="{FF2B5EF4-FFF2-40B4-BE49-F238E27FC236}">
                  <a16:creationId xmlns:a16="http://schemas.microsoft.com/office/drawing/2014/main" id="{E61295E2-1373-4070-99F6-5F20D35F27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128133" y="5397040"/>
              <a:ext cx="437184" cy="437184"/>
            </a:xfrm>
            <a:prstGeom prst="rect">
              <a:avLst/>
            </a:prstGeom>
          </p:spPr>
        </p:pic>
      </p:grpSp>
      <p:sp>
        <p:nvSpPr>
          <p:cNvPr id="70" name="TextBox 69">
            <a:extLst>
              <a:ext uri="{FF2B5EF4-FFF2-40B4-BE49-F238E27FC236}">
                <a16:creationId xmlns:a16="http://schemas.microsoft.com/office/drawing/2014/main" id="{7A9C9045-CA62-4AB2-9F37-EDAF7E8A3149}"/>
              </a:ext>
            </a:extLst>
          </p:cNvPr>
          <p:cNvSpPr txBox="1"/>
          <p:nvPr/>
        </p:nvSpPr>
        <p:spPr>
          <a:xfrm>
            <a:off x="7784343" y="4834270"/>
            <a:ext cx="4226232" cy="430887"/>
          </a:xfrm>
          <a:prstGeom prst="rect">
            <a:avLst/>
          </a:prstGeom>
          <a:noFill/>
        </p:spPr>
        <p:txBody>
          <a:bodyPr wrap="square" rtlCol="0">
            <a:spAutoFit/>
          </a:bodyPr>
          <a:lstStyle/>
          <a:p>
            <a:r>
              <a:rPr lang="en-US" sz="2200" b="1" dirty="0">
                <a:solidFill>
                  <a:srgbClr val="5DA73C"/>
                </a:solidFill>
              </a:rPr>
              <a:t>10 </a:t>
            </a:r>
            <a:r>
              <a:rPr lang="en-US" sz="2200" dirty="0">
                <a:solidFill>
                  <a:schemeClr val="bg2">
                    <a:lumMod val="10000"/>
                  </a:schemeClr>
                </a:solidFill>
              </a:rPr>
              <a:t>completed M&amp;A transactions</a:t>
            </a:r>
          </a:p>
        </p:txBody>
      </p:sp>
      <p:sp>
        <p:nvSpPr>
          <p:cNvPr id="72" name="Rectangle 71">
            <a:extLst>
              <a:ext uri="{FF2B5EF4-FFF2-40B4-BE49-F238E27FC236}">
                <a16:creationId xmlns:a16="http://schemas.microsoft.com/office/drawing/2014/main" id="{FDEFD4F5-B7DB-4B72-BD8B-A2863A694393}"/>
              </a:ext>
            </a:extLst>
          </p:cNvPr>
          <p:cNvSpPr/>
          <p:nvPr/>
        </p:nvSpPr>
        <p:spPr>
          <a:xfrm>
            <a:off x="6588340" y="1259926"/>
            <a:ext cx="5190155" cy="412202"/>
          </a:xfrm>
          <a:prstGeom prst="rect">
            <a:avLst/>
          </a:prstGeom>
          <a:solidFill>
            <a:srgbClr val="49475B"/>
          </a:solid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itter"/>
                <a:cs typeface="Poppins" panose="00000500000000000000" pitchFamily="2" charset="0"/>
              </a:rPr>
              <a:t>Firm Facts</a:t>
            </a:r>
          </a:p>
        </p:txBody>
      </p:sp>
      <p:grpSp>
        <p:nvGrpSpPr>
          <p:cNvPr id="73" name="Group 72">
            <a:extLst>
              <a:ext uri="{FF2B5EF4-FFF2-40B4-BE49-F238E27FC236}">
                <a16:creationId xmlns:a16="http://schemas.microsoft.com/office/drawing/2014/main" id="{B50EBD05-AA53-4B73-9DC3-B7678420D246}"/>
              </a:ext>
            </a:extLst>
          </p:cNvPr>
          <p:cNvGrpSpPr/>
          <p:nvPr/>
        </p:nvGrpSpPr>
        <p:grpSpPr>
          <a:xfrm>
            <a:off x="6859206" y="5557397"/>
            <a:ext cx="748145" cy="748145"/>
            <a:chOff x="6968874" y="5237781"/>
            <a:chExt cx="755703" cy="755703"/>
          </a:xfrm>
        </p:grpSpPr>
        <p:sp>
          <p:nvSpPr>
            <p:cNvPr id="74" name="Oval 73">
              <a:extLst>
                <a:ext uri="{FF2B5EF4-FFF2-40B4-BE49-F238E27FC236}">
                  <a16:creationId xmlns:a16="http://schemas.microsoft.com/office/drawing/2014/main" id="{D7A5B545-C97F-40F1-808D-B72937E61888}"/>
                </a:ext>
              </a:extLst>
            </p:cNvPr>
            <p:cNvSpPr/>
            <p:nvPr/>
          </p:nvSpPr>
          <p:spPr>
            <a:xfrm>
              <a:off x="6968874" y="5237781"/>
              <a:ext cx="755703" cy="7557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Bahnschrift" panose="020B0502040204020203" pitchFamily="34" charset="0"/>
              </a:endParaRPr>
            </a:p>
          </p:txBody>
        </p:sp>
        <p:pic>
          <p:nvPicPr>
            <p:cNvPr id="75" name="Graphic 74" descr="Handshake with solid fill">
              <a:extLst>
                <a:ext uri="{FF2B5EF4-FFF2-40B4-BE49-F238E27FC236}">
                  <a16:creationId xmlns:a16="http://schemas.microsoft.com/office/drawing/2014/main" id="{23600EC2-1D8C-47DB-9C98-995CE55467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128133" y="5397040"/>
              <a:ext cx="437184" cy="437184"/>
            </a:xfrm>
            <a:prstGeom prst="rect">
              <a:avLst/>
            </a:prstGeom>
          </p:spPr>
        </p:pic>
      </p:grpSp>
      <p:sp>
        <p:nvSpPr>
          <p:cNvPr id="76" name="TextBox 75">
            <a:extLst>
              <a:ext uri="{FF2B5EF4-FFF2-40B4-BE49-F238E27FC236}">
                <a16:creationId xmlns:a16="http://schemas.microsoft.com/office/drawing/2014/main" id="{F38F5914-3DB0-4E70-8BD4-6F500701FC44}"/>
              </a:ext>
            </a:extLst>
          </p:cNvPr>
          <p:cNvSpPr txBox="1"/>
          <p:nvPr/>
        </p:nvSpPr>
        <p:spPr>
          <a:xfrm>
            <a:off x="7784343" y="5731414"/>
            <a:ext cx="3643663" cy="430887"/>
          </a:xfrm>
          <a:prstGeom prst="rect">
            <a:avLst/>
          </a:prstGeom>
          <a:noFill/>
        </p:spPr>
        <p:txBody>
          <a:bodyPr wrap="square" rtlCol="0">
            <a:spAutoFit/>
          </a:bodyPr>
          <a:lstStyle/>
          <a:p>
            <a:r>
              <a:rPr lang="en-US" sz="2200" b="1" dirty="0">
                <a:solidFill>
                  <a:srgbClr val="5DA73C"/>
                </a:solidFill>
              </a:rPr>
              <a:t>15% </a:t>
            </a:r>
            <a:r>
              <a:rPr lang="en-US" sz="2200" dirty="0">
                <a:solidFill>
                  <a:schemeClr val="bg2">
                    <a:lumMod val="10000"/>
                  </a:schemeClr>
                </a:solidFill>
              </a:rPr>
              <a:t>net organic growth</a:t>
            </a:r>
          </a:p>
        </p:txBody>
      </p:sp>
      <p:grpSp>
        <p:nvGrpSpPr>
          <p:cNvPr id="77" name="Group 76">
            <a:extLst>
              <a:ext uri="{FF2B5EF4-FFF2-40B4-BE49-F238E27FC236}">
                <a16:creationId xmlns:a16="http://schemas.microsoft.com/office/drawing/2014/main" id="{0DB0E661-2062-485F-851D-31F8C2F5F2D8}"/>
              </a:ext>
            </a:extLst>
          </p:cNvPr>
          <p:cNvGrpSpPr/>
          <p:nvPr/>
        </p:nvGrpSpPr>
        <p:grpSpPr>
          <a:xfrm>
            <a:off x="1144911" y="5770147"/>
            <a:ext cx="794607" cy="774742"/>
            <a:chOff x="1216348" y="5770147"/>
            <a:chExt cx="794607" cy="774742"/>
          </a:xfrm>
        </p:grpSpPr>
        <p:pic>
          <p:nvPicPr>
            <p:cNvPr id="78" name="Picture 77">
              <a:extLst>
                <a:ext uri="{FF2B5EF4-FFF2-40B4-BE49-F238E27FC236}">
                  <a16:creationId xmlns:a16="http://schemas.microsoft.com/office/drawing/2014/main" id="{BA524C22-2BDD-4A26-9ED3-120D0D948C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348" y="5770147"/>
              <a:ext cx="794607" cy="774742"/>
            </a:xfrm>
            <a:prstGeom prst="rect">
              <a:avLst/>
            </a:prstGeom>
          </p:spPr>
        </p:pic>
        <p:pic>
          <p:nvPicPr>
            <p:cNvPr id="79" name="Picture 4" descr="MAI Named to Barron&amp;#39;s 2021 Top RIA Firms List | MAI Capital Management, LLC">
              <a:extLst>
                <a:ext uri="{FF2B5EF4-FFF2-40B4-BE49-F238E27FC236}">
                  <a16:creationId xmlns:a16="http://schemas.microsoft.com/office/drawing/2014/main" id="{BA0A58C8-26A0-4D1D-86C7-C4654E8194DC}"/>
                </a:ext>
              </a:extLst>
            </p:cNvPr>
            <p:cNvPicPr>
              <a:picLocks noChangeAspect="1" noChangeArrowheads="1"/>
            </p:cNvPicPr>
            <p:nvPr/>
          </p:nvPicPr>
          <p:blipFill>
            <a:blip r:embed="rId12">
              <a:clrChange>
                <a:clrFrom>
                  <a:srgbClr val="FEFFFD"/>
                </a:clrFrom>
                <a:clrTo>
                  <a:srgbClr val="FEFFFD">
                    <a:alpha val="0"/>
                  </a:srgbClr>
                </a:clrTo>
              </a:clrChange>
              <a:extLst>
                <a:ext uri="{28A0092B-C50C-407E-A947-70E740481C1C}">
                  <a14:useLocalDpi xmlns:a14="http://schemas.microsoft.com/office/drawing/2010/main" val="0"/>
                </a:ext>
              </a:extLst>
            </a:blip>
            <a:srcRect/>
            <a:stretch>
              <a:fillRect/>
            </a:stretch>
          </p:blipFill>
          <p:spPr bwMode="auto">
            <a:xfrm>
              <a:off x="1340277" y="6046102"/>
              <a:ext cx="546749" cy="218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a:extLst>
              <a:ext uri="{FF2B5EF4-FFF2-40B4-BE49-F238E27FC236}">
                <a16:creationId xmlns:a16="http://schemas.microsoft.com/office/drawing/2014/main" id="{26B0CA91-14AF-4392-AFD5-044A8766B509}"/>
              </a:ext>
            </a:extLst>
          </p:cNvPr>
          <p:cNvGrpSpPr/>
          <p:nvPr/>
        </p:nvGrpSpPr>
        <p:grpSpPr>
          <a:xfrm>
            <a:off x="3371470" y="5770147"/>
            <a:ext cx="794607" cy="774742"/>
            <a:chOff x="6416919" y="5948743"/>
            <a:chExt cx="794607" cy="774742"/>
          </a:xfrm>
        </p:grpSpPr>
        <p:pic>
          <p:nvPicPr>
            <p:cNvPr id="81" name="Picture 80">
              <a:extLst>
                <a:ext uri="{FF2B5EF4-FFF2-40B4-BE49-F238E27FC236}">
                  <a16:creationId xmlns:a16="http://schemas.microsoft.com/office/drawing/2014/main" id="{C495BE64-BB8F-47B5-A7AB-6E8DB507BA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16919" y="5948743"/>
              <a:ext cx="794607" cy="774742"/>
            </a:xfrm>
            <a:prstGeom prst="rect">
              <a:avLst/>
            </a:prstGeom>
          </p:spPr>
        </p:pic>
        <p:pic>
          <p:nvPicPr>
            <p:cNvPr id="82" name="Picture 81" descr="Logo&#10;&#10;Description automatically generated with medium confidence">
              <a:extLst>
                <a:ext uri="{FF2B5EF4-FFF2-40B4-BE49-F238E27FC236}">
                  <a16:creationId xmlns:a16="http://schemas.microsoft.com/office/drawing/2014/main" id="{9841B164-8A28-436A-87BE-294CBC32E2B7}"/>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08147" y="6181558"/>
              <a:ext cx="412150" cy="309112"/>
            </a:xfrm>
            <a:prstGeom prst="rect">
              <a:avLst/>
            </a:prstGeom>
          </p:spPr>
        </p:pic>
      </p:grpSp>
      <p:grpSp>
        <p:nvGrpSpPr>
          <p:cNvPr id="83" name="Group 82">
            <a:extLst>
              <a:ext uri="{FF2B5EF4-FFF2-40B4-BE49-F238E27FC236}">
                <a16:creationId xmlns:a16="http://schemas.microsoft.com/office/drawing/2014/main" id="{47E6ACAA-15AB-43B9-ABC3-291FA8C1723E}"/>
              </a:ext>
            </a:extLst>
          </p:cNvPr>
          <p:cNvGrpSpPr/>
          <p:nvPr/>
        </p:nvGrpSpPr>
        <p:grpSpPr>
          <a:xfrm>
            <a:off x="5526591" y="5770147"/>
            <a:ext cx="794607" cy="774742"/>
            <a:chOff x="10195875" y="5929979"/>
            <a:chExt cx="794607" cy="774742"/>
          </a:xfrm>
        </p:grpSpPr>
        <p:pic>
          <p:nvPicPr>
            <p:cNvPr id="84" name="Picture 83">
              <a:extLst>
                <a:ext uri="{FF2B5EF4-FFF2-40B4-BE49-F238E27FC236}">
                  <a16:creationId xmlns:a16="http://schemas.microsoft.com/office/drawing/2014/main" id="{29D76679-8301-4F97-9EE7-2A715A276E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95875" y="5929979"/>
              <a:ext cx="794607" cy="774742"/>
            </a:xfrm>
            <a:prstGeom prst="rect">
              <a:avLst/>
            </a:prstGeom>
          </p:spPr>
        </p:pic>
        <p:pic>
          <p:nvPicPr>
            <p:cNvPr id="85" name="Picture 84" descr="Logo, circle&#10;&#10;Description automatically generated">
              <a:extLst>
                <a:ext uri="{FF2B5EF4-FFF2-40B4-BE49-F238E27FC236}">
                  <a16:creationId xmlns:a16="http://schemas.microsoft.com/office/drawing/2014/main" id="{07F84543-CD9C-4F36-A291-BE1D678184E2}"/>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98731" y="6122903"/>
              <a:ext cx="388895" cy="388895"/>
            </a:xfrm>
            <a:prstGeom prst="rect">
              <a:avLst/>
            </a:prstGeom>
          </p:spPr>
        </p:pic>
      </p:grpSp>
      <p:pic>
        <p:nvPicPr>
          <p:cNvPr id="86" name="Picture 85">
            <a:extLst>
              <a:ext uri="{FF2B5EF4-FFF2-40B4-BE49-F238E27FC236}">
                <a16:creationId xmlns:a16="http://schemas.microsoft.com/office/drawing/2014/main" id="{84D4505B-23F7-4D50-9E38-A46DABDE5C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9031" y="5770147"/>
            <a:ext cx="794607" cy="774742"/>
          </a:xfrm>
          <a:prstGeom prst="rect">
            <a:avLst/>
          </a:prstGeom>
        </p:spPr>
      </p:pic>
      <p:pic>
        <p:nvPicPr>
          <p:cNvPr id="87" name="Picture 86" descr="A picture containing text, clipart&#10;&#10;Description automatically generated">
            <a:extLst>
              <a:ext uri="{FF2B5EF4-FFF2-40B4-BE49-F238E27FC236}">
                <a16:creationId xmlns:a16="http://schemas.microsoft.com/office/drawing/2014/main" id="{54BA97E7-5733-42CB-A426-982DBE925C5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87413" y="6206115"/>
            <a:ext cx="317843" cy="131415"/>
          </a:xfrm>
          <a:prstGeom prst="rect">
            <a:avLst/>
          </a:prstGeom>
        </p:spPr>
      </p:pic>
      <p:pic>
        <p:nvPicPr>
          <p:cNvPr id="89" name="Picture 2">
            <a:extLst>
              <a:ext uri="{FF2B5EF4-FFF2-40B4-BE49-F238E27FC236}">
                <a16:creationId xmlns:a16="http://schemas.microsoft.com/office/drawing/2014/main" id="{EE95A801-77D6-4447-B03E-0DAB49803D2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36048" y="5911363"/>
            <a:ext cx="238382" cy="238382"/>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A8D4E0F7-817E-49E5-B0C7-C589A27F6D3E}"/>
              </a:ext>
            </a:extLst>
          </p:cNvPr>
          <p:cNvSpPr txBox="1"/>
          <p:nvPr/>
        </p:nvSpPr>
        <p:spPr>
          <a:xfrm>
            <a:off x="3393363" y="6551817"/>
            <a:ext cx="726632" cy="215444"/>
          </a:xfrm>
          <a:prstGeom prst="rect">
            <a:avLst/>
          </a:prstGeom>
          <a:noFill/>
        </p:spPr>
        <p:txBody>
          <a:bodyPr wrap="square" rtlCol="0">
            <a:spAutoFit/>
          </a:bodyPr>
          <a:lstStyle/>
          <a:p>
            <a:pPr algn="ctr"/>
            <a:r>
              <a:rPr lang="en-US" sz="800" b="1" dirty="0">
                <a:ea typeface="Helvetica Neue Light" panose="02000403000000020004" pitchFamily="2" charset="0"/>
              </a:rPr>
              <a:t>2016-2021</a:t>
            </a:r>
          </a:p>
        </p:txBody>
      </p:sp>
      <p:sp>
        <p:nvSpPr>
          <p:cNvPr id="91" name="TextBox 90">
            <a:extLst>
              <a:ext uri="{FF2B5EF4-FFF2-40B4-BE49-F238E27FC236}">
                <a16:creationId xmlns:a16="http://schemas.microsoft.com/office/drawing/2014/main" id="{A069F69D-3609-4CBD-A53F-6676AFA01359}"/>
              </a:ext>
            </a:extLst>
          </p:cNvPr>
          <p:cNvSpPr txBox="1"/>
          <p:nvPr/>
        </p:nvSpPr>
        <p:spPr>
          <a:xfrm>
            <a:off x="5550686" y="6551817"/>
            <a:ext cx="726632" cy="215444"/>
          </a:xfrm>
          <a:prstGeom prst="rect">
            <a:avLst/>
          </a:prstGeom>
          <a:noFill/>
        </p:spPr>
        <p:txBody>
          <a:bodyPr wrap="square" rtlCol="0">
            <a:spAutoFit/>
          </a:bodyPr>
          <a:lstStyle/>
          <a:p>
            <a:pPr algn="ctr"/>
            <a:r>
              <a:rPr lang="en-US" sz="800" b="1" dirty="0">
                <a:ea typeface="Helvetica Neue Light" panose="02000403000000020004" pitchFamily="2" charset="0"/>
              </a:rPr>
              <a:t>2015-2021</a:t>
            </a:r>
          </a:p>
        </p:txBody>
      </p:sp>
      <p:sp>
        <p:nvSpPr>
          <p:cNvPr id="92" name="TextBox 91">
            <a:extLst>
              <a:ext uri="{FF2B5EF4-FFF2-40B4-BE49-F238E27FC236}">
                <a16:creationId xmlns:a16="http://schemas.microsoft.com/office/drawing/2014/main" id="{BCC81743-7103-4632-8690-8AC8525B52D2}"/>
              </a:ext>
            </a:extLst>
          </p:cNvPr>
          <p:cNvSpPr txBox="1"/>
          <p:nvPr/>
        </p:nvSpPr>
        <p:spPr>
          <a:xfrm>
            <a:off x="4475596" y="6551817"/>
            <a:ext cx="726632" cy="215444"/>
          </a:xfrm>
          <a:prstGeom prst="rect">
            <a:avLst/>
          </a:prstGeom>
          <a:noFill/>
        </p:spPr>
        <p:txBody>
          <a:bodyPr wrap="square" rtlCol="0">
            <a:spAutoFit/>
          </a:bodyPr>
          <a:lstStyle/>
          <a:p>
            <a:pPr algn="ctr"/>
            <a:r>
              <a:rPr lang="en-US" sz="800" b="1" dirty="0">
                <a:ea typeface="Helvetica Neue Light" panose="02000403000000020004" pitchFamily="2" charset="0"/>
              </a:rPr>
              <a:t>2019</a:t>
            </a:r>
          </a:p>
        </p:txBody>
      </p:sp>
      <p:sp>
        <p:nvSpPr>
          <p:cNvPr id="93" name="TextBox 92">
            <a:extLst>
              <a:ext uri="{FF2B5EF4-FFF2-40B4-BE49-F238E27FC236}">
                <a16:creationId xmlns:a16="http://schemas.microsoft.com/office/drawing/2014/main" id="{4336558B-E96F-4867-836F-3A4EFC289669}"/>
              </a:ext>
            </a:extLst>
          </p:cNvPr>
          <p:cNvSpPr txBox="1"/>
          <p:nvPr/>
        </p:nvSpPr>
        <p:spPr>
          <a:xfrm>
            <a:off x="2060754" y="6551817"/>
            <a:ext cx="1170247" cy="215444"/>
          </a:xfrm>
          <a:prstGeom prst="rect">
            <a:avLst/>
          </a:prstGeom>
          <a:noFill/>
        </p:spPr>
        <p:txBody>
          <a:bodyPr wrap="square" rtlCol="0">
            <a:spAutoFit/>
          </a:bodyPr>
          <a:lstStyle/>
          <a:p>
            <a:pPr algn="ctr"/>
            <a:r>
              <a:rPr lang="en-US" sz="800" b="1" dirty="0">
                <a:ea typeface="Helvetica Neue Light" panose="02000403000000020004" pitchFamily="2" charset="0"/>
              </a:rPr>
              <a:t>2016-2021</a:t>
            </a:r>
          </a:p>
        </p:txBody>
      </p:sp>
      <p:grpSp>
        <p:nvGrpSpPr>
          <p:cNvPr id="95" name="Group 94">
            <a:extLst>
              <a:ext uri="{FF2B5EF4-FFF2-40B4-BE49-F238E27FC236}">
                <a16:creationId xmlns:a16="http://schemas.microsoft.com/office/drawing/2014/main" id="{C5965B4F-3291-41CF-A3DC-DE1684E6CD66}"/>
              </a:ext>
            </a:extLst>
          </p:cNvPr>
          <p:cNvGrpSpPr/>
          <p:nvPr/>
        </p:nvGrpSpPr>
        <p:grpSpPr>
          <a:xfrm>
            <a:off x="2293909" y="5770147"/>
            <a:ext cx="794607" cy="774742"/>
            <a:chOff x="4527441" y="5978534"/>
            <a:chExt cx="794607" cy="774742"/>
          </a:xfrm>
        </p:grpSpPr>
        <p:pic>
          <p:nvPicPr>
            <p:cNvPr id="97" name="Picture 96">
              <a:extLst>
                <a:ext uri="{FF2B5EF4-FFF2-40B4-BE49-F238E27FC236}">
                  <a16:creationId xmlns:a16="http://schemas.microsoft.com/office/drawing/2014/main" id="{16F26AE5-94ED-42BA-8F21-A9FB124389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7441" y="5978534"/>
              <a:ext cx="794607" cy="774742"/>
            </a:xfrm>
            <a:prstGeom prst="rect">
              <a:avLst/>
            </a:prstGeom>
          </p:spPr>
        </p:pic>
        <p:pic>
          <p:nvPicPr>
            <p:cNvPr id="98" name="Picture 97" descr="Logo&#10;&#10;Description automatically generated with low confidence">
              <a:extLst>
                <a:ext uri="{FF2B5EF4-FFF2-40B4-BE49-F238E27FC236}">
                  <a16:creationId xmlns:a16="http://schemas.microsoft.com/office/drawing/2014/main" id="{CA7F6827-07A4-4E5C-82D7-A90215935501}"/>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36597" y="6177983"/>
              <a:ext cx="576295" cy="375845"/>
            </a:xfrm>
            <a:prstGeom prst="rect">
              <a:avLst/>
            </a:prstGeom>
          </p:spPr>
        </p:pic>
      </p:grpSp>
      <p:sp>
        <p:nvSpPr>
          <p:cNvPr id="4" name="Slide Number Placeholder 3">
            <a:extLst>
              <a:ext uri="{FF2B5EF4-FFF2-40B4-BE49-F238E27FC236}">
                <a16:creationId xmlns:a16="http://schemas.microsoft.com/office/drawing/2014/main" id="{89C4B20E-01E7-4122-893B-0D7E5A2FF8E1}"/>
              </a:ext>
            </a:extLst>
          </p:cNvPr>
          <p:cNvSpPr>
            <a:spLocks noGrp="1"/>
          </p:cNvSpPr>
          <p:nvPr>
            <p:ph type="sldNum" sz="quarter" idx="4"/>
          </p:nvPr>
        </p:nvSpPr>
        <p:spPr/>
        <p:txBody>
          <a:bodyPr/>
          <a:lstStyle/>
          <a:p>
            <a:fld id="{CE503083-4DA8-4E12-AF1C-AE6E142C82B7}" type="slidenum">
              <a:rPr lang="en-US" smtClean="0"/>
              <a:pPr/>
              <a:t>7</a:t>
            </a:fld>
            <a:endParaRPr lang="en-US" dirty="0"/>
          </a:p>
        </p:txBody>
      </p:sp>
    </p:spTree>
    <p:extLst>
      <p:ext uri="{BB962C8B-B14F-4D97-AF65-F5344CB8AC3E}">
        <p14:creationId xmlns:p14="http://schemas.microsoft.com/office/powerpoint/2010/main" val="42279990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E776B78-02EE-4F7C-9B20-A9B5447B05B1}"/>
              </a:ext>
            </a:extLst>
          </p:cNvPr>
          <p:cNvSpPr/>
          <p:nvPr/>
        </p:nvSpPr>
        <p:spPr>
          <a:xfrm>
            <a:off x="0" y="4"/>
            <a:ext cx="12192000" cy="6858000"/>
          </a:xfrm>
          <a:prstGeom prst="rect">
            <a:avLst/>
          </a:prstGeom>
          <a:gradFill flip="none" rotWithShape="1">
            <a:gsLst>
              <a:gs pos="9000">
                <a:srgbClr val="6A6882"/>
              </a:gs>
              <a:gs pos="63000">
                <a:srgbClr val="49475B"/>
              </a:gs>
              <a:gs pos="0">
                <a:srgbClr val="817E9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4" dirty="0">
              <a:solidFill>
                <a:schemeClr val="bg1"/>
              </a:solidFill>
            </a:endParaRPr>
          </a:p>
        </p:txBody>
      </p:sp>
      <p:pic>
        <p:nvPicPr>
          <p:cNvPr id="17" name="Picture 16" descr="A group of trees&#10;&#10;Description automatically generated with low confidence">
            <a:extLst>
              <a:ext uri="{FF2B5EF4-FFF2-40B4-BE49-F238E27FC236}">
                <a16:creationId xmlns:a16="http://schemas.microsoft.com/office/drawing/2014/main" id="{91442003-B71B-4A7B-8700-8699F331E4BE}"/>
              </a:ext>
            </a:extLst>
          </p:cNvPr>
          <p:cNvPicPr>
            <a:picLocks noChangeAspect="1"/>
          </p:cNvPicPr>
          <p:nvPr/>
        </p:nvPicPr>
        <p:blipFill rotWithShape="1">
          <a:blip r:embed="rId2">
            <a:duotone>
              <a:prstClr val="black"/>
              <a:schemeClr val="accent5">
                <a:tint val="45000"/>
                <a:satMod val="400000"/>
              </a:schemeClr>
            </a:duotone>
            <a:alphaModFix amt="29000"/>
            <a:extLst>
              <a:ext uri="{28A0092B-C50C-407E-A947-70E740481C1C}">
                <a14:useLocalDpi xmlns:a14="http://schemas.microsoft.com/office/drawing/2010/main" val="0"/>
              </a:ext>
            </a:extLst>
          </a:blip>
          <a:srcRect b="15612"/>
          <a:stretch/>
        </p:blipFill>
        <p:spPr>
          <a:xfrm>
            <a:off x="0" y="0"/>
            <a:ext cx="12192000" cy="6858000"/>
          </a:xfrm>
          <a:prstGeom prst="rect">
            <a:avLst/>
          </a:prstGeom>
        </p:spPr>
      </p:pic>
      <p:cxnSp>
        <p:nvCxnSpPr>
          <p:cNvPr id="13" name="Straight Connector 12">
            <a:extLst>
              <a:ext uri="{FF2B5EF4-FFF2-40B4-BE49-F238E27FC236}">
                <a16:creationId xmlns:a16="http://schemas.microsoft.com/office/drawing/2014/main" id="{B650C0AE-974D-4045-B2E6-CD5756CF65A5}"/>
              </a:ext>
            </a:extLst>
          </p:cNvPr>
          <p:cNvCxnSpPr>
            <a:cxnSpLocks/>
          </p:cNvCxnSpPr>
          <p:nvPr/>
        </p:nvCxnSpPr>
        <p:spPr>
          <a:xfrm flipH="1">
            <a:off x="4198776" y="3874849"/>
            <a:ext cx="3889146"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B9533B-D6C6-48B6-A030-8DAE96F9AEF3}"/>
              </a:ext>
            </a:extLst>
          </p:cNvPr>
          <p:cNvSpPr txBox="1"/>
          <p:nvPr/>
        </p:nvSpPr>
        <p:spPr>
          <a:xfrm>
            <a:off x="0" y="2957805"/>
            <a:ext cx="12192000" cy="584775"/>
          </a:xfrm>
          <a:prstGeom prst="rect">
            <a:avLst/>
          </a:prstGeom>
          <a:noFill/>
        </p:spPr>
        <p:txBody>
          <a:bodyPr wrap="square" rtlCol="0">
            <a:spAutoFit/>
          </a:bodyPr>
          <a:lstStyle/>
          <a:p>
            <a:pPr algn="ctr"/>
            <a:r>
              <a:rPr lang="en-US" sz="3200" dirty="0">
                <a:solidFill>
                  <a:schemeClr val="bg1"/>
                </a:solidFill>
                <a:latin typeface="Bitter" pitchFamily="2" charset="0"/>
              </a:rPr>
              <a:t>We are excited you are here. </a:t>
            </a:r>
            <a:r>
              <a:rPr lang="en-US" sz="3200">
                <a:solidFill>
                  <a:schemeClr val="bg1"/>
                </a:solidFill>
                <a:latin typeface="Bitter" pitchFamily="2" charset="0"/>
              </a:rPr>
              <a:t>Welcome aboard!</a:t>
            </a:r>
            <a:endParaRPr lang="en-US" sz="3200" dirty="0">
              <a:solidFill>
                <a:schemeClr val="bg1"/>
              </a:solidFill>
              <a:latin typeface="Bitter" pitchFamily="2" charset="0"/>
            </a:endParaRPr>
          </a:p>
        </p:txBody>
      </p:sp>
    </p:spTree>
    <p:extLst>
      <p:ext uri="{BB962C8B-B14F-4D97-AF65-F5344CB8AC3E}">
        <p14:creationId xmlns:p14="http://schemas.microsoft.com/office/powerpoint/2010/main" val="295291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76D45CEE-98A6-439D-8E4D-EE180320394D}"/>
              </a:ext>
            </a:extLst>
          </p:cNvPr>
          <p:cNvSpPr>
            <a:spLocks noGrp="1"/>
          </p:cNvSpPr>
          <p:nvPr>
            <p:ph type="title"/>
          </p:nvPr>
        </p:nvSpPr>
        <p:spPr>
          <a:xfrm>
            <a:off x="1130138" y="542259"/>
            <a:ext cx="10647451" cy="423497"/>
          </a:xfrm>
        </p:spPr>
        <p:txBody>
          <a:bodyPr/>
          <a:lstStyle/>
          <a:p>
            <a:r>
              <a:rPr lang="en-US" sz="2400" spc="300" dirty="0">
                <a:solidFill>
                  <a:srgbClr val="49475B"/>
                </a:solidFill>
                <a:latin typeface="Poppins" panose="00000500000000000000" pitchFamily="2" charset="0"/>
                <a:cs typeface="Poppins" panose="00000500000000000000" pitchFamily="2" charset="0"/>
              </a:rPr>
              <a:t>ORGANIZATIONAL STRUCTURE</a:t>
            </a:r>
          </a:p>
        </p:txBody>
      </p:sp>
      <p:cxnSp>
        <p:nvCxnSpPr>
          <p:cNvPr id="31" name="Straight Connector 30">
            <a:extLst>
              <a:ext uri="{FF2B5EF4-FFF2-40B4-BE49-F238E27FC236}">
                <a16:creationId xmlns:a16="http://schemas.microsoft.com/office/drawing/2014/main" id="{50D1148D-E1DD-4558-A697-07064ED9E9F9}"/>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1E274C4-E71C-4D65-BA54-31A891DCDA06}"/>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5BC2C618-C28C-4669-AAD9-F647149C6D50}"/>
              </a:ext>
            </a:extLst>
          </p:cNvPr>
          <p:cNvSpPr>
            <a:spLocks noGrp="1"/>
          </p:cNvSpPr>
          <p:nvPr>
            <p:ph type="sldNum" sz="quarter" idx="4"/>
          </p:nvPr>
        </p:nvSpPr>
        <p:spPr/>
        <p:txBody>
          <a:bodyPr/>
          <a:lstStyle/>
          <a:p>
            <a:fld id="{CE503083-4DA8-4E12-AF1C-AE6E142C82B7}" type="slidenum">
              <a:rPr lang="en-US" smtClean="0"/>
              <a:pPr/>
              <a:t>8</a:t>
            </a:fld>
            <a:endParaRPr lang="en-US" dirty="0"/>
          </a:p>
        </p:txBody>
      </p:sp>
      <p:grpSp>
        <p:nvGrpSpPr>
          <p:cNvPr id="48" name="Group 47">
            <a:extLst>
              <a:ext uri="{FF2B5EF4-FFF2-40B4-BE49-F238E27FC236}">
                <a16:creationId xmlns:a16="http://schemas.microsoft.com/office/drawing/2014/main" id="{4500C4BC-7FA0-82BE-448B-9A20A6E4D170}"/>
              </a:ext>
            </a:extLst>
          </p:cNvPr>
          <p:cNvGrpSpPr/>
          <p:nvPr/>
        </p:nvGrpSpPr>
        <p:grpSpPr>
          <a:xfrm>
            <a:off x="1130138" y="1388553"/>
            <a:ext cx="10113551" cy="3016906"/>
            <a:chOff x="696318" y="1490999"/>
            <a:chExt cx="10113551" cy="3016906"/>
          </a:xfrm>
        </p:grpSpPr>
        <p:sp>
          <p:nvSpPr>
            <p:cNvPr id="3" name="TextBox 2">
              <a:extLst>
                <a:ext uri="{FF2B5EF4-FFF2-40B4-BE49-F238E27FC236}">
                  <a16:creationId xmlns:a16="http://schemas.microsoft.com/office/drawing/2014/main" id="{3AEAB60F-FBC0-DCF0-6589-7498923A3038}"/>
                </a:ext>
              </a:extLst>
            </p:cNvPr>
            <p:cNvSpPr txBox="1"/>
            <p:nvPr/>
          </p:nvSpPr>
          <p:spPr>
            <a:xfrm>
              <a:off x="4604653" y="1490999"/>
              <a:ext cx="2982694" cy="738664"/>
            </a:xfrm>
            <a:prstGeom prst="rect">
              <a:avLst/>
            </a:prstGeom>
            <a:noFill/>
          </p:spPr>
          <p:txBody>
            <a:bodyPr wrap="square" rtlCol="0">
              <a:spAutoFit/>
            </a:bodyPr>
            <a:lstStyle/>
            <a:p>
              <a:pPr algn="ctr"/>
              <a:r>
                <a:rPr lang="en-US" sz="1400" b="1" dirty="0"/>
                <a:t>PRESIDENT &amp; CEO</a:t>
              </a:r>
            </a:p>
            <a:p>
              <a:pPr algn="ctr"/>
              <a:r>
                <a:rPr lang="en-US" sz="1400" b="1" dirty="0">
                  <a:solidFill>
                    <a:srgbClr val="48A942"/>
                  </a:solidFill>
                </a:rPr>
                <a:t>Thomas Haught</a:t>
              </a:r>
            </a:p>
            <a:p>
              <a:pPr algn="ctr"/>
              <a:r>
                <a:rPr lang="en-US" sz="1400" dirty="0"/>
                <a:t>Fairlawn, OH</a:t>
              </a:r>
            </a:p>
          </p:txBody>
        </p:sp>
        <p:cxnSp>
          <p:nvCxnSpPr>
            <p:cNvPr id="4" name="Straight Connector 3">
              <a:extLst>
                <a:ext uri="{FF2B5EF4-FFF2-40B4-BE49-F238E27FC236}">
                  <a16:creationId xmlns:a16="http://schemas.microsoft.com/office/drawing/2014/main" id="{CE88A785-41E6-9211-C025-6FBB6B0B3E02}"/>
                </a:ext>
              </a:extLst>
            </p:cNvPr>
            <p:cNvCxnSpPr>
              <a:cxnSpLocks/>
            </p:cNvCxnSpPr>
            <p:nvPr/>
          </p:nvCxnSpPr>
          <p:spPr>
            <a:xfrm flipH="1">
              <a:off x="6096002" y="2476488"/>
              <a:ext cx="85898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D703F9-EBF3-8481-4FDF-0F6E6D9A4F06}"/>
                </a:ext>
              </a:extLst>
            </p:cNvPr>
            <p:cNvCxnSpPr>
              <a:cxnSpLocks/>
            </p:cNvCxnSpPr>
            <p:nvPr/>
          </p:nvCxnSpPr>
          <p:spPr>
            <a:xfrm flipV="1">
              <a:off x="6096000" y="2199074"/>
              <a:ext cx="0" cy="106254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EE58617-54A0-FDA4-941F-015F92499DBF}"/>
                </a:ext>
              </a:extLst>
            </p:cNvPr>
            <p:cNvCxnSpPr>
              <a:cxnSpLocks/>
            </p:cNvCxnSpPr>
            <p:nvPr/>
          </p:nvCxnSpPr>
          <p:spPr>
            <a:xfrm>
              <a:off x="1299807" y="3256209"/>
              <a:ext cx="8609279" cy="235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032842-6AD3-954D-692E-1C7C681F0710}"/>
                </a:ext>
              </a:extLst>
            </p:cNvPr>
            <p:cNvCxnSpPr>
              <a:cxnSpLocks/>
            </p:cNvCxnSpPr>
            <p:nvPr/>
          </p:nvCxnSpPr>
          <p:spPr>
            <a:xfrm flipV="1">
              <a:off x="3818634" y="3247550"/>
              <a:ext cx="0" cy="1814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BF3AD0-CC7A-9659-BC9E-F49F69700176}"/>
                </a:ext>
              </a:extLst>
            </p:cNvPr>
            <p:cNvSpPr txBox="1"/>
            <p:nvPr/>
          </p:nvSpPr>
          <p:spPr>
            <a:xfrm>
              <a:off x="6777644" y="2079480"/>
              <a:ext cx="1953397" cy="769441"/>
            </a:xfrm>
            <a:prstGeom prst="rect">
              <a:avLst/>
            </a:prstGeom>
            <a:noFill/>
          </p:spPr>
          <p:txBody>
            <a:bodyPr wrap="square" rtlCol="0">
              <a:spAutoFit/>
            </a:bodyPr>
            <a:lstStyle/>
            <a:p>
              <a:pPr algn="ctr"/>
              <a:r>
                <a:rPr lang="en-US" sz="1100" b="1" dirty="0"/>
                <a:t>EXECUTIVE ASSISTANT</a:t>
              </a:r>
            </a:p>
            <a:p>
              <a:pPr algn="ctr"/>
              <a:r>
                <a:rPr lang="en-US" sz="1100" b="1" dirty="0">
                  <a:solidFill>
                    <a:srgbClr val="48A942"/>
                  </a:solidFill>
                </a:rPr>
                <a:t>Aaron Smith</a:t>
              </a:r>
              <a:endParaRPr lang="en-US" sz="1100" dirty="0"/>
            </a:p>
            <a:p>
              <a:pPr algn="ctr"/>
              <a:r>
                <a:rPr lang="en-US" sz="1100" dirty="0"/>
                <a:t>Senior Associate</a:t>
              </a:r>
            </a:p>
            <a:p>
              <a:pPr algn="ctr"/>
              <a:r>
                <a:rPr lang="en-US" sz="1100" dirty="0"/>
                <a:t>Fairlawn, OH</a:t>
              </a:r>
            </a:p>
          </p:txBody>
        </p:sp>
        <p:sp>
          <p:nvSpPr>
            <p:cNvPr id="13" name="TextBox 12">
              <a:extLst>
                <a:ext uri="{FF2B5EF4-FFF2-40B4-BE49-F238E27FC236}">
                  <a16:creationId xmlns:a16="http://schemas.microsoft.com/office/drawing/2014/main" id="{044A3BD7-A544-9143-047E-36BC96602CD4}"/>
                </a:ext>
              </a:extLst>
            </p:cNvPr>
            <p:cNvSpPr txBox="1"/>
            <p:nvPr/>
          </p:nvSpPr>
          <p:spPr>
            <a:xfrm>
              <a:off x="2966640" y="3569186"/>
              <a:ext cx="1888371" cy="938719"/>
            </a:xfrm>
            <a:prstGeom prst="rect">
              <a:avLst/>
            </a:prstGeom>
            <a:noFill/>
          </p:spPr>
          <p:txBody>
            <a:bodyPr wrap="square" rtlCol="0">
              <a:spAutoFit/>
            </a:bodyPr>
            <a:lstStyle/>
            <a:p>
              <a:pPr algn="ctr"/>
              <a:r>
                <a:rPr lang="en-US" sz="1100" b="1" dirty="0"/>
                <a:t>CHIEF CLIENT EXPERIENCE OFFICER</a:t>
              </a:r>
            </a:p>
            <a:p>
              <a:pPr algn="ctr"/>
              <a:r>
                <a:rPr lang="en-US" sz="1100" b="1" dirty="0">
                  <a:solidFill>
                    <a:srgbClr val="48A942"/>
                  </a:solidFill>
                </a:rPr>
                <a:t>Annie McCauley</a:t>
              </a:r>
              <a:endParaRPr lang="en-US" sz="1100" dirty="0"/>
            </a:p>
            <a:p>
              <a:pPr algn="ctr"/>
              <a:r>
                <a:rPr lang="en-US" sz="1100" dirty="0"/>
                <a:t>Executive Vice President</a:t>
              </a:r>
            </a:p>
            <a:p>
              <a:pPr algn="ctr"/>
              <a:r>
                <a:rPr lang="en-US" sz="1100" dirty="0"/>
                <a:t>Fairlawn, OH</a:t>
              </a:r>
            </a:p>
          </p:txBody>
        </p:sp>
        <p:sp>
          <p:nvSpPr>
            <p:cNvPr id="15" name="TextBox 14">
              <a:extLst>
                <a:ext uri="{FF2B5EF4-FFF2-40B4-BE49-F238E27FC236}">
                  <a16:creationId xmlns:a16="http://schemas.microsoft.com/office/drawing/2014/main" id="{F4A42D91-499A-6FEA-DDC9-7B5877041099}"/>
                </a:ext>
              </a:extLst>
            </p:cNvPr>
            <p:cNvSpPr txBox="1"/>
            <p:nvPr/>
          </p:nvSpPr>
          <p:spPr>
            <a:xfrm>
              <a:off x="6840719" y="3540459"/>
              <a:ext cx="1888371" cy="938719"/>
            </a:xfrm>
            <a:prstGeom prst="rect">
              <a:avLst/>
            </a:prstGeom>
            <a:noFill/>
          </p:spPr>
          <p:txBody>
            <a:bodyPr wrap="square" rtlCol="0">
              <a:spAutoFit/>
            </a:bodyPr>
            <a:lstStyle/>
            <a:p>
              <a:pPr algn="ctr"/>
              <a:r>
                <a:rPr lang="en-US" sz="1100" b="1" dirty="0"/>
                <a:t>CHIEF STRATEGY &amp; ACQUISITIONS OFFICER</a:t>
              </a:r>
            </a:p>
            <a:p>
              <a:pPr algn="ctr"/>
              <a:r>
                <a:rPr lang="en-US" sz="1100" b="1" dirty="0">
                  <a:solidFill>
                    <a:srgbClr val="48A942"/>
                  </a:solidFill>
                </a:rPr>
                <a:t>Kevin Tichnell</a:t>
              </a:r>
              <a:endParaRPr lang="en-US" sz="1100" dirty="0"/>
            </a:p>
            <a:p>
              <a:pPr algn="ctr"/>
              <a:r>
                <a:rPr lang="en-US" sz="1100" dirty="0"/>
                <a:t>Executive Vice President</a:t>
              </a:r>
            </a:p>
            <a:p>
              <a:pPr algn="ctr"/>
              <a:r>
                <a:rPr lang="en-US" sz="1100" dirty="0"/>
                <a:t>Fairlawn, OH</a:t>
              </a:r>
            </a:p>
          </p:txBody>
        </p:sp>
        <p:cxnSp>
          <p:nvCxnSpPr>
            <p:cNvPr id="16" name="Straight Connector 15">
              <a:extLst>
                <a:ext uri="{FF2B5EF4-FFF2-40B4-BE49-F238E27FC236}">
                  <a16:creationId xmlns:a16="http://schemas.microsoft.com/office/drawing/2014/main" id="{3B314086-B9A1-FA01-A333-0CFE3C3351A3}"/>
                </a:ext>
              </a:extLst>
            </p:cNvPr>
            <p:cNvCxnSpPr>
              <a:cxnSpLocks/>
            </p:cNvCxnSpPr>
            <p:nvPr/>
          </p:nvCxnSpPr>
          <p:spPr>
            <a:xfrm flipV="1">
              <a:off x="6011287" y="3261614"/>
              <a:ext cx="0" cy="17393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532E25-87BA-103D-A33B-6B37E7C3F19A}"/>
                </a:ext>
              </a:extLst>
            </p:cNvPr>
            <p:cNvCxnSpPr>
              <a:cxnSpLocks/>
            </p:cNvCxnSpPr>
            <p:nvPr/>
          </p:nvCxnSpPr>
          <p:spPr>
            <a:xfrm flipV="1">
              <a:off x="7674153" y="3264066"/>
              <a:ext cx="0" cy="1814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769C01-D04C-9350-3661-F30027E7DCF4}"/>
                </a:ext>
              </a:extLst>
            </p:cNvPr>
            <p:cNvCxnSpPr>
              <a:cxnSpLocks/>
            </p:cNvCxnSpPr>
            <p:nvPr/>
          </p:nvCxnSpPr>
          <p:spPr>
            <a:xfrm flipV="1">
              <a:off x="9905286" y="3279709"/>
              <a:ext cx="0" cy="18145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645D474-26FA-54D7-F9B2-595BB8E06A74}"/>
                </a:ext>
              </a:extLst>
            </p:cNvPr>
            <p:cNvCxnSpPr>
              <a:cxnSpLocks/>
            </p:cNvCxnSpPr>
            <p:nvPr/>
          </p:nvCxnSpPr>
          <p:spPr>
            <a:xfrm flipV="1">
              <a:off x="1299807" y="3255520"/>
              <a:ext cx="0" cy="2405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AF5BF2-0EA9-FD85-630B-F9F53453BEDC}"/>
                </a:ext>
              </a:extLst>
            </p:cNvPr>
            <p:cNvSpPr txBox="1"/>
            <p:nvPr/>
          </p:nvSpPr>
          <p:spPr>
            <a:xfrm>
              <a:off x="5157612" y="3543257"/>
              <a:ext cx="1634839" cy="938719"/>
            </a:xfrm>
            <a:prstGeom prst="rect">
              <a:avLst/>
            </a:prstGeom>
            <a:noFill/>
          </p:spPr>
          <p:txBody>
            <a:bodyPr wrap="square" rtlCol="0">
              <a:spAutoFit/>
            </a:bodyPr>
            <a:lstStyle/>
            <a:p>
              <a:pPr algn="ctr"/>
              <a:r>
                <a:rPr lang="en-US" sz="1100" b="1" dirty="0"/>
                <a:t>SENIOR STRATEGIC ADVISOR</a:t>
              </a:r>
            </a:p>
            <a:p>
              <a:pPr algn="ctr"/>
              <a:r>
                <a:rPr lang="en-US" sz="1100" b="1" dirty="0">
                  <a:solidFill>
                    <a:srgbClr val="48A942"/>
                  </a:solidFill>
                </a:rPr>
                <a:t>Kevin </a:t>
              </a:r>
              <a:r>
                <a:rPr lang="en-US" sz="1100" b="1" dirty="0" err="1">
                  <a:solidFill>
                    <a:srgbClr val="48A942"/>
                  </a:solidFill>
                </a:rPr>
                <a:t>Myeroff</a:t>
              </a:r>
              <a:endParaRPr lang="en-US" sz="1100" dirty="0"/>
            </a:p>
            <a:p>
              <a:pPr algn="ctr"/>
              <a:r>
                <a:rPr lang="en-US" sz="1100" dirty="0"/>
                <a:t>Principal</a:t>
              </a:r>
            </a:p>
            <a:p>
              <a:pPr algn="ctr"/>
              <a:r>
                <a:rPr lang="en-US" sz="1100" dirty="0"/>
                <a:t>Mayfield, OH</a:t>
              </a:r>
            </a:p>
          </p:txBody>
        </p:sp>
        <p:sp>
          <p:nvSpPr>
            <p:cNvPr id="35" name="TextBox 34">
              <a:extLst>
                <a:ext uri="{FF2B5EF4-FFF2-40B4-BE49-F238E27FC236}">
                  <a16:creationId xmlns:a16="http://schemas.microsoft.com/office/drawing/2014/main" id="{A298B0E7-BC1D-DAE5-1EE2-CF71936AFD75}"/>
                </a:ext>
              </a:extLst>
            </p:cNvPr>
            <p:cNvSpPr txBox="1"/>
            <p:nvPr/>
          </p:nvSpPr>
          <p:spPr>
            <a:xfrm>
              <a:off x="696318" y="3540120"/>
              <a:ext cx="1810456" cy="938719"/>
            </a:xfrm>
            <a:prstGeom prst="rect">
              <a:avLst/>
            </a:prstGeom>
            <a:noFill/>
          </p:spPr>
          <p:txBody>
            <a:bodyPr wrap="square" rtlCol="0">
              <a:spAutoFit/>
            </a:bodyPr>
            <a:lstStyle/>
            <a:p>
              <a:pPr algn="ctr"/>
              <a:r>
                <a:rPr lang="en-US" sz="1100" b="1" dirty="0"/>
                <a:t>CHIEF OPERATING OFFICER</a:t>
              </a:r>
            </a:p>
            <a:p>
              <a:pPr algn="ctr"/>
              <a:r>
                <a:rPr lang="en-US" sz="1100" b="1" dirty="0">
                  <a:solidFill>
                    <a:srgbClr val="48A942"/>
                  </a:solidFill>
                </a:rPr>
                <a:t>Joe Glick</a:t>
              </a:r>
              <a:endParaRPr lang="en-US" sz="1100" dirty="0"/>
            </a:p>
            <a:p>
              <a:pPr algn="ctr"/>
              <a:r>
                <a:rPr lang="en-US" sz="1100" dirty="0"/>
                <a:t>Executive Vice President</a:t>
              </a:r>
            </a:p>
            <a:p>
              <a:pPr algn="ctr"/>
              <a:r>
                <a:rPr lang="en-US" sz="1100" dirty="0"/>
                <a:t>Fairlawn, OH</a:t>
              </a:r>
            </a:p>
          </p:txBody>
        </p:sp>
        <p:sp>
          <p:nvSpPr>
            <p:cNvPr id="36" name="TextBox 35">
              <a:extLst>
                <a:ext uri="{FF2B5EF4-FFF2-40B4-BE49-F238E27FC236}">
                  <a16:creationId xmlns:a16="http://schemas.microsoft.com/office/drawing/2014/main" id="{3EB35729-9AA0-123A-A013-E691C48F0797}"/>
                </a:ext>
              </a:extLst>
            </p:cNvPr>
            <p:cNvSpPr txBox="1"/>
            <p:nvPr/>
          </p:nvSpPr>
          <p:spPr>
            <a:xfrm>
              <a:off x="8921498" y="3532545"/>
              <a:ext cx="1888371" cy="769441"/>
            </a:xfrm>
            <a:prstGeom prst="rect">
              <a:avLst/>
            </a:prstGeom>
            <a:noFill/>
          </p:spPr>
          <p:txBody>
            <a:bodyPr wrap="square" rtlCol="0">
              <a:spAutoFit/>
            </a:bodyPr>
            <a:lstStyle/>
            <a:p>
              <a:pPr algn="ctr"/>
              <a:r>
                <a:rPr lang="en-US" sz="1100" b="1" dirty="0"/>
                <a:t>CHIEF BRAND &amp; B2B PARTNERSHIPS OFFICER</a:t>
              </a:r>
            </a:p>
            <a:p>
              <a:pPr algn="ctr"/>
              <a:r>
                <a:rPr lang="en-US" sz="1100" b="1" dirty="0">
                  <a:solidFill>
                    <a:srgbClr val="48A942"/>
                  </a:solidFill>
                </a:rPr>
                <a:t>Open</a:t>
              </a:r>
              <a:endParaRPr lang="en-US" sz="1100" dirty="0"/>
            </a:p>
          </p:txBody>
        </p:sp>
      </p:grpSp>
      <p:grpSp>
        <p:nvGrpSpPr>
          <p:cNvPr id="50" name="Group 49">
            <a:extLst>
              <a:ext uri="{FF2B5EF4-FFF2-40B4-BE49-F238E27FC236}">
                <a16:creationId xmlns:a16="http://schemas.microsoft.com/office/drawing/2014/main" id="{397AB982-07A8-2DB2-DD23-13C00A752EFA}"/>
              </a:ext>
            </a:extLst>
          </p:cNvPr>
          <p:cNvGrpSpPr/>
          <p:nvPr/>
        </p:nvGrpSpPr>
        <p:grpSpPr>
          <a:xfrm>
            <a:off x="1481468" y="5500183"/>
            <a:ext cx="9854766" cy="862287"/>
            <a:chOff x="1475591" y="5640318"/>
            <a:chExt cx="9854766" cy="862287"/>
          </a:xfrm>
        </p:grpSpPr>
        <p:sp>
          <p:nvSpPr>
            <p:cNvPr id="37" name="Rectangle 36">
              <a:extLst>
                <a:ext uri="{FF2B5EF4-FFF2-40B4-BE49-F238E27FC236}">
                  <a16:creationId xmlns:a16="http://schemas.microsoft.com/office/drawing/2014/main" id="{6529B396-7BAB-2839-20C0-274343ED20EF}"/>
                </a:ext>
              </a:extLst>
            </p:cNvPr>
            <p:cNvSpPr/>
            <p:nvPr/>
          </p:nvSpPr>
          <p:spPr>
            <a:xfrm>
              <a:off x="9909086" y="5994162"/>
              <a:ext cx="1421271" cy="507831"/>
            </a:xfrm>
            <a:prstGeom prst="rect">
              <a:avLst/>
            </a:prstGeom>
          </p:spPr>
          <p:txBody>
            <a:bodyPr wrap="square">
              <a:spAutoFit/>
            </a:bodyPr>
            <a:lstStyle/>
            <a:p>
              <a:pPr algn="ctr"/>
              <a:r>
                <a:rPr lang="en-US" sz="900" b="1" dirty="0">
                  <a:solidFill>
                    <a:srgbClr val="48A942"/>
                  </a:solidFill>
                </a:rPr>
                <a:t>Carin Schaffer</a:t>
              </a:r>
              <a:endParaRPr lang="en-US" sz="900" dirty="0"/>
            </a:p>
            <a:p>
              <a:pPr algn="ctr"/>
              <a:r>
                <a:rPr lang="en-US" sz="900" dirty="0"/>
                <a:t>Director</a:t>
              </a:r>
            </a:p>
            <a:p>
              <a:pPr algn="ctr"/>
              <a:r>
                <a:rPr lang="en-US" sz="900" dirty="0">
                  <a:solidFill>
                    <a:schemeClr val="bg2">
                      <a:lumMod val="50000"/>
                    </a:schemeClr>
                  </a:solidFill>
                </a:rPr>
                <a:t>Troy Site Leader</a:t>
              </a:r>
            </a:p>
          </p:txBody>
        </p:sp>
        <p:sp>
          <p:nvSpPr>
            <p:cNvPr id="38" name="TextBox 37">
              <a:extLst>
                <a:ext uri="{FF2B5EF4-FFF2-40B4-BE49-F238E27FC236}">
                  <a16:creationId xmlns:a16="http://schemas.microsoft.com/office/drawing/2014/main" id="{FBF9A4B9-DB2D-0659-B9F4-9912E08963CE}"/>
                </a:ext>
              </a:extLst>
            </p:cNvPr>
            <p:cNvSpPr txBox="1"/>
            <p:nvPr/>
          </p:nvSpPr>
          <p:spPr>
            <a:xfrm>
              <a:off x="6555464" y="5991976"/>
              <a:ext cx="1355445" cy="507831"/>
            </a:xfrm>
            <a:prstGeom prst="rect">
              <a:avLst/>
            </a:prstGeom>
            <a:noFill/>
          </p:spPr>
          <p:txBody>
            <a:bodyPr wrap="square" rtlCol="0">
              <a:spAutoFit/>
            </a:bodyPr>
            <a:lstStyle/>
            <a:p>
              <a:pPr algn="ctr"/>
              <a:r>
                <a:rPr lang="en-US" sz="900" b="1" dirty="0">
                  <a:solidFill>
                    <a:srgbClr val="48A942"/>
                  </a:solidFill>
                </a:rPr>
                <a:t>Crissy Antal</a:t>
              </a:r>
            </a:p>
            <a:p>
              <a:pPr algn="ctr"/>
              <a:r>
                <a:rPr lang="en-US" sz="900" dirty="0"/>
                <a:t>Vice President</a:t>
              </a:r>
            </a:p>
            <a:p>
              <a:pPr algn="ctr"/>
              <a:r>
                <a:rPr lang="en-US" sz="900" dirty="0"/>
                <a:t>Fairlawn Site Leader</a:t>
              </a:r>
            </a:p>
          </p:txBody>
        </p:sp>
        <p:sp>
          <p:nvSpPr>
            <p:cNvPr id="39" name="Rectangle 38">
              <a:extLst>
                <a:ext uri="{FF2B5EF4-FFF2-40B4-BE49-F238E27FC236}">
                  <a16:creationId xmlns:a16="http://schemas.microsoft.com/office/drawing/2014/main" id="{CB8DFDB8-12E5-BB5E-8977-9999C5FA0115}"/>
                </a:ext>
              </a:extLst>
            </p:cNvPr>
            <p:cNvSpPr/>
            <p:nvPr/>
          </p:nvSpPr>
          <p:spPr>
            <a:xfrm>
              <a:off x="1475591" y="5975724"/>
              <a:ext cx="1484413" cy="507831"/>
            </a:xfrm>
            <a:prstGeom prst="rect">
              <a:avLst/>
            </a:prstGeom>
          </p:spPr>
          <p:txBody>
            <a:bodyPr wrap="square">
              <a:spAutoFit/>
            </a:bodyPr>
            <a:lstStyle/>
            <a:p>
              <a:pPr algn="ctr"/>
              <a:r>
                <a:rPr lang="en-US" sz="900" b="1" dirty="0">
                  <a:solidFill>
                    <a:srgbClr val="48A942"/>
                  </a:solidFill>
                </a:rPr>
                <a:t>Kristan Preston</a:t>
              </a:r>
              <a:endParaRPr lang="en-US" sz="900" dirty="0"/>
            </a:p>
            <a:p>
              <a:pPr algn="ctr"/>
              <a:r>
                <a:rPr lang="en-US" sz="900" dirty="0"/>
                <a:t>Vice President</a:t>
              </a:r>
            </a:p>
            <a:p>
              <a:pPr algn="ctr"/>
              <a:r>
                <a:rPr lang="en-US" sz="900" dirty="0"/>
                <a:t>Beachwood Site Leader</a:t>
              </a:r>
            </a:p>
          </p:txBody>
        </p:sp>
        <p:sp>
          <p:nvSpPr>
            <p:cNvPr id="40" name="Rectangle 39">
              <a:extLst>
                <a:ext uri="{FF2B5EF4-FFF2-40B4-BE49-F238E27FC236}">
                  <a16:creationId xmlns:a16="http://schemas.microsoft.com/office/drawing/2014/main" id="{1E674DFD-334F-B6C1-1980-766FD2C65CA9}"/>
                </a:ext>
              </a:extLst>
            </p:cNvPr>
            <p:cNvSpPr/>
            <p:nvPr/>
          </p:nvSpPr>
          <p:spPr>
            <a:xfrm>
              <a:off x="3962164" y="5994163"/>
              <a:ext cx="1453484" cy="507831"/>
            </a:xfrm>
            <a:prstGeom prst="rect">
              <a:avLst/>
            </a:prstGeom>
          </p:spPr>
          <p:txBody>
            <a:bodyPr wrap="square">
              <a:spAutoFit/>
            </a:bodyPr>
            <a:lstStyle/>
            <a:p>
              <a:pPr algn="ctr"/>
              <a:r>
                <a:rPr lang="en-US" sz="900" b="1" dirty="0">
                  <a:solidFill>
                    <a:srgbClr val="48A942"/>
                  </a:solidFill>
                </a:rPr>
                <a:t>Matt Pullar</a:t>
              </a:r>
              <a:endParaRPr lang="en-US" sz="900" dirty="0"/>
            </a:p>
            <a:p>
              <a:pPr algn="ctr"/>
              <a:r>
                <a:rPr lang="en-US" sz="900" dirty="0"/>
                <a:t>Vice President</a:t>
              </a:r>
            </a:p>
            <a:p>
              <a:pPr algn="ctr"/>
              <a:r>
                <a:rPr lang="en-US" sz="900" dirty="0"/>
                <a:t>Cleveland Site Leader</a:t>
              </a:r>
            </a:p>
          </p:txBody>
        </p:sp>
        <p:sp>
          <p:nvSpPr>
            <p:cNvPr id="41" name="TextBox 40">
              <a:extLst>
                <a:ext uri="{FF2B5EF4-FFF2-40B4-BE49-F238E27FC236}">
                  <a16:creationId xmlns:a16="http://schemas.microsoft.com/office/drawing/2014/main" id="{01DA73FA-ADF0-25E9-B3AC-9FB6D5DBF3AE}"/>
                </a:ext>
              </a:extLst>
            </p:cNvPr>
            <p:cNvSpPr txBox="1"/>
            <p:nvPr/>
          </p:nvSpPr>
          <p:spPr>
            <a:xfrm>
              <a:off x="8921498" y="5985676"/>
              <a:ext cx="1199977" cy="507831"/>
            </a:xfrm>
            <a:prstGeom prst="rect">
              <a:avLst/>
            </a:prstGeom>
            <a:noFill/>
          </p:spPr>
          <p:txBody>
            <a:bodyPr wrap="square" rtlCol="0">
              <a:spAutoFit/>
            </a:bodyPr>
            <a:lstStyle/>
            <a:p>
              <a:pPr algn="ctr"/>
              <a:r>
                <a:rPr lang="en-US" sz="900" b="1" dirty="0">
                  <a:solidFill>
                    <a:srgbClr val="48A942"/>
                  </a:solidFill>
                </a:rPr>
                <a:t>Kyra Bowden</a:t>
              </a:r>
            </a:p>
            <a:p>
              <a:pPr algn="ctr"/>
              <a:r>
                <a:rPr lang="en-US" sz="900" dirty="0"/>
                <a:t>Director</a:t>
              </a:r>
            </a:p>
            <a:p>
              <a:pPr algn="ctr"/>
              <a:r>
                <a:rPr lang="en-US" sz="900" dirty="0"/>
                <a:t>Tampa Site Leader</a:t>
              </a:r>
            </a:p>
          </p:txBody>
        </p:sp>
        <p:sp>
          <p:nvSpPr>
            <p:cNvPr id="42" name="Rectangle 41">
              <a:extLst>
                <a:ext uri="{FF2B5EF4-FFF2-40B4-BE49-F238E27FC236}">
                  <a16:creationId xmlns:a16="http://schemas.microsoft.com/office/drawing/2014/main" id="{8D80A22E-ED10-F93B-23E1-CBDDAD47EC2A}"/>
                </a:ext>
              </a:extLst>
            </p:cNvPr>
            <p:cNvSpPr/>
            <p:nvPr/>
          </p:nvSpPr>
          <p:spPr>
            <a:xfrm>
              <a:off x="5263420" y="5994774"/>
              <a:ext cx="1421271" cy="507831"/>
            </a:xfrm>
            <a:prstGeom prst="rect">
              <a:avLst/>
            </a:prstGeom>
          </p:spPr>
          <p:txBody>
            <a:bodyPr wrap="square">
              <a:spAutoFit/>
            </a:bodyPr>
            <a:lstStyle/>
            <a:p>
              <a:pPr algn="ctr"/>
              <a:r>
                <a:rPr lang="en-US" sz="900" b="1" dirty="0">
                  <a:solidFill>
                    <a:srgbClr val="48A942"/>
                  </a:solidFill>
                </a:rPr>
                <a:t>Heather Walters &amp; Angela Neumann</a:t>
              </a:r>
              <a:endParaRPr lang="en-US" sz="900" dirty="0"/>
            </a:p>
            <a:p>
              <a:pPr algn="ctr"/>
              <a:r>
                <a:rPr lang="en-US" sz="900" dirty="0">
                  <a:solidFill>
                    <a:schemeClr val="bg2">
                      <a:lumMod val="50000"/>
                    </a:schemeClr>
                  </a:solidFill>
                </a:rPr>
                <a:t>Columbus Site Leaders</a:t>
              </a:r>
            </a:p>
          </p:txBody>
        </p:sp>
        <p:sp>
          <p:nvSpPr>
            <p:cNvPr id="43" name="TextBox 42">
              <a:extLst>
                <a:ext uri="{FF2B5EF4-FFF2-40B4-BE49-F238E27FC236}">
                  <a16:creationId xmlns:a16="http://schemas.microsoft.com/office/drawing/2014/main" id="{7D80687A-24C5-ECEF-F487-5D6C9072559D}"/>
                </a:ext>
              </a:extLst>
            </p:cNvPr>
            <p:cNvSpPr txBox="1"/>
            <p:nvPr/>
          </p:nvSpPr>
          <p:spPr>
            <a:xfrm>
              <a:off x="2268202" y="5640318"/>
              <a:ext cx="8133097" cy="230832"/>
            </a:xfrm>
            <a:prstGeom prst="rect">
              <a:avLst/>
            </a:prstGeom>
            <a:noFill/>
            <a:ln>
              <a:solidFill>
                <a:schemeClr val="bg1">
                  <a:lumMod val="50000"/>
                </a:schemeClr>
              </a:solidFill>
            </a:ln>
          </p:spPr>
          <p:txBody>
            <a:bodyPr wrap="square" rtlCol="0">
              <a:spAutoFit/>
            </a:bodyPr>
            <a:lstStyle/>
            <a:p>
              <a:pPr algn="ctr"/>
              <a:r>
                <a:rPr lang="en-US" sz="900" b="1" dirty="0"/>
                <a:t>SITE LEADERSHIP</a:t>
              </a:r>
            </a:p>
          </p:txBody>
        </p:sp>
        <p:sp>
          <p:nvSpPr>
            <p:cNvPr id="44" name="TextBox 43">
              <a:extLst>
                <a:ext uri="{FF2B5EF4-FFF2-40B4-BE49-F238E27FC236}">
                  <a16:creationId xmlns:a16="http://schemas.microsoft.com/office/drawing/2014/main" id="{09B0AC3B-D8A2-7F93-A451-A8DDC1FD7B0E}"/>
                </a:ext>
              </a:extLst>
            </p:cNvPr>
            <p:cNvSpPr txBox="1"/>
            <p:nvPr/>
          </p:nvSpPr>
          <p:spPr>
            <a:xfrm>
              <a:off x="7695280" y="5979376"/>
              <a:ext cx="1355445" cy="507831"/>
            </a:xfrm>
            <a:prstGeom prst="rect">
              <a:avLst/>
            </a:prstGeom>
            <a:noFill/>
          </p:spPr>
          <p:txBody>
            <a:bodyPr wrap="square" rtlCol="0">
              <a:spAutoFit/>
            </a:bodyPr>
            <a:lstStyle/>
            <a:p>
              <a:pPr algn="ctr"/>
              <a:r>
                <a:rPr lang="en-US" sz="900" b="1" dirty="0">
                  <a:solidFill>
                    <a:srgbClr val="48A942"/>
                  </a:solidFill>
                </a:rPr>
                <a:t>Tom Neroni</a:t>
              </a:r>
            </a:p>
            <a:p>
              <a:pPr algn="ctr"/>
              <a:r>
                <a:rPr lang="en-US" sz="900" dirty="0"/>
                <a:t>Senior Vice President</a:t>
              </a:r>
            </a:p>
            <a:p>
              <a:pPr algn="ctr"/>
              <a:r>
                <a:rPr lang="en-US" sz="900" dirty="0"/>
                <a:t>Mayfield Site Leader</a:t>
              </a:r>
            </a:p>
          </p:txBody>
        </p:sp>
        <p:sp>
          <p:nvSpPr>
            <p:cNvPr id="45" name="Rectangle 44">
              <a:extLst>
                <a:ext uri="{FF2B5EF4-FFF2-40B4-BE49-F238E27FC236}">
                  <a16:creationId xmlns:a16="http://schemas.microsoft.com/office/drawing/2014/main" id="{92B02079-FB7B-E6B2-5F77-217E35806F88}"/>
                </a:ext>
              </a:extLst>
            </p:cNvPr>
            <p:cNvSpPr/>
            <p:nvPr/>
          </p:nvSpPr>
          <p:spPr>
            <a:xfrm>
              <a:off x="2777395" y="5975724"/>
              <a:ext cx="1421271" cy="507831"/>
            </a:xfrm>
            <a:prstGeom prst="rect">
              <a:avLst/>
            </a:prstGeom>
          </p:spPr>
          <p:txBody>
            <a:bodyPr wrap="square">
              <a:spAutoFit/>
            </a:bodyPr>
            <a:lstStyle/>
            <a:p>
              <a:pPr algn="ctr"/>
              <a:r>
                <a:rPr lang="en-US" sz="900" b="1" dirty="0">
                  <a:solidFill>
                    <a:srgbClr val="48A942"/>
                  </a:solidFill>
                </a:rPr>
                <a:t>Mike Orfe</a:t>
              </a:r>
              <a:endParaRPr lang="en-US" sz="900" dirty="0"/>
            </a:p>
            <a:p>
              <a:pPr algn="ctr"/>
              <a:r>
                <a:rPr lang="en-US" sz="900" dirty="0">
                  <a:solidFill>
                    <a:schemeClr val="bg2">
                      <a:lumMod val="50000"/>
                    </a:schemeClr>
                  </a:solidFill>
                </a:rPr>
                <a:t>Senior Vice President</a:t>
              </a:r>
            </a:p>
            <a:p>
              <a:pPr algn="ctr"/>
              <a:r>
                <a:rPr lang="en-US" sz="900" dirty="0">
                  <a:solidFill>
                    <a:schemeClr val="bg2">
                      <a:lumMod val="50000"/>
                    </a:schemeClr>
                  </a:solidFill>
                </a:rPr>
                <a:t>Berwyn Site Leader</a:t>
              </a:r>
            </a:p>
          </p:txBody>
        </p:sp>
      </p:grpSp>
    </p:spTree>
    <p:extLst>
      <p:ext uri="{BB962C8B-B14F-4D97-AF65-F5344CB8AC3E}">
        <p14:creationId xmlns:p14="http://schemas.microsoft.com/office/powerpoint/2010/main" val="99798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1D1C1F-D780-417F-A807-8FCDE0BDE5D2}"/>
              </a:ext>
            </a:extLst>
          </p:cNvPr>
          <p:cNvSpPr/>
          <p:nvPr/>
        </p:nvSpPr>
        <p:spPr>
          <a:xfrm>
            <a:off x="1043052" y="3413216"/>
            <a:ext cx="10565471" cy="3057241"/>
          </a:xfrm>
          <a:prstGeom prst="rect">
            <a:avLst/>
          </a:prstGeom>
          <a:solidFill>
            <a:srgbClr val="E4E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itle 2">
            <a:extLst>
              <a:ext uri="{FF2B5EF4-FFF2-40B4-BE49-F238E27FC236}">
                <a16:creationId xmlns:a16="http://schemas.microsoft.com/office/drawing/2014/main" id="{F7FFC5DF-4E79-402D-89E7-D3B05582806D}"/>
              </a:ext>
            </a:extLst>
          </p:cNvPr>
          <p:cNvSpPr>
            <a:spLocks noGrp="1"/>
          </p:cNvSpPr>
          <p:nvPr>
            <p:ph type="title"/>
          </p:nvPr>
        </p:nvSpPr>
        <p:spPr>
          <a:xfrm>
            <a:off x="1130138" y="547977"/>
            <a:ext cx="10647452" cy="423497"/>
          </a:xfrm>
        </p:spPr>
        <p:txBody>
          <a:bodyPr/>
          <a:lstStyle/>
          <a:p>
            <a:r>
              <a:rPr lang="en-US" sz="2400" spc="300" dirty="0">
                <a:solidFill>
                  <a:srgbClr val="49475B"/>
                </a:solidFill>
                <a:latin typeface="Poppins" panose="00000500000000000000" pitchFamily="2" charset="0"/>
                <a:cs typeface="Poppins" panose="00000500000000000000" pitchFamily="2" charset="0"/>
              </a:rPr>
              <a:t>ADVISOR GROUP LEADS</a:t>
            </a:r>
          </a:p>
        </p:txBody>
      </p:sp>
      <p:sp>
        <p:nvSpPr>
          <p:cNvPr id="16" name="TextBox 15">
            <a:extLst>
              <a:ext uri="{FF2B5EF4-FFF2-40B4-BE49-F238E27FC236}">
                <a16:creationId xmlns:a16="http://schemas.microsoft.com/office/drawing/2014/main" id="{73755643-9F33-4AF7-A91B-8ED628E405BF}"/>
              </a:ext>
            </a:extLst>
          </p:cNvPr>
          <p:cNvSpPr txBox="1"/>
          <p:nvPr/>
        </p:nvSpPr>
        <p:spPr>
          <a:xfrm>
            <a:off x="1143401" y="1536172"/>
            <a:ext cx="10178142" cy="2062103"/>
          </a:xfrm>
          <a:prstGeom prst="rect">
            <a:avLst/>
          </a:prstGeom>
          <a:noFill/>
        </p:spPr>
        <p:txBody>
          <a:bodyPr wrap="square">
            <a:spAutoFit/>
          </a:bodyPr>
          <a:lstStyle/>
          <a:p>
            <a:pPr marL="12700">
              <a:lnSpc>
                <a:spcPct val="100000"/>
              </a:lnSpc>
            </a:pPr>
            <a:r>
              <a:rPr lang="en-US" sz="1600" dirty="0">
                <a:latin typeface="Helvetica" panose="020B0604020202020204" pitchFamily="34" charset="0"/>
                <a:cs typeface="Helvetica" panose="020B0604020202020204" pitchFamily="34" charset="0"/>
              </a:rPr>
              <a:t>The Advisor Group Lead (AGL) position was created in August of 2021 with the primary goal of aligning advisors’ personal and professional goals with Sequoia’s corporate goals. Today we have five AGLs who manage all the advisors. </a:t>
            </a:r>
            <a:r>
              <a:rPr lang="en-US" sz="1600" b="0" i="0" dirty="0">
                <a:effectLst/>
                <a:latin typeface="Helvetica" panose="020B0604020202020204" pitchFamily="34" charset="0"/>
                <a:cs typeface="Helvetica" panose="020B0604020202020204" pitchFamily="34" charset="0"/>
              </a:rPr>
              <a:t>The AGLs are responsible for ensuring a consistent client and advisor experience across the firm by providing day-to-day coaching and mentoring to a designated group of advisors. Additionally, the AGLs have responsibility for leading organic new revenue growth.</a:t>
            </a:r>
            <a:endParaRPr lang="en-US" sz="1600" dirty="0">
              <a:latin typeface="Helvetica" panose="020B0604020202020204" pitchFamily="34" charset="0"/>
              <a:cs typeface="Helvetica" panose="020B0604020202020204" pitchFamily="34" charset="0"/>
            </a:endParaRPr>
          </a:p>
          <a:p>
            <a:pPr marL="12700">
              <a:lnSpc>
                <a:spcPct val="100000"/>
              </a:lnSpc>
            </a:pPr>
            <a:endParaRPr lang="en-US" sz="1600" dirty="0">
              <a:latin typeface="Helvetica" panose="020B0604020202020204" pitchFamily="34" charset="0"/>
              <a:cs typeface="Helvetica" panose="020B0604020202020204" pitchFamily="34" charset="0"/>
            </a:endParaRPr>
          </a:p>
          <a:p>
            <a:pPr marL="12700"/>
            <a:r>
              <a:rPr lang="en-US" sz="1600" dirty="0">
                <a:latin typeface="Helvetica" panose="020B0604020202020204" pitchFamily="34" charset="0"/>
                <a:cs typeface="Helvetica" panose="020B0604020202020204" pitchFamily="34" charset="0"/>
              </a:rPr>
              <a:t>Advisors are assigned to AGLs based on their role, segment of focus/experience and geography. </a:t>
            </a:r>
            <a:endParaRPr lang="en-US" sz="1600" dirty="0"/>
          </a:p>
          <a:p>
            <a:pPr marL="298450" indent="-285750">
              <a:buFont typeface="Arial" panose="020B0604020202020204" pitchFamily="34" charset="0"/>
              <a:buChar char="•"/>
            </a:pPr>
            <a:endParaRPr lang="en-US" sz="1600" dirty="0"/>
          </a:p>
        </p:txBody>
      </p:sp>
      <p:cxnSp>
        <p:nvCxnSpPr>
          <p:cNvPr id="2" name="Straight Connector 1">
            <a:extLst>
              <a:ext uri="{FF2B5EF4-FFF2-40B4-BE49-F238E27FC236}">
                <a16:creationId xmlns:a16="http://schemas.microsoft.com/office/drawing/2014/main" id="{6D55A16A-D6F2-E1A7-CBF8-ED4B35956A23}"/>
              </a:ext>
            </a:extLst>
          </p:cNvPr>
          <p:cNvCxnSpPr>
            <a:cxnSpLocks/>
          </p:cNvCxnSpPr>
          <p:nvPr/>
        </p:nvCxnSpPr>
        <p:spPr>
          <a:xfrm>
            <a:off x="1130138" y="971474"/>
            <a:ext cx="10647452"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4F56D82-4D13-4459-95DA-C73AAE92E325}"/>
              </a:ext>
            </a:extLst>
          </p:cNvPr>
          <p:cNvCxnSpPr>
            <a:cxnSpLocks/>
          </p:cNvCxnSpPr>
          <p:nvPr/>
        </p:nvCxnSpPr>
        <p:spPr>
          <a:xfrm rot="5400000">
            <a:off x="-2716256" y="3428999"/>
            <a:ext cx="6879673" cy="0"/>
          </a:xfrm>
          <a:prstGeom prst="line">
            <a:avLst/>
          </a:prstGeom>
          <a:ln w="12700">
            <a:solidFill>
              <a:srgbClr val="48A94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C9E5D0-A044-4E91-B38E-4A16A17A01FC}"/>
              </a:ext>
            </a:extLst>
          </p:cNvPr>
          <p:cNvCxnSpPr>
            <a:cxnSpLocks/>
          </p:cNvCxnSpPr>
          <p:nvPr/>
        </p:nvCxnSpPr>
        <p:spPr>
          <a:xfrm rot="5400000">
            <a:off x="-2724881" y="3429000"/>
            <a:ext cx="6879673" cy="0"/>
          </a:xfrm>
          <a:prstGeom prst="line">
            <a:avLst/>
          </a:prstGeom>
          <a:ln w="28575">
            <a:solidFill>
              <a:srgbClr val="48A942"/>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7DC6B70-7396-4CFE-965E-38E733832C98}"/>
              </a:ext>
            </a:extLst>
          </p:cNvPr>
          <p:cNvSpPr>
            <a:spLocks noGrp="1"/>
          </p:cNvSpPr>
          <p:nvPr>
            <p:ph type="sldNum" sz="quarter" idx="4"/>
          </p:nvPr>
        </p:nvSpPr>
        <p:spPr/>
        <p:txBody>
          <a:bodyPr/>
          <a:lstStyle/>
          <a:p>
            <a:fld id="{CE503083-4DA8-4E12-AF1C-AE6E142C82B7}" type="slidenum">
              <a:rPr lang="en-US" smtClean="0"/>
              <a:pPr/>
              <a:t>9</a:t>
            </a:fld>
            <a:endParaRPr lang="en-US" dirty="0"/>
          </a:p>
        </p:txBody>
      </p:sp>
      <p:grpSp>
        <p:nvGrpSpPr>
          <p:cNvPr id="30" name="Group 29">
            <a:extLst>
              <a:ext uri="{FF2B5EF4-FFF2-40B4-BE49-F238E27FC236}">
                <a16:creationId xmlns:a16="http://schemas.microsoft.com/office/drawing/2014/main" id="{588A212B-5B93-48CE-E9A1-2BBE10C123AC}"/>
              </a:ext>
            </a:extLst>
          </p:cNvPr>
          <p:cNvGrpSpPr/>
          <p:nvPr/>
        </p:nvGrpSpPr>
        <p:grpSpPr>
          <a:xfrm>
            <a:off x="760802" y="3608949"/>
            <a:ext cx="10847721" cy="2180723"/>
            <a:chOff x="760802" y="3608949"/>
            <a:chExt cx="10847721" cy="2180723"/>
          </a:xfrm>
        </p:grpSpPr>
        <p:cxnSp>
          <p:nvCxnSpPr>
            <p:cNvPr id="18" name="Straight Connector 17">
              <a:extLst>
                <a:ext uri="{FF2B5EF4-FFF2-40B4-BE49-F238E27FC236}">
                  <a16:creationId xmlns:a16="http://schemas.microsoft.com/office/drawing/2014/main" id="{B00E2AA7-6847-D8A1-4500-2E8305ABF461}"/>
                </a:ext>
              </a:extLst>
            </p:cNvPr>
            <p:cNvCxnSpPr>
              <a:cxnSpLocks/>
            </p:cNvCxnSpPr>
            <p:nvPr/>
          </p:nvCxnSpPr>
          <p:spPr>
            <a:xfrm flipV="1">
              <a:off x="6091890" y="4486095"/>
              <a:ext cx="0" cy="33610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C99E7FE-CCE9-2B77-CB78-F451713DFAD7}"/>
                </a:ext>
              </a:extLst>
            </p:cNvPr>
            <p:cNvGrpSpPr/>
            <p:nvPr/>
          </p:nvGrpSpPr>
          <p:grpSpPr>
            <a:xfrm>
              <a:off x="760802" y="3608949"/>
              <a:ext cx="10847721" cy="2180723"/>
              <a:chOff x="760802" y="3429000"/>
              <a:chExt cx="10847721" cy="2180723"/>
            </a:xfrm>
          </p:grpSpPr>
          <p:sp>
            <p:nvSpPr>
              <p:cNvPr id="5" name="TextBox 4">
                <a:extLst>
                  <a:ext uri="{FF2B5EF4-FFF2-40B4-BE49-F238E27FC236}">
                    <a16:creationId xmlns:a16="http://schemas.microsoft.com/office/drawing/2014/main" id="{7931D6DC-0C0F-C108-226C-DCE70CEDEA78}"/>
                  </a:ext>
                </a:extLst>
              </p:cNvPr>
              <p:cNvSpPr txBox="1"/>
              <p:nvPr/>
            </p:nvSpPr>
            <p:spPr>
              <a:xfrm>
                <a:off x="4604653" y="3429000"/>
                <a:ext cx="2982694" cy="938719"/>
              </a:xfrm>
              <a:prstGeom prst="rect">
                <a:avLst/>
              </a:prstGeom>
              <a:noFill/>
            </p:spPr>
            <p:txBody>
              <a:bodyPr wrap="square" rtlCol="0">
                <a:spAutoFit/>
              </a:bodyPr>
              <a:lstStyle/>
              <a:p>
                <a:pPr algn="ctr"/>
                <a:r>
                  <a:rPr lang="en-US" sz="1100" b="1" dirty="0"/>
                  <a:t>HEAD OF ADVISORS &amp; BUSINESS DEVELOPMENT</a:t>
                </a:r>
              </a:p>
              <a:p>
                <a:pPr algn="ctr"/>
                <a:r>
                  <a:rPr lang="en-US" sz="1100" b="1" dirty="0">
                    <a:solidFill>
                      <a:srgbClr val="48A942"/>
                    </a:solidFill>
                  </a:rPr>
                  <a:t>Al Kantra</a:t>
                </a:r>
              </a:p>
              <a:p>
                <a:pPr algn="ctr"/>
                <a:r>
                  <a:rPr lang="en-US" sz="1100" dirty="0"/>
                  <a:t>Executive Vice President</a:t>
                </a:r>
              </a:p>
              <a:p>
                <a:pPr algn="ctr"/>
                <a:r>
                  <a:rPr lang="en-US" sz="1100" dirty="0"/>
                  <a:t>Fairlawn, OH</a:t>
                </a:r>
              </a:p>
            </p:txBody>
          </p:sp>
          <p:sp>
            <p:nvSpPr>
              <p:cNvPr id="6" name="TextBox 5">
                <a:extLst>
                  <a:ext uri="{FF2B5EF4-FFF2-40B4-BE49-F238E27FC236}">
                    <a16:creationId xmlns:a16="http://schemas.microsoft.com/office/drawing/2014/main" id="{BA30015B-4389-3670-D852-DEEA3B5944A6}"/>
                  </a:ext>
                </a:extLst>
              </p:cNvPr>
              <p:cNvSpPr txBox="1"/>
              <p:nvPr/>
            </p:nvSpPr>
            <p:spPr>
              <a:xfrm>
                <a:off x="2422137" y="4874403"/>
                <a:ext cx="1255428" cy="600164"/>
              </a:xfrm>
              <a:prstGeom prst="rect">
                <a:avLst/>
              </a:prstGeom>
              <a:noFill/>
            </p:spPr>
            <p:txBody>
              <a:bodyPr wrap="square" rtlCol="0">
                <a:spAutoFit/>
              </a:bodyPr>
              <a:lstStyle/>
              <a:p>
                <a:pPr algn="ctr"/>
                <a:r>
                  <a:rPr lang="en-US" sz="900" b="1" dirty="0">
                    <a:solidFill>
                      <a:srgbClr val="48A942"/>
                    </a:solidFill>
                  </a:rPr>
                  <a:t>Chris Creahan </a:t>
                </a:r>
                <a:endParaRPr lang="en-US" sz="900" dirty="0"/>
              </a:p>
              <a:p>
                <a:pPr algn="ctr"/>
                <a:r>
                  <a:rPr lang="en-US" sz="800" dirty="0"/>
                  <a:t>Advisor Group Lead</a:t>
                </a:r>
              </a:p>
              <a:p>
                <a:pPr algn="ctr"/>
                <a:r>
                  <a:rPr lang="en-US" sz="800" dirty="0"/>
                  <a:t>SVP</a:t>
                </a:r>
              </a:p>
              <a:p>
                <a:pPr algn="ctr"/>
                <a:r>
                  <a:rPr lang="en-US" sz="800" dirty="0"/>
                  <a:t>Beachwood, OH</a:t>
                </a:r>
                <a:endParaRPr lang="en-US" sz="800" b="1" dirty="0">
                  <a:solidFill>
                    <a:schemeClr val="bg2">
                      <a:lumMod val="50000"/>
                    </a:schemeClr>
                  </a:solidFill>
                </a:endParaRPr>
              </a:p>
            </p:txBody>
          </p:sp>
          <p:sp>
            <p:nvSpPr>
              <p:cNvPr id="9" name="TextBox 8">
                <a:extLst>
                  <a:ext uri="{FF2B5EF4-FFF2-40B4-BE49-F238E27FC236}">
                    <a16:creationId xmlns:a16="http://schemas.microsoft.com/office/drawing/2014/main" id="{50D2619A-43E2-37EF-BEFF-B81DF0A52CD3}"/>
                  </a:ext>
                </a:extLst>
              </p:cNvPr>
              <p:cNvSpPr txBox="1"/>
              <p:nvPr/>
            </p:nvSpPr>
            <p:spPr>
              <a:xfrm>
                <a:off x="5549378" y="4866491"/>
                <a:ext cx="1390079" cy="600164"/>
              </a:xfrm>
              <a:prstGeom prst="rect">
                <a:avLst/>
              </a:prstGeom>
              <a:noFill/>
            </p:spPr>
            <p:txBody>
              <a:bodyPr wrap="square" rtlCol="0">
                <a:spAutoFit/>
              </a:bodyPr>
              <a:lstStyle/>
              <a:p>
                <a:pPr algn="ctr"/>
                <a:r>
                  <a:rPr lang="en-US" sz="900" b="1" dirty="0">
                    <a:solidFill>
                      <a:srgbClr val="48A942"/>
                    </a:solidFill>
                  </a:rPr>
                  <a:t>John Marchand </a:t>
                </a:r>
                <a:endParaRPr lang="en-US" sz="900" dirty="0">
                  <a:solidFill>
                    <a:srgbClr val="FF0000"/>
                  </a:solidFill>
                </a:endParaRPr>
              </a:p>
              <a:p>
                <a:pPr algn="ctr"/>
                <a:r>
                  <a:rPr lang="en-US" sz="800" dirty="0"/>
                  <a:t>Advisor Group Lead</a:t>
                </a:r>
              </a:p>
              <a:p>
                <a:pPr algn="ctr"/>
                <a:r>
                  <a:rPr lang="en-US" sz="800" dirty="0"/>
                  <a:t>SVP</a:t>
                </a:r>
              </a:p>
              <a:p>
                <a:pPr algn="ctr"/>
                <a:r>
                  <a:rPr lang="en-US" sz="800" dirty="0"/>
                  <a:t>Fairlawn, OH</a:t>
                </a:r>
                <a:endParaRPr lang="en-US" sz="800" b="1" dirty="0">
                  <a:solidFill>
                    <a:schemeClr val="bg2">
                      <a:lumMod val="50000"/>
                    </a:schemeClr>
                  </a:solidFill>
                </a:endParaRPr>
              </a:p>
            </p:txBody>
          </p:sp>
          <p:sp>
            <p:nvSpPr>
              <p:cNvPr id="10" name="TextBox 9">
                <a:extLst>
                  <a:ext uri="{FF2B5EF4-FFF2-40B4-BE49-F238E27FC236}">
                    <a16:creationId xmlns:a16="http://schemas.microsoft.com/office/drawing/2014/main" id="{49DFEE90-2A25-7DCA-DD33-BB4E4F701197}"/>
                  </a:ext>
                </a:extLst>
              </p:cNvPr>
              <p:cNvSpPr txBox="1"/>
              <p:nvPr/>
            </p:nvSpPr>
            <p:spPr>
              <a:xfrm>
                <a:off x="10386476" y="4825416"/>
                <a:ext cx="1222047" cy="600164"/>
              </a:xfrm>
              <a:prstGeom prst="rect">
                <a:avLst/>
              </a:prstGeom>
              <a:noFill/>
            </p:spPr>
            <p:txBody>
              <a:bodyPr wrap="square" rtlCol="0">
                <a:spAutoFit/>
              </a:bodyPr>
              <a:lstStyle/>
              <a:p>
                <a:pPr algn="ctr"/>
                <a:r>
                  <a:rPr lang="en-US" sz="900" b="1" dirty="0">
                    <a:solidFill>
                      <a:srgbClr val="48A942"/>
                    </a:solidFill>
                  </a:rPr>
                  <a:t>Chris Redhead</a:t>
                </a:r>
              </a:p>
              <a:p>
                <a:pPr algn="ctr"/>
                <a:r>
                  <a:rPr lang="en-US" sz="800" dirty="0"/>
                  <a:t>Advisor Group Lead SVP</a:t>
                </a:r>
              </a:p>
              <a:p>
                <a:pPr algn="ctr"/>
                <a:r>
                  <a:rPr lang="en-US" sz="800" dirty="0"/>
                  <a:t>Tampa, FL</a:t>
                </a:r>
                <a:endParaRPr lang="en-US" sz="800" b="1" dirty="0">
                  <a:solidFill>
                    <a:schemeClr val="bg2">
                      <a:lumMod val="50000"/>
                    </a:schemeClr>
                  </a:solidFill>
                </a:endParaRPr>
              </a:p>
            </p:txBody>
          </p:sp>
          <p:sp>
            <p:nvSpPr>
              <p:cNvPr id="11" name="TextBox 10">
                <a:extLst>
                  <a:ext uri="{FF2B5EF4-FFF2-40B4-BE49-F238E27FC236}">
                    <a16:creationId xmlns:a16="http://schemas.microsoft.com/office/drawing/2014/main" id="{83BE5441-5738-9D97-3BF2-F562E28C34B3}"/>
                  </a:ext>
                </a:extLst>
              </p:cNvPr>
              <p:cNvSpPr txBox="1"/>
              <p:nvPr/>
            </p:nvSpPr>
            <p:spPr>
              <a:xfrm>
                <a:off x="760802" y="4874403"/>
                <a:ext cx="1628100" cy="600164"/>
              </a:xfrm>
              <a:prstGeom prst="rect">
                <a:avLst/>
              </a:prstGeom>
              <a:noFill/>
            </p:spPr>
            <p:txBody>
              <a:bodyPr wrap="square" rtlCol="0">
                <a:spAutoFit/>
              </a:bodyPr>
              <a:lstStyle/>
              <a:p>
                <a:pPr algn="ctr"/>
                <a:r>
                  <a:rPr lang="en-US" sz="900" b="1" dirty="0">
                    <a:solidFill>
                      <a:srgbClr val="48A942"/>
                    </a:solidFill>
                  </a:rPr>
                  <a:t>Al Kantra </a:t>
                </a:r>
                <a:endParaRPr lang="en-US" sz="900" dirty="0">
                  <a:solidFill>
                    <a:srgbClr val="FF0000"/>
                  </a:solidFill>
                </a:endParaRPr>
              </a:p>
              <a:p>
                <a:pPr algn="ctr"/>
                <a:r>
                  <a:rPr lang="en-US" sz="800" dirty="0"/>
                  <a:t>Advisor Group Lead</a:t>
                </a:r>
              </a:p>
              <a:p>
                <a:pPr algn="ctr"/>
                <a:r>
                  <a:rPr lang="en-US" sz="800" dirty="0"/>
                  <a:t>EVP</a:t>
                </a:r>
              </a:p>
              <a:p>
                <a:pPr algn="ctr"/>
                <a:r>
                  <a:rPr lang="en-US" sz="800" dirty="0"/>
                  <a:t>Fairlawn, OH</a:t>
                </a:r>
                <a:endParaRPr lang="en-US" sz="800" b="1" dirty="0">
                  <a:solidFill>
                    <a:schemeClr val="bg2">
                      <a:lumMod val="50000"/>
                    </a:schemeClr>
                  </a:solidFill>
                </a:endParaRPr>
              </a:p>
            </p:txBody>
          </p:sp>
          <p:sp>
            <p:nvSpPr>
              <p:cNvPr id="12" name="TextBox 11">
                <a:extLst>
                  <a:ext uri="{FF2B5EF4-FFF2-40B4-BE49-F238E27FC236}">
                    <a16:creationId xmlns:a16="http://schemas.microsoft.com/office/drawing/2014/main" id="{A9CA29CF-7668-689A-FA74-254F7FDCDA8F}"/>
                  </a:ext>
                </a:extLst>
              </p:cNvPr>
              <p:cNvSpPr txBox="1"/>
              <p:nvPr/>
            </p:nvSpPr>
            <p:spPr>
              <a:xfrm>
                <a:off x="3744036" y="4876691"/>
                <a:ext cx="1518039" cy="600164"/>
              </a:xfrm>
              <a:prstGeom prst="rect">
                <a:avLst/>
              </a:prstGeom>
              <a:noFill/>
            </p:spPr>
            <p:txBody>
              <a:bodyPr wrap="square" rtlCol="0">
                <a:spAutoFit/>
              </a:bodyPr>
              <a:lstStyle/>
              <a:p>
                <a:pPr algn="ctr"/>
                <a:r>
                  <a:rPr lang="en-US" sz="900" b="1" dirty="0">
                    <a:solidFill>
                      <a:srgbClr val="48A942"/>
                    </a:solidFill>
                  </a:rPr>
                  <a:t>Linda Litner </a:t>
                </a:r>
                <a:endParaRPr lang="en-US" sz="900" dirty="0">
                  <a:solidFill>
                    <a:srgbClr val="FF0000"/>
                  </a:solidFill>
                </a:endParaRPr>
              </a:p>
              <a:p>
                <a:pPr algn="ctr"/>
                <a:r>
                  <a:rPr lang="en-US" sz="800" dirty="0"/>
                  <a:t>Advisor Group Lead</a:t>
                </a:r>
              </a:p>
              <a:p>
                <a:pPr algn="ctr"/>
                <a:r>
                  <a:rPr lang="en-US" sz="800" dirty="0"/>
                  <a:t>SVP</a:t>
                </a:r>
              </a:p>
              <a:p>
                <a:pPr algn="ctr"/>
                <a:r>
                  <a:rPr lang="en-US" sz="800" dirty="0"/>
                  <a:t>Chicago, IL</a:t>
                </a:r>
                <a:endParaRPr lang="en-US" sz="800" b="1" dirty="0">
                  <a:solidFill>
                    <a:schemeClr val="bg2">
                      <a:lumMod val="50000"/>
                    </a:schemeClr>
                  </a:solidFill>
                </a:endParaRPr>
              </a:p>
            </p:txBody>
          </p:sp>
          <p:sp>
            <p:nvSpPr>
              <p:cNvPr id="13" name="TextBox 12">
                <a:extLst>
                  <a:ext uri="{FF2B5EF4-FFF2-40B4-BE49-F238E27FC236}">
                    <a16:creationId xmlns:a16="http://schemas.microsoft.com/office/drawing/2014/main" id="{6C760411-B00C-9B46-6E49-D8FF3A4ED6E1}"/>
                  </a:ext>
                </a:extLst>
              </p:cNvPr>
              <p:cNvSpPr txBox="1"/>
              <p:nvPr/>
            </p:nvSpPr>
            <p:spPr>
              <a:xfrm>
                <a:off x="7407682" y="4840282"/>
                <a:ext cx="1337244" cy="769441"/>
              </a:xfrm>
              <a:prstGeom prst="rect">
                <a:avLst/>
              </a:prstGeom>
              <a:noFill/>
            </p:spPr>
            <p:txBody>
              <a:bodyPr wrap="square">
                <a:spAutoFit/>
              </a:bodyPr>
              <a:lstStyle/>
              <a:p>
                <a:pPr algn="ctr"/>
                <a:r>
                  <a:rPr lang="en-US" sz="900" b="1" dirty="0">
                    <a:solidFill>
                      <a:srgbClr val="48A942"/>
                    </a:solidFill>
                  </a:rPr>
                  <a:t>Tom Neroni*</a:t>
                </a:r>
                <a:endParaRPr lang="en-US" sz="900" dirty="0"/>
              </a:p>
              <a:p>
                <a:pPr algn="ctr"/>
                <a:r>
                  <a:rPr lang="en-US" sz="800" dirty="0"/>
                  <a:t>Advisor Group Lead</a:t>
                </a:r>
              </a:p>
              <a:p>
                <a:pPr algn="ctr"/>
                <a:r>
                  <a:rPr lang="en-US" sz="800" dirty="0"/>
                  <a:t>SVP</a:t>
                </a:r>
              </a:p>
              <a:p>
                <a:pPr algn="ctr"/>
                <a:r>
                  <a:rPr lang="en-US" sz="800" dirty="0"/>
                  <a:t>Mayfield, OH</a:t>
                </a:r>
              </a:p>
              <a:p>
                <a:pPr algn="ctr"/>
                <a:endParaRPr lang="en-US" sz="1100" b="1" dirty="0">
                  <a:solidFill>
                    <a:schemeClr val="bg2">
                      <a:lumMod val="50000"/>
                    </a:schemeClr>
                  </a:solidFill>
                </a:endParaRPr>
              </a:p>
            </p:txBody>
          </p:sp>
          <p:sp>
            <p:nvSpPr>
              <p:cNvPr id="14" name="TextBox 13">
                <a:extLst>
                  <a:ext uri="{FF2B5EF4-FFF2-40B4-BE49-F238E27FC236}">
                    <a16:creationId xmlns:a16="http://schemas.microsoft.com/office/drawing/2014/main" id="{06D2C74A-30B2-A59E-1A9E-64BA61B59E58}"/>
                  </a:ext>
                </a:extLst>
              </p:cNvPr>
              <p:cNvSpPr txBox="1"/>
              <p:nvPr/>
            </p:nvSpPr>
            <p:spPr>
              <a:xfrm>
                <a:off x="8964369" y="4838855"/>
                <a:ext cx="1260086" cy="769441"/>
              </a:xfrm>
              <a:prstGeom prst="rect">
                <a:avLst/>
              </a:prstGeom>
              <a:noFill/>
            </p:spPr>
            <p:txBody>
              <a:bodyPr wrap="square">
                <a:spAutoFit/>
              </a:bodyPr>
              <a:lstStyle/>
              <a:p>
                <a:pPr algn="ctr"/>
                <a:r>
                  <a:rPr lang="en-US" sz="900" b="1" dirty="0">
                    <a:solidFill>
                      <a:srgbClr val="48A942"/>
                    </a:solidFill>
                  </a:rPr>
                  <a:t>Mike Orfe*</a:t>
                </a:r>
                <a:endParaRPr lang="en-US" sz="900" dirty="0"/>
              </a:p>
              <a:p>
                <a:pPr algn="ctr"/>
                <a:r>
                  <a:rPr lang="en-US" sz="800" dirty="0"/>
                  <a:t>Advisor Group Lead </a:t>
                </a:r>
              </a:p>
              <a:p>
                <a:pPr algn="ctr"/>
                <a:r>
                  <a:rPr lang="en-US" sz="800" dirty="0"/>
                  <a:t>SVP</a:t>
                </a:r>
              </a:p>
              <a:p>
                <a:pPr algn="ctr"/>
                <a:r>
                  <a:rPr lang="en-US" sz="800" dirty="0"/>
                  <a:t>Berwyn, PA</a:t>
                </a:r>
              </a:p>
              <a:p>
                <a:pPr algn="ctr"/>
                <a:endParaRPr lang="en-US" sz="1100" b="1" dirty="0">
                  <a:solidFill>
                    <a:schemeClr val="bg2">
                      <a:lumMod val="50000"/>
                    </a:schemeClr>
                  </a:solidFill>
                </a:endParaRPr>
              </a:p>
            </p:txBody>
          </p:sp>
          <p:cxnSp>
            <p:nvCxnSpPr>
              <p:cNvPr id="15" name="Straight Connector 14">
                <a:extLst>
                  <a:ext uri="{FF2B5EF4-FFF2-40B4-BE49-F238E27FC236}">
                    <a16:creationId xmlns:a16="http://schemas.microsoft.com/office/drawing/2014/main" id="{E38F5609-F96D-F7DB-9BBE-D63C0BA15042}"/>
                  </a:ext>
                </a:extLst>
              </p:cNvPr>
              <p:cNvCxnSpPr>
                <a:cxnSpLocks/>
              </p:cNvCxnSpPr>
              <p:nvPr/>
            </p:nvCxnSpPr>
            <p:spPr>
              <a:xfrm>
                <a:off x="1534419" y="4658626"/>
                <a:ext cx="944709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B276B1-C684-598B-58D0-7A3E7BA52D71}"/>
                  </a:ext>
                </a:extLst>
              </p:cNvPr>
              <p:cNvCxnSpPr>
                <a:cxnSpLocks/>
              </p:cNvCxnSpPr>
              <p:nvPr/>
            </p:nvCxnSpPr>
            <p:spPr>
              <a:xfrm flipV="1">
                <a:off x="1534419" y="4669884"/>
                <a:ext cx="0" cy="1966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76327F-1ED9-38EB-FAC6-5BD8D1E7FC46}"/>
                  </a:ext>
                </a:extLst>
              </p:cNvPr>
              <p:cNvCxnSpPr>
                <a:cxnSpLocks/>
              </p:cNvCxnSpPr>
              <p:nvPr/>
            </p:nvCxnSpPr>
            <p:spPr>
              <a:xfrm flipV="1">
                <a:off x="3054065" y="4669884"/>
                <a:ext cx="0" cy="1966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E43DA4-4C98-70DF-F360-45D2C437537F}"/>
                  </a:ext>
                </a:extLst>
              </p:cNvPr>
              <p:cNvCxnSpPr>
                <a:cxnSpLocks/>
              </p:cNvCxnSpPr>
              <p:nvPr/>
            </p:nvCxnSpPr>
            <p:spPr>
              <a:xfrm flipV="1">
                <a:off x="4503055" y="4658626"/>
                <a:ext cx="0" cy="1966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490068-DBE4-3F84-FE1B-832DB1C3FC2C}"/>
                  </a:ext>
                </a:extLst>
              </p:cNvPr>
              <p:cNvCxnSpPr>
                <a:cxnSpLocks/>
              </p:cNvCxnSpPr>
              <p:nvPr/>
            </p:nvCxnSpPr>
            <p:spPr>
              <a:xfrm flipV="1">
                <a:off x="6264662" y="4658625"/>
                <a:ext cx="0" cy="1966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68925C9-1EC1-623F-A2B5-A1966478F841}"/>
                  </a:ext>
                </a:extLst>
              </p:cNvPr>
              <p:cNvCxnSpPr>
                <a:cxnSpLocks/>
              </p:cNvCxnSpPr>
              <p:nvPr/>
            </p:nvCxnSpPr>
            <p:spPr>
              <a:xfrm flipV="1">
                <a:off x="8076304" y="4669883"/>
                <a:ext cx="0" cy="1966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3078DA6-43DF-1DAC-A40C-B84810ECD613}"/>
                  </a:ext>
                </a:extLst>
              </p:cNvPr>
              <p:cNvCxnSpPr>
                <a:cxnSpLocks/>
              </p:cNvCxnSpPr>
              <p:nvPr/>
            </p:nvCxnSpPr>
            <p:spPr>
              <a:xfrm flipV="1">
                <a:off x="9594412" y="4668241"/>
                <a:ext cx="0" cy="1966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CBA6F8-1746-8CB3-4792-74B7BCABF8A7}"/>
                  </a:ext>
                </a:extLst>
              </p:cNvPr>
              <p:cNvCxnSpPr>
                <a:cxnSpLocks/>
              </p:cNvCxnSpPr>
              <p:nvPr/>
            </p:nvCxnSpPr>
            <p:spPr>
              <a:xfrm flipV="1">
                <a:off x="10970157" y="4642248"/>
                <a:ext cx="0" cy="1966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31" name="Picture 30">
            <a:extLst>
              <a:ext uri="{FF2B5EF4-FFF2-40B4-BE49-F238E27FC236}">
                <a16:creationId xmlns:a16="http://schemas.microsoft.com/office/drawing/2014/main" id="{BFF2B1CC-6C84-F806-2ECD-3251CED2BA80}"/>
              </a:ext>
            </a:extLst>
          </p:cNvPr>
          <p:cNvPicPr>
            <a:picLocks noChangeAspect="1"/>
          </p:cNvPicPr>
          <p:nvPr/>
        </p:nvPicPr>
        <p:blipFill>
          <a:blip r:embed="rId3"/>
          <a:stretch>
            <a:fillRect/>
          </a:stretch>
        </p:blipFill>
        <p:spPr>
          <a:xfrm>
            <a:off x="1143401" y="6470457"/>
            <a:ext cx="1030313" cy="323116"/>
          </a:xfrm>
          <a:prstGeom prst="rect">
            <a:avLst/>
          </a:prstGeom>
        </p:spPr>
      </p:pic>
    </p:spTree>
    <p:extLst>
      <p:ext uri="{BB962C8B-B14F-4D97-AF65-F5344CB8AC3E}">
        <p14:creationId xmlns:p14="http://schemas.microsoft.com/office/powerpoint/2010/main" val="15658560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KKOMRUCOLORS" val="&lt;?xml version=&quot;1.0&quot; encoding=&quot;utf-8&quot;?&gt;&#10;&lt;MRU&gt;&#10;  &lt;CustomColorsMRU&gt;&#10;    &lt;Color aRGB=&quot;FF49475B&quot; Intensity=&quot;3&quot; /&gt;&#10;    &lt;Color aRGB=&quot;FF48A942&quot; Intensity=&quot;1&quot; /&gt;&#10;  &lt;/CustomColorsMRU&gt;&#10;  &lt;ColorsPatternsMRU&gt;&#10;    &lt;Button ID=&quot;menuSegmentColor&quot; aRGB=&quot;FF49475B&quot; Intensity=&quot;3&quot; /&gt;&#10;  &lt;/ColorsPatternsMRU&gt;&#10;&lt;/MRU&gt;"/>
</p:tagLst>
</file>

<file path=ppt/theme/theme1.xml><?xml version="1.0" encoding="utf-8"?>
<a:theme xmlns:a="http://schemas.openxmlformats.org/drawingml/2006/main" name="Office Theme">
  <a:themeElements>
    <a:clrScheme name="Sequoia Colors">
      <a:dk1>
        <a:srgbClr val="5F5F5F"/>
      </a:dk1>
      <a:lt1>
        <a:sysClr val="window" lastClr="FFFFFF"/>
      </a:lt1>
      <a:dk2>
        <a:srgbClr val="48A942"/>
      </a:dk2>
      <a:lt2>
        <a:srgbClr val="E7E6E6"/>
      </a:lt2>
      <a:accent1>
        <a:srgbClr val="49647C"/>
      </a:accent1>
      <a:accent2>
        <a:srgbClr val="F3702B"/>
      </a:accent2>
      <a:accent3>
        <a:srgbClr val="A7D163"/>
      </a:accent3>
      <a:accent4>
        <a:srgbClr val="E2A825"/>
      </a:accent4>
      <a:accent5>
        <a:srgbClr val="514E6D"/>
      </a:accent5>
      <a:accent6>
        <a:srgbClr val="0BAD98"/>
      </a:accent6>
      <a:hlink>
        <a:srgbClr val="0563C1"/>
      </a:hlink>
      <a:folHlink>
        <a:srgbClr val="954F72"/>
      </a:folHlink>
    </a:clrScheme>
    <a:fontScheme name="Sequoia Fonts">
      <a:majorFont>
        <a:latin typeface="HelveticaNeueLT Std Blk Cn"/>
        <a:ea typeface=""/>
        <a:cs typeface=""/>
      </a:majorFont>
      <a:minorFont>
        <a:latin typeface="HelveticaNeueLT St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002F8786B320848882F2E67A3AB2B61" ma:contentTypeVersion="16" ma:contentTypeDescription="Create a new document." ma:contentTypeScope="" ma:versionID="baef3a728da7477aa32aaba8cbeae7dc">
  <xsd:schema xmlns:xsd="http://www.w3.org/2001/XMLSchema" xmlns:xs="http://www.w3.org/2001/XMLSchema" xmlns:p="http://schemas.microsoft.com/office/2006/metadata/properties" xmlns:ns2="2a78f5ba-1d4a-4452-b0a0-8b81aff34639" xmlns:ns3="ed345cdf-d0c8-4179-aa5c-e071d84005d6" targetNamespace="http://schemas.microsoft.com/office/2006/metadata/properties" ma:root="true" ma:fieldsID="706b788bc4a50514199c22dee622dd78" ns2:_="" ns3:_="">
    <xsd:import namespace="2a78f5ba-1d4a-4452-b0a0-8b81aff34639"/>
    <xsd:import namespace="ed345cdf-d0c8-4179-aa5c-e071d84005d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78f5ba-1d4a-4452-b0a0-8b81aff3463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45fcf32-5d10-4d4d-81fc-09b6b2ee6965}" ma:internalName="TaxCatchAll" ma:showField="CatchAllData" ma:web="2a78f5ba-1d4a-4452-b0a0-8b81aff3463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d345cdf-d0c8-4179-aa5c-e071d84005d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7084ad4-47aa-455a-9ce4-92d4ab4a98a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B7205F-E7C7-4953-A245-19B40B4DDACE}">
  <ds:schemaRefs>
    <ds:schemaRef ds:uri="http://schemas.microsoft.com/sharepoint/v3/contenttype/forms"/>
  </ds:schemaRefs>
</ds:datastoreItem>
</file>

<file path=customXml/itemProps2.xml><?xml version="1.0" encoding="utf-8"?>
<ds:datastoreItem xmlns:ds="http://schemas.openxmlformats.org/officeDocument/2006/customXml" ds:itemID="{442ADAA0-F2FE-4FCA-97BE-CE19BF32D2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78f5ba-1d4a-4452-b0a0-8b81aff34639"/>
    <ds:schemaRef ds:uri="ed345cdf-d0c8-4179-aa5c-e071d84005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16762</TotalTime>
  <Words>7672</Words>
  <Application>Microsoft Office PowerPoint</Application>
  <PresentationFormat>Widescreen</PresentationFormat>
  <Paragraphs>1277</Paragraphs>
  <Slides>70</Slides>
  <Notes>50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70</vt:i4>
      </vt:variant>
    </vt:vector>
  </HeadingPairs>
  <TitlesOfParts>
    <vt:vector size="90" baseType="lpstr">
      <vt:lpstr>Arial</vt:lpstr>
      <vt:lpstr>Bahnschrift</vt:lpstr>
      <vt:lpstr>Bitter</vt:lpstr>
      <vt:lpstr>Bitter Medium</vt:lpstr>
      <vt:lpstr>Book Antiqua</vt:lpstr>
      <vt:lpstr>Calibri</vt:lpstr>
      <vt:lpstr>Faustina</vt:lpstr>
      <vt:lpstr>Helvetica</vt:lpstr>
      <vt:lpstr>Helvetica  </vt:lpstr>
      <vt:lpstr>Helvetica Light</vt:lpstr>
      <vt:lpstr>HelveticaNeueLT Std</vt:lpstr>
      <vt:lpstr>HelveticaNeueLT Std Lt</vt:lpstr>
      <vt:lpstr>ITC Legacy Sans Std Book</vt:lpstr>
      <vt:lpstr>Lato</vt:lpstr>
      <vt:lpstr>Metropolis Extra Light</vt:lpstr>
      <vt:lpstr>Poppins</vt:lpstr>
      <vt:lpstr>Symbol</vt:lpstr>
      <vt:lpstr>Wingdings</vt:lpstr>
      <vt:lpstr>Wingdings 3</vt:lpstr>
      <vt:lpstr>Office Theme</vt:lpstr>
      <vt:lpstr>Sequoia Financial Group Introduction</vt:lpstr>
      <vt:lpstr>TABLE OF CONTENTS </vt:lpstr>
      <vt:lpstr>PowerPoint Presentation</vt:lpstr>
      <vt:lpstr>OUR SEQUOIA JOURNEY</vt:lpstr>
      <vt:lpstr>PowerPoint Presentation</vt:lpstr>
      <vt:lpstr>CLIENT FOCUS– PRE MERGER</vt:lpstr>
      <vt:lpstr>OVERVIEW AND FIRM FACTS</vt:lpstr>
      <vt:lpstr>ORGANIZATIONAL STRUCTURE</vt:lpstr>
      <vt:lpstr>ADVISOR GROUP LEADS</vt:lpstr>
      <vt:lpstr>ADVISOR GROUP LEADERS – ROLE OVERVIEW</vt:lpstr>
      <vt:lpstr>ADVISOR GROUP LEADERS – ROLE OVERVIEW</vt:lpstr>
      <vt:lpstr>WEALTH ADVISORS</vt:lpstr>
      <vt:lpstr>TEAM MEMBERS WHO SUPPORT ADVISORS (CONT’D…)</vt:lpstr>
      <vt:lpstr>TEAM MEMBERS WHO SUPPORT ADVISORS</vt:lpstr>
      <vt:lpstr>PowerPoint Presentation</vt:lpstr>
      <vt:lpstr>MULTI-CHANNEL ORGANIC GROWTH ENGINE</vt:lpstr>
      <vt:lpstr>CLIENT SEGMENTATION – SEQUOIA</vt:lpstr>
      <vt:lpstr>CLIENT SEGMENTATION – SEQUOIA FAMILY WEALTH</vt:lpstr>
      <vt:lpstr>RESOURCE GROUPS</vt:lpstr>
      <vt:lpstr>RESOURCE GROUPS cont…</vt:lpstr>
      <vt:lpstr>SEGMENT STRATEGY</vt:lpstr>
      <vt:lpstr>SEGMENT STRATEGY UPDATE</vt:lpstr>
      <vt:lpstr>COMPREHENSIVE CLIENT SERVICES</vt:lpstr>
      <vt:lpstr>PowerPoint Presentation</vt:lpstr>
      <vt:lpstr>DEPARTMENT OVERVIEW</vt:lpstr>
      <vt:lpstr>WEALTH PLANNING SUPPORT</vt:lpstr>
      <vt:lpstr>WEALTH STRATEGIST</vt:lpstr>
      <vt:lpstr>PowerPoint Presentation</vt:lpstr>
      <vt:lpstr>RISK MANAGEMENT / INSURANCE SOLUTIONS</vt:lpstr>
      <vt:lpstr>ESTATE PLANNING &amp; TRUST SERVICES SOLUTIONS</vt:lpstr>
      <vt:lpstr>RETIREMENT PLAN SOLUTIONS</vt:lpstr>
      <vt:lpstr>TAX PLANNING &amp; COMPLIANCE SOLUTIONS</vt:lpstr>
      <vt:lpstr>HOLISTIPLAN</vt:lpstr>
      <vt:lpstr>TURNKEYS AND fpPATHFINDER</vt:lpstr>
      <vt:lpstr>PowerPoint Presentation</vt:lpstr>
      <vt:lpstr>INTEGRATED PLANNING &amp; ASSET MANAGEMENT</vt:lpstr>
      <vt:lpstr>PORTFOLIO STRATEGIST</vt:lpstr>
      <vt:lpstr>AMD ORGANIZATIONAL STRUCTURE</vt:lpstr>
      <vt:lpstr>PowerPoint Presentation</vt:lpstr>
      <vt:lpstr>INVESTMENT PRINCIPLES</vt:lpstr>
      <vt:lpstr>VIDEOS FOR CORE STRATEGIES</vt:lpstr>
      <vt:lpstr>PowerPoint Presentation</vt:lpstr>
      <vt:lpstr>COMPLIANCE ORGANIZATIONAL CHART</vt:lpstr>
      <vt:lpstr>WHAT DOES COMPLIANCE DO?</vt:lpstr>
      <vt:lpstr>PowerPoint Presentation</vt:lpstr>
      <vt:lpstr>Marketing and Communications</vt:lpstr>
      <vt:lpstr>MARKETING ORGANIZATIONAL CHART</vt:lpstr>
      <vt:lpstr>PowerPoint Presentation</vt:lpstr>
      <vt:lpstr>PowerPoint Presentation</vt:lpstr>
      <vt:lpstr>PowerPoint Presentation</vt:lpstr>
      <vt:lpstr>ROLES WHEN BUILDING HOUSEHOLDS AND OPPORTUNITIES</vt:lpstr>
      <vt:lpstr>OPPORTUNITY TYPES</vt:lpstr>
      <vt:lpstr>OPPORTUNITY UPDATING AND ADMINISTRATION</vt:lpstr>
      <vt:lpstr>PowerPoint Presentation</vt:lpstr>
      <vt:lpstr>PERSONAL DEVELOPMENT AND CHECK-INS</vt:lpstr>
      <vt:lpstr>DISTRIBUTION CHANNELS</vt:lpstr>
      <vt:lpstr>RESOURCE LIBRARY</vt:lpstr>
      <vt:lpstr>SEQUOIA GIVES BACK</vt:lpstr>
      <vt:lpstr>OUR TECH PLATFORM</vt:lpstr>
      <vt:lpstr>CONCUR - EXPENSE GUIDELINES </vt:lpstr>
      <vt:lpstr>FLEXIBLE WORK ARRANGEMENTS</vt:lpstr>
      <vt:lpstr>PowerPoint Presentation</vt:lpstr>
      <vt:lpstr>60% EMPLOYEE OWNED</vt:lpstr>
      <vt:lpstr>ABOUT KUDU INVESTMENT MANAGEMENT</vt:lpstr>
      <vt:lpstr>ABOUT VALEAS CAPITAL PARTNERS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DEVELOPMENT:  PPP2, ERC and Other Government Sundries  5 PLANNING IDEAS FOR YOU IN 2021</dc:title>
  <dc:creator>Jake Montoya</dc:creator>
  <cp:lastModifiedBy>Douglas Haught</cp:lastModifiedBy>
  <cp:revision>478</cp:revision>
  <cp:lastPrinted>2022-10-03T12:45:48Z</cp:lastPrinted>
  <dcterms:created xsi:type="dcterms:W3CDTF">2021-01-28T17:35:19Z</dcterms:created>
  <dcterms:modified xsi:type="dcterms:W3CDTF">2023-08-22T00:21:15Z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2023-06-14T18:25:47Z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2fef8c6b-17de-4bd8-bacf-1a634f4365fa</vt:lpwstr>
  </property>
  <property fmtid="{D5CDD505-2E9C-101B-9397-08002B2CF9AE}" pid="7" name="MSIP_Label_defa4170-0d19-0005-0004-bc88714345d2_ActionId">
    <vt:lpwstr>d6eaea44-4a78-4e40-a1a8-85ccac1e33dc</vt:lpwstr>
  </property>
  <property fmtid="{D5CDD505-2E9C-101B-9397-08002B2CF9AE}" pid="8" name="MSIP_Label_defa4170-0d19-0005-0004-bc88714345d2_ContentBits">
    <vt:lpwstr>0</vt:lpwstr>
  </property>
</Properties>
</file>